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0" r:id="rId1"/>
  </p:sldMasterIdLst>
  <p:notesMasterIdLst>
    <p:notesMasterId r:id="rId180"/>
  </p:notesMasterIdLst>
  <p:handoutMasterIdLst>
    <p:handoutMasterId r:id="rId181"/>
  </p:handoutMasterIdLst>
  <p:sldIdLst>
    <p:sldId id="277" r:id="rId2"/>
    <p:sldId id="513" r:id="rId3"/>
    <p:sldId id="579" r:id="rId4"/>
    <p:sldId id="930" r:id="rId5"/>
    <p:sldId id="931" r:id="rId6"/>
    <p:sldId id="932" r:id="rId7"/>
    <p:sldId id="509" r:id="rId8"/>
    <p:sldId id="510" r:id="rId9"/>
    <p:sldId id="933" r:id="rId10"/>
    <p:sldId id="934" r:id="rId11"/>
    <p:sldId id="935" r:id="rId12"/>
    <p:sldId id="936" r:id="rId13"/>
    <p:sldId id="537" r:id="rId14"/>
    <p:sldId id="514" r:id="rId15"/>
    <p:sldId id="515" r:id="rId16"/>
    <p:sldId id="697" r:id="rId17"/>
    <p:sldId id="698" r:id="rId18"/>
    <p:sldId id="699" r:id="rId19"/>
    <p:sldId id="700" r:id="rId20"/>
    <p:sldId id="701" r:id="rId21"/>
    <p:sldId id="702" r:id="rId22"/>
    <p:sldId id="703" r:id="rId23"/>
    <p:sldId id="704" r:id="rId24"/>
    <p:sldId id="705" r:id="rId25"/>
    <p:sldId id="722" r:id="rId26"/>
    <p:sldId id="706" r:id="rId27"/>
    <p:sldId id="708" r:id="rId28"/>
    <p:sldId id="709" r:id="rId29"/>
    <p:sldId id="710" r:id="rId30"/>
    <p:sldId id="711" r:id="rId31"/>
    <p:sldId id="713" r:id="rId32"/>
    <p:sldId id="714" r:id="rId33"/>
    <p:sldId id="694" r:id="rId34"/>
    <p:sldId id="724" r:id="rId35"/>
    <p:sldId id="730" r:id="rId36"/>
    <p:sldId id="725" r:id="rId37"/>
    <p:sldId id="726" r:id="rId38"/>
    <p:sldId id="695" r:id="rId39"/>
    <p:sldId id="715" r:id="rId40"/>
    <p:sldId id="727" r:id="rId41"/>
    <p:sldId id="728" r:id="rId42"/>
    <p:sldId id="716" r:id="rId43"/>
    <p:sldId id="937" r:id="rId44"/>
    <p:sldId id="938" r:id="rId45"/>
    <p:sldId id="939" r:id="rId46"/>
    <p:sldId id="940" r:id="rId47"/>
    <p:sldId id="941" r:id="rId48"/>
    <p:sldId id="942" r:id="rId49"/>
    <p:sldId id="943" r:id="rId50"/>
    <p:sldId id="666" r:id="rId51"/>
    <p:sldId id="667" r:id="rId52"/>
    <p:sldId id="668" r:id="rId53"/>
    <p:sldId id="669" r:id="rId54"/>
    <p:sldId id="670" r:id="rId55"/>
    <p:sldId id="671" r:id="rId56"/>
    <p:sldId id="672" r:id="rId57"/>
    <p:sldId id="731" r:id="rId58"/>
    <p:sldId id="674" r:id="rId59"/>
    <p:sldId id="732" r:id="rId60"/>
    <p:sldId id="733" r:id="rId61"/>
    <p:sldId id="675" r:id="rId62"/>
    <p:sldId id="717" r:id="rId63"/>
    <p:sldId id="678" r:id="rId64"/>
    <p:sldId id="679" r:id="rId65"/>
    <p:sldId id="680" r:id="rId66"/>
    <p:sldId id="681" r:id="rId67"/>
    <p:sldId id="655" r:id="rId68"/>
    <p:sldId id="516" r:id="rId69"/>
    <p:sldId id="517" r:id="rId70"/>
    <p:sldId id="518" r:id="rId71"/>
    <p:sldId id="519" r:id="rId72"/>
    <p:sldId id="520" r:id="rId73"/>
    <p:sldId id="521" r:id="rId74"/>
    <p:sldId id="522" r:id="rId75"/>
    <p:sldId id="523" r:id="rId76"/>
    <p:sldId id="524" r:id="rId77"/>
    <p:sldId id="528" r:id="rId78"/>
    <p:sldId id="529" r:id="rId79"/>
    <p:sldId id="531" r:id="rId80"/>
    <p:sldId id="533" r:id="rId81"/>
    <p:sldId id="538" r:id="rId82"/>
    <p:sldId id="539" r:id="rId83"/>
    <p:sldId id="540" r:id="rId84"/>
    <p:sldId id="541" r:id="rId85"/>
    <p:sldId id="542" r:id="rId86"/>
    <p:sldId id="543" r:id="rId87"/>
    <p:sldId id="544" r:id="rId88"/>
    <p:sldId id="545" r:id="rId89"/>
    <p:sldId id="546" r:id="rId90"/>
    <p:sldId id="547" r:id="rId91"/>
    <p:sldId id="548" r:id="rId92"/>
    <p:sldId id="549" r:id="rId93"/>
    <p:sldId id="550" r:id="rId94"/>
    <p:sldId id="551" r:id="rId95"/>
    <p:sldId id="552" r:id="rId96"/>
    <p:sldId id="553" r:id="rId97"/>
    <p:sldId id="554" r:id="rId98"/>
    <p:sldId id="555" r:id="rId99"/>
    <p:sldId id="556" r:id="rId100"/>
    <p:sldId id="557" r:id="rId101"/>
    <p:sldId id="558" r:id="rId102"/>
    <p:sldId id="559" r:id="rId103"/>
    <p:sldId id="560" r:id="rId104"/>
    <p:sldId id="561" r:id="rId105"/>
    <p:sldId id="562" r:id="rId106"/>
    <p:sldId id="563" r:id="rId107"/>
    <p:sldId id="564" r:id="rId108"/>
    <p:sldId id="565" r:id="rId109"/>
    <p:sldId id="566" r:id="rId110"/>
    <p:sldId id="648" r:id="rId111"/>
    <p:sldId id="567" r:id="rId112"/>
    <p:sldId id="568" r:id="rId113"/>
    <p:sldId id="569" r:id="rId114"/>
    <p:sldId id="578" r:id="rId115"/>
    <p:sldId id="580" r:id="rId116"/>
    <p:sldId id="581" r:id="rId117"/>
    <p:sldId id="582" r:id="rId118"/>
    <p:sldId id="583" r:id="rId119"/>
    <p:sldId id="535" r:id="rId120"/>
    <p:sldId id="651" r:id="rId121"/>
    <p:sldId id="584" r:id="rId122"/>
    <p:sldId id="585" r:id="rId123"/>
    <p:sldId id="586" r:id="rId124"/>
    <p:sldId id="587" r:id="rId125"/>
    <p:sldId id="588" r:id="rId126"/>
    <p:sldId id="591" r:id="rId127"/>
    <p:sldId id="592" r:id="rId128"/>
    <p:sldId id="593" r:id="rId129"/>
    <p:sldId id="594" r:id="rId130"/>
    <p:sldId id="599" r:id="rId131"/>
    <p:sldId id="600" r:id="rId132"/>
    <p:sldId id="601" r:id="rId133"/>
    <p:sldId id="602" r:id="rId134"/>
    <p:sldId id="603" r:id="rId135"/>
    <p:sldId id="606" r:id="rId136"/>
    <p:sldId id="607" r:id="rId137"/>
    <p:sldId id="608" r:id="rId138"/>
    <p:sldId id="609" r:id="rId139"/>
    <p:sldId id="610" r:id="rId140"/>
    <p:sldId id="611" r:id="rId141"/>
    <p:sldId id="612" r:id="rId142"/>
    <p:sldId id="613" r:id="rId143"/>
    <p:sldId id="614" r:id="rId144"/>
    <p:sldId id="615" r:id="rId145"/>
    <p:sldId id="616" r:id="rId146"/>
    <p:sldId id="617" r:id="rId147"/>
    <p:sldId id="618" r:id="rId148"/>
    <p:sldId id="619" r:id="rId149"/>
    <p:sldId id="620" r:id="rId150"/>
    <p:sldId id="621" r:id="rId151"/>
    <p:sldId id="622" r:id="rId152"/>
    <p:sldId id="623" r:id="rId153"/>
    <p:sldId id="624" r:id="rId154"/>
    <p:sldId id="625" r:id="rId155"/>
    <p:sldId id="626" r:id="rId156"/>
    <p:sldId id="627" r:id="rId157"/>
    <p:sldId id="628" r:id="rId158"/>
    <p:sldId id="629" r:id="rId159"/>
    <p:sldId id="630" r:id="rId160"/>
    <p:sldId id="631" r:id="rId161"/>
    <p:sldId id="632" r:id="rId162"/>
    <p:sldId id="633" r:id="rId163"/>
    <p:sldId id="634" r:id="rId164"/>
    <p:sldId id="635" r:id="rId165"/>
    <p:sldId id="636" r:id="rId166"/>
    <p:sldId id="637" r:id="rId167"/>
    <p:sldId id="638" r:id="rId168"/>
    <p:sldId id="639" r:id="rId169"/>
    <p:sldId id="647" r:id="rId170"/>
    <p:sldId id="512" r:id="rId171"/>
    <p:sldId id="388" r:id="rId172"/>
    <p:sldId id="928" r:id="rId173"/>
    <p:sldId id="944" r:id="rId174"/>
    <p:sldId id="929" r:id="rId175"/>
    <p:sldId id="945" r:id="rId176"/>
    <p:sldId id="946" r:id="rId177"/>
    <p:sldId id="649" r:id="rId178"/>
    <p:sldId id="650" r:id="rId179"/>
  </p:sldIdLst>
  <p:sldSz cx="12192000" cy="6858000"/>
  <p:notesSz cx="6881813" cy="9296400"/>
  <p:embeddedFontLst>
    <p:embeddedFont>
      <p:font typeface="Abadi MT Condensed" panose="020B0806030101010103" pitchFamily="34" charset="0"/>
      <p:bold r:id="rId182"/>
    </p:embeddedFont>
    <p:embeddedFont>
      <p:font typeface="Arial Narrow" panose="020B0606020202030204" pitchFamily="34" charset="0"/>
      <p:regular r:id="rId183"/>
      <p:bold r:id="rId184"/>
      <p:italic r:id="rId185"/>
      <p:boldItalic r:id="rId186"/>
    </p:embeddedFont>
    <p:embeddedFont>
      <p:font typeface="Arial Unicode MS" panose="020B0604020202020204" pitchFamily="34" charset="-128"/>
      <p:regular r:id="rId187"/>
    </p:embeddedFont>
    <p:embeddedFont>
      <p:font typeface="Cambria Math" panose="02040503050406030204" pitchFamily="18" charset="0"/>
      <p:regular r:id="rId188"/>
    </p:embeddedFont>
    <p:embeddedFont>
      <p:font typeface="Comic Sans MS" panose="030F0702030302020204" pitchFamily="66" charset="0"/>
      <p:regular r:id="rId189"/>
      <p:bold r:id="rId190"/>
      <p:italic r:id="rId191"/>
      <p:boldItalic r:id="rId192"/>
    </p:embeddedFont>
    <p:embeddedFont>
      <p:font typeface="SymbolProp BT" panose="05050102010607020607" pitchFamily="18" charset="2"/>
      <p:regular r:id="rId193"/>
    </p:embeddedFont>
    <p:embeddedFont>
      <p:font typeface="Times" panose="02020603050405020304" pitchFamily="18" charset="0"/>
      <p:regular r:id="rId194"/>
      <p:bold r:id="rId195"/>
      <p:italic r:id="rId196"/>
      <p:boldItalic r:id="rId197"/>
    </p:embeddedFont>
    <p:embeddedFont>
      <p:font typeface="Verdana" panose="020B0604030504040204" pitchFamily="34" charset="0"/>
      <p:regular r:id="rId198"/>
      <p:bold r:id="rId199"/>
      <p:italic r:id="rId200"/>
      <p:boldItalic r:id="rId201"/>
    </p:embeddedFont>
  </p:embeddedFontLst>
  <p:defaultTextStyle>
    <a:defPPr>
      <a:defRPr lang="en-US"/>
    </a:defPPr>
    <a:lvl1pPr algn="l" rtl="0" eaLnBrk="0" fontAlgn="base" hangingPunct="0">
      <a:spcBef>
        <a:spcPct val="0"/>
      </a:spcBef>
      <a:spcAft>
        <a:spcPct val="0"/>
      </a:spcAft>
      <a:defRPr sz="2400" b="1"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Verdana" pitchFamily="34" charset="0"/>
        <a:ea typeface="+mn-ea"/>
        <a:cs typeface="+mn-cs"/>
      </a:defRPr>
    </a:lvl5pPr>
    <a:lvl6pPr marL="2286000" algn="l" defTabSz="914400" rtl="0" eaLnBrk="1" latinLnBrk="0" hangingPunct="1">
      <a:defRPr sz="2400" b="1" kern="1200">
        <a:solidFill>
          <a:schemeClr val="tx1"/>
        </a:solidFill>
        <a:latin typeface="Verdana" pitchFamily="34" charset="0"/>
        <a:ea typeface="+mn-ea"/>
        <a:cs typeface="+mn-cs"/>
      </a:defRPr>
    </a:lvl6pPr>
    <a:lvl7pPr marL="2743200" algn="l" defTabSz="914400" rtl="0" eaLnBrk="1" latinLnBrk="0" hangingPunct="1">
      <a:defRPr sz="2400" b="1" kern="1200">
        <a:solidFill>
          <a:schemeClr val="tx1"/>
        </a:solidFill>
        <a:latin typeface="Verdana" pitchFamily="34" charset="0"/>
        <a:ea typeface="+mn-ea"/>
        <a:cs typeface="+mn-cs"/>
      </a:defRPr>
    </a:lvl7pPr>
    <a:lvl8pPr marL="3200400" algn="l" defTabSz="914400" rtl="0" eaLnBrk="1" latinLnBrk="0" hangingPunct="1">
      <a:defRPr sz="2400" b="1" kern="1200">
        <a:solidFill>
          <a:schemeClr val="tx1"/>
        </a:solidFill>
        <a:latin typeface="Verdana" pitchFamily="34" charset="0"/>
        <a:ea typeface="+mn-ea"/>
        <a:cs typeface="+mn-cs"/>
      </a:defRPr>
    </a:lvl8pPr>
    <a:lvl9pPr marL="3657600" algn="l" defTabSz="914400" rtl="0" eaLnBrk="1" latinLnBrk="0" hangingPunct="1">
      <a:defRPr sz="2400" b="1"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70">
          <p15:clr>
            <a:srgbClr val="A4A3A4"/>
          </p15:clr>
        </p15:guide>
        <p15:guide id="2" pos="28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3366CC"/>
    <a:srgbClr val="FF00FF"/>
    <a:srgbClr val="FF6600"/>
    <a:srgbClr val="006600"/>
    <a:srgbClr val="CCFFFF"/>
    <a:srgbClr val="65B2FF"/>
    <a:srgbClr val="008000"/>
    <a:srgbClr val="B2B2B2"/>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72" autoAdjust="0"/>
    <p:restoredTop sz="94617" autoAdjust="0"/>
  </p:normalViewPr>
  <p:slideViewPr>
    <p:cSldViewPr snapToGrid="0">
      <p:cViewPr varScale="1">
        <p:scale>
          <a:sx n="58" d="100"/>
          <a:sy n="58" d="100"/>
        </p:scale>
        <p:origin x="52" y="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7" d="100"/>
          <a:sy n="47" d="100"/>
        </p:scale>
        <p:origin x="-2700" y="-80"/>
      </p:cViewPr>
      <p:guideLst>
        <p:guide orient="horz" pos="2170"/>
        <p:guide pos="284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0.fntdata"/><Relationship Id="rId205"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handoutMaster" Target="handoutMasters/handoutMaster1.xml"/><Relationship Id="rId186"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11.fntdata"/><Relationship Id="rId197" Type="http://schemas.openxmlformats.org/officeDocument/2006/relationships/font" Target="fonts/font16.fntdata"/><Relationship Id="rId201" Type="http://schemas.openxmlformats.org/officeDocument/2006/relationships/font" Target="fonts/font2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1.fntdata"/><Relationship Id="rId187"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7.fntdata"/><Relationship Id="rId172" Type="http://schemas.openxmlformats.org/officeDocument/2006/relationships/slide" Target="slides/slide171.xml"/><Relationship Id="rId193" Type="http://schemas.openxmlformats.org/officeDocument/2006/relationships/font" Target="fonts/font12.fntdata"/><Relationship Id="rId20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13.fntdata"/><Relationship Id="rId199" Type="http://schemas.openxmlformats.org/officeDocument/2006/relationships/font" Target="fonts/font18.fntdata"/><Relationship Id="rId20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3.fntdata"/><Relationship Id="rId189"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14.fntdata"/><Relationship Id="rId190" Type="http://schemas.openxmlformats.org/officeDocument/2006/relationships/font" Target="fonts/font9.fntdata"/><Relationship Id="rId20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5.fntdata"/><Relationship Id="rId200" Type="http://schemas.openxmlformats.org/officeDocument/2006/relationships/font" Target="fonts/font1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2983050" cy="46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t" anchorCtr="0" compatLnSpc="1">
            <a:prstTxWarp prst="textNoShape">
              <a:avLst/>
            </a:prstTxWarp>
          </a:bodyPr>
          <a:lstStyle>
            <a:lvl1pPr defTabSz="944563">
              <a:defRPr sz="1000" b="0" i="1">
                <a:latin typeface="Arial" charset="0"/>
              </a:defRPr>
            </a:lvl1pPr>
          </a:lstStyle>
          <a:p>
            <a:pPr>
              <a:defRPr/>
            </a:pPr>
            <a:endParaRPr lang="en-US"/>
          </a:p>
        </p:txBody>
      </p:sp>
      <p:sp>
        <p:nvSpPr>
          <p:cNvPr id="4099" name="Rectangle 3"/>
          <p:cNvSpPr>
            <a:spLocks noGrp="1" noChangeArrowheads="1"/>
          </p:cNvSpPr>
          <p:nvPr>
            <p:ph type="dt" sz="quarter" idx="1"/>
          </p:nvPr>
        </p:nvSpPr>
        <p:spPr bwMode="auto">
          <a:xfrm>
            <a:off x="3898763" y="0"/>
            <a:ext cx="2983050" cy="46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t" anchorCtr="0" compatLnSpc="1">
            <a:prstTxWarp prst="textNoShape">
              <a:avLst/>
            </a:prstTxWarp>
          </a:bodyPr>
          <a:lstStyle>
            <a:lvl1pPr algn="r" defTabSz="944563">
              <a:defRPr sz="1000" b="0" i="1">
                <a:latin typeface="Arial" charset="0"/>
              </a:defRPr>
            </a:lvl1pPr>
          </a:lstStyle>
          <a:p>
            <a:pPr>
              <a:defRPr/>
            </a:pPr>
            <a:endParaRPr lang="en-US"/>
          </a:p>
        </p:txBody>
      </p:sp>
      <p:sp>
        <p:nvSpPr>
          <p:cNvPr id="4100" name="Rectangle 4"/>
          <p:cNvSpPr>
            <a:spLocks noGrp="1" noChangeArrowheads="1"/>
          </p:cNvSpPr>
          <p:nvPr>
            <p:ph type="ftr" sz="quarter" idx="2"/>
          </p:nvPr>
        </p:nvSpPr>
        <p:spPr bwMode="auto">
          <a:xfrm>
            <a:off x="1" y="8832063"/>
            <a:ext cx="2983050" cy="46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b" anchorCtr="0" compatLnSpc="1">
            <a:prstTxWarp prst="textNoShape">
              <a:avLst/>
            </a:prstTxWarp>
          </a:bodyPr>
          <a:lstStyle>
            <a:lvl1pPr defTabSz="944563">
              <a:defRPr sz="1000" b="0" i="1">
                <a:latin typeface="Arial" charset="0"/>
              </a:defRPr>
            </a:lvl1pPr>
          </a:lstStyle>
          <a:p>
            <a:pPr>
              <a:defRPr/>
            </a:pPr>
            <a:endParaRPr lang="en-US"/>
          </a:p>
        </p:txBody>
      </p:sp>
      <p:sp>
        <p:nvSpPr>
          <p:cNvPr id="4101" name="Rectangle 5"/>
          <p:cNvSpPr>
            <a:spLocks noGrp="1" noChangeArrowheads="1"/>
          </p:cNvSpPr>
          <p:nvPr>
            <p:ph type="sldNum" sz="quarter" idx="3"/>
          </p:nvPr>
        </p:nvSpPr>
        <p:spPr bwMode="auto">
          <a:xfrm>
            <a:off x="3898763" y="8832063"/>
            <a:ext cx="2983050" cy="46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b" anchorCtr="0" compatLnSpc="1">
            <a:prstTxWarp prst="textNoShape">
              <a:avLst/>
            </a:prstTxWarp>
          </a:bodyPr>
          <a:lstStyle>
            <a:lvl1pPr algn="r" defTabSz="944563">
              <a:defRPr sz="1000" b="0" i="1">
                <a:latin typeface="Arial" charset="0"/>
              </a:defRPr>
            </a:lvl1pPr>
          </a:lstStyle>
          <a:p>
            <a:pPr>
              <a:defRPr/>
            </a:pPr>
            <a:fld id="{5268933F-C742-4BCE-B2DD-1F47CBC79868}" type="slidenum">
              <a:rPr lang="en-US"/>
              <a:pPr>
                <a:defRPr/>
              </a:pPr>
              <a:t>‹#›</a:t>
            </a:fld>
            <a:endParaRPr lang="en-US"/>
          </a:p>
        </p:txBody>
      </p:sp>
      <p:sp>
        <p:nvSpPr>
          <p:cNvPr id="89094" name="Rectangle 6"/>
          <p:cNvSpPr>
            <a:spLocks noChangeArrowheads="1"/>
          </p:cNvSpPr>
          <p:nvPr/>
        </p:nvSpPr>
        <p:spPr bwMode="auto">
          <a:xfrm>
            <a:off x="3055745" y="8856163"/>
            <a:ext cx="768772" cy="25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362" tIns="44681" rIns="89362" bIns="44681">
            <a:spAutoFit/>
          </a:bodyPr>
          <a:lstStyle/>
          <a:p>
            <a:pPr algn="ctr" defTabSz="895350">
              <a:lnSpc>
                <a:spcPct val="90000"/>
              </a:lnSpc>
            </a:pPr>
            <a:r>
              <a:rPr lang="en-US" sz="1200" b="0">
                <a:latin typeface="Arial" charset="0"/>
              </a:rPr>
              <a:t>Page </a:t>
            </a:r>
            <a:fld id="{78F4DCC1-E220-426A-A5DD-7B79A2857C59}" type="slidenum">
              <a:rPr lang="en-US" sz="1200" b="0">
                <a:latin typeface="Arial" charset="0"/>
              </a:rPr>
              <a:pPr algn="ctr" defTabSz="895350">
                <a:lnSpc>
                  <a:spcPct val="90000"/>
                </a:lnSpc>
              </a:pPr>
              <a:t>‹#›</a:t>
            </a:fld>
            <a:endParaRPr lang="en-US" sz="1200" b="0">
              <a:latin typeface="Arial" charset="0"/>
            </a:endParaRPr>
          </a:p>
        </p:txBody>
      </p:sp>
    </p:spTree>
    <p:extLst>
      <p:ext uri="{BB962C8B-B14F-4D97-AF65-F5344CB8AC3E}">
        <p14:creationId xmlns:p14="http://schemas.microsoft.com/office/powerpoint/2010/main" val="21946675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 y="0"/>
            <a:ext cx="2983050" cy="46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t" anchorCtr="0" compatLnSpc="1">
            <a:prstTxWarp prst="textNoShape">
              <a:avLst/>
            </a:prstTxWarp>
          </a:bodyPr>
          <a:lstStyle>
            <a:lvl1pPr defTabSz="944563">
              <a:defRPr sz="1000" b="0" i="1">
                <a:latin typeface="Times New Roman" pitchFamily="18" charset="0"/>
              </a:defRPr>
            </a:lvl1pPr>
          </a:lstStyle>
          <a:p>
            <a:pPr>
              <a:defRPr/>
            </a:pPr>
            <a:endParaRPr lang="en-US"/>
          </a:p>
        </p:txBody>
      </p:sp>
      <p:sp>
        <p:nvSpPr>
          <p:cNvPr id="2051" name="Rectangle 3"/>
          <p:cNvSpPr>
            <a:spLocks noGrp="1" noChangeArrowheads="1"/>
          </p:cNvSpPr>
          <p:nvPr>
            <p:ph type="dt" idx="1"/>
          </p:nvPr>
        </p:nvSpPr>
        <p:spPr bwMode="auto">
          <a:xfrm>
            <a:off x="3898763" y="0"/>
            <a:ext cx="2983050" cy="46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t" anchorCtr="0" compatLnSpc="1">
            <a:prstTxWarp prst="textNoShape">
              <a:avLst/>
            </a:prstTxWarp>
          </a:bodyPr>
          <a:lstStyle>
            <a:lvl1pPr algn="r" defTabSz="944563">
              <a:defRPr sz="1000" b="0" i="1">
                <a:latin typeface="Times New Roman" pitchFamily="18" charset="0"/>
              </a:defRPr>
            </a:lvl1pPr>
          </a:lstStyle>
          <a:p>
            <a:pPr>
              <a:defRPr/>
            </a:pPr>
            <a:endParaRPr lang="en-US"/>
          </a:p>
        </p:txBody>
      </p:sp>
      <p:sp>
        <p:nvSpPr>
          <p:cNvPr id="2052" name="Rectangle 4"/>
          <p:cNvSpPr>
            <a:spLocks noGrp="1" noChangeArrowheads="1"/>
          </p:cNvSpPr>
          <p:nvPr>
            <p:ph type="ftr" sz="quarter" idx="4"/>
          </p:nvPr>
        </p:nvSpPr>
        <p:spPr bwMode="auto">
          <a:xfrm>
            <a:off x="1" y="8832063"/>
            <a:ext cx="2983050" cy="46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b" anchorCtr="0" compatLnSpc="1">
            <a:prstTxWarp prst="textNoShape">
              <a:avLst/>
            </a:prstTxWarp>
          </a:bodyPr>
          <a:lstStyle>
            <a:lvl1pPr defTabSz="944563">
              <a:defRPr sz="1000" b="0" i="1">
                <a:latin typeface="Times New Roman" pitchFamily="18" charset="0"/>
              </a:defRPr>
            </a:lvl1pPr>
          </a:lstStyle>
          <a:p>
            <a:pPr>
              <a:defRPr/>
            </a:pPr>
            <a:endParaRPr lang="en-US" dirty="0"/>
          </a:p>
        </p:txBody>
      </p:sp>
      <p:sp>
        <p:nvSpPr>
          <p:cNvPr id="2053" name="Rectangle 5"/>
          <p:cNvSpPr>
            <a:spLocks noGrp="1" noChangeArrowheads="1"/>
          </p:cNvSpPr>
          <p:nvPr>
            <p:ph type="sldNum" sz="quarter" idx="5"/>
          </p:nvPr>
        </p:nvSpPr>
        <p:spPr bwMode="auto">
          <a:xfrm>
            <a:off x="3898763" y="8832063"/>
            <a:ext cx="2983050" cy="46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149" tIns="0" rIns="19149" bIns="0" numCol="1" anchor="b" anchorCtr="0" compatLnSpc="1">
            <a:prstTxWarp prst="textNoShape">
              <a:avLst/>
            </a:prstTxWarp>
          </a:bodyPr>
          <a:lstStyle>
            <a:lvl1pPr algn="r" defTabSz="944563">
              <a:defRPr sz="1000" b="0" i="1">
                <a:latin typeface="Times New Roman" pitchFamily="18" charset="0"/>
              </a:defRPr>
            </a:lvl1pPr>
          </a:lstStyle>
          <a:p>
            <a:pPr>
              <a:defRPr/>
            </a:pPr>
            <a:fld id="{CEFF10BB-EEB9-4211-9FFB-6C873E0C2CEB}" type="slidenum">
              <a:rPr lang="en-US"/>
              <a:pPr>
                <a:defRPr/>
              </a:pPr>
              <a:t>‹#›</a:t>
            </a:fld>
            <a:endParaRPr lang="en-US"/>
          </a:p>
        </p:txBody>
      </p:sp>
      <p:sp>
        <p:nvSpPr>
          <p:cNvPr id="48134" name="Rectangle 6"/>
          <p:cNvSpPr>
            <a:spLocks noGrp="1" noRot="1" noChangeAspect="1" noChangeArrowheads="1" noTextEdit="1"/>
          </p:cNvSpPr>
          <p:nvPr>
            <p:ph type="sldImg" idx="2"/>
          </p:nvPr>
        </p:nvSpPr>
        <p:spPr bwMode="auto">
          <a:xfrm>
            <a:off x="-120650" y="82550"/>
            <a:ext cx="7275513" cy="40925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5" name="Rectangle 7"/>
          <p:cNvSpPr>
            <a:spLocks noGrp="1" noChangeArrowheads="1"/>
          </p:cNvSpPr>
          <p:nvPr>
            <p:ph type="body" sz="quarter" idx="3"/>
          </p:nvPr>
        </p:nvSpPr>
        <p:spPr bwMode="auto">
          <a:xfrm>
            <a:off x="459408" y="4338106"/>
            <a:ext cx="6040599" cy="4260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149" tIns="46277" rIns="94149" bIns="46277" numCol="1" anchor="t" anchorCtr="0" compatLnSpc="1">
            <a:prstTxWarp prst="textNoShape">
              <a:avLst/>
            </a:prstTxWarp>
          </a:bodyPr>
          <a:lstStyle/>
          <a:p>
            <a:pPr lvl="0"/>
            <a:r>
              <a:rPr lang="en-US" noProof="0" dirty="0"/>
              <a:t>Body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8136" name="Rectangle 8"/>
          <p:cNvSpPr>
            <a:spLocks noChangeArrowheads="1"/>
          </p:cNvSpPr>
          <p:nvPr/>
        </p:nvSpPr>
        <p:spPr bwMode="auto">
          <a:xfrm>
            <a:off x="5425734" y="8856163"/>
            <a:ext cx="768772" cy="256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9362" tIns="44681" rIns="89362" bIns="44681">
            <a:spAutoFit/>
          </a:bodyPr>
          <a:lstStyle/>
          <a:p>
            <a:pPr algn="ctr" defTabSz="895350">
              <a:lnSpc>
                <a:spcPct val="90000"/>
              </a:lnSpc>
            </a:pPr>
            <a:r>
              <a:rPr lang="en-US" sz="1200" b="0">
                <a:latin typeface="Arial" charset="0"/>
              </a:rPr>
              <a:t>Page </a:t>
            </a:r>
            <a:fld id="{E5206CC0-DFAC-4A44-8446-297E04678D73}" type="slidenum">
              <a:rPr lang="en-US" sz="1200" b="0">
                <a:latin typeface="Arial" charset="0"/>
              </a:rPr>
              <a:pPr algn="ctr" defTabSz="895350">
                <a:lnSpc>
                  <a:spcPct val="90000"/>
                </a:lnSpc>
              </a:pPr>
              <a:t>‹#›</a:t>
            </a:fld>
            <a:endParaRPr lang="en-US" sz="1200" b="0">
              <a:latin typeface="Arial" charset="0"/>
            </a:endParaRPr>
          </a:p>
        </p:txBody>
      </p:sp>
    </p:spTree>
    <p:extLst>
      <p:ext uri="{BB962C8B-B14F-4D97-AF65-F5344CB8AC3E}">
        <p14:creationId xmlns:p14="http://schemas.microsoft.com/office/powerpoint/2010/main" val="3341792972"/>
      </p:ext>
    </p:extLst>
  </p:cSld>
  <p:clrMap bg1="lt1" tx1="dk1" bg2="lt2" tx2="dk2" accent1="accent1" accent2="accent2" accent3="accent3" accent4="accent4" accent5="accent5" accent6="accent6" hlink="hlink" folHlink="folHlink"/>
  <p:notesStyle>
    <a:lvl1pPr marL="231775" indent="-231775" algn="l" defTabSz="939800" rtl="0" eaLnBrk="0" fontAlgn="base" hangingPunct="0">
      <a:lnSpc>
        <a:spcPct val="90000"/>
      </a:lnSpc>
      <a:spcBef>
        <a:spcPct val="40000"/>
      </a:spcBef>
      <a:spcAft>
        <a:spcPct val="0"/>
      </a:spcAft>
      <a:buSzPct val="100000"/>
      <a:buChar char="•"/>
      <a:defRPr sz="2400" kern="1200">
        <a:solidFill>
          <a:schemeClr val="tx1"/>
        </a:solidFill>
        <a:latin typeface="Arial" charset="0"/>
        <a:ea typeface="+mn-ea"/>
        <a:cs typeface="+mn-cs"/>
      </a:defRPr>
    </a:lvl1pPr>
    <a:lvl2pPr marL="579438" indent="-231775" algn="l" defTabSz="939800" rtl="0" eaLnBrk="0" fontAlgn="base" hangingPunct="0">
      <a:lnSpc>
        <a:spcPct val="90000"/>
      </a:lnSpc>
      <a:spcBef>
        <a:spcPct val="40000"/>
      </a:spcBef>
      <a:spcAft>
        <a:spcPct val="0"/>
      </a:spcAft>
      <a:buSzPct val="100000"/>
      <a:buChar char="–"/>
      <a:defRPr sz="2000" kern="1200">
        <a:solidFill>
          <a:schemeClr val="tx1"/>
        </a:solidFill>
        <a:latin typeface="Arial" charset="0"/>
        <a:ea typeface="+mn-ea"/>
        <a:cs typeface="+mn-cs"/>
      </a:defRPr>
    </a:lvl2pPr>
    <a:lvl3pPr marL="868363" indent="-173038" algn="l" defTabSz="939800" rtl="0" eaLnBrk="0" fontAlgn="base" hangingPunct="0">
      <a:lnSpc>
        <a:spcPct val="90000"/>
      </a:lnSpc>
      <a:spcBef>
        <a:spcPct val="40000"/>
      </a:spcBef>
      <a:spcAft>
        <a:spcPct val="0"/>
      </a:spcAft>
      <a:buSzPct val="100000"/>
      <a:buChar char="»"/>
      <a:defRPr kern="1200">
        <a:solidFill>
          <a:schemeClr val="tx1"/>
        </a:solidFill>
        <a:latin typeface="Arial" charset="0"/>
        <a:ea typeface="+mn-ea"/>
        <a:cs typeface="+mn-cs"/>
      </a:defRPr>
    </a:lvl3pPr>
    <a:lvl4pPr marL="1390650" algn="l" defTabSz="939800" rtl="0" eaLnBrk="0" fontAlgn="base" hangingPunct="0">
      <a:lnSpc>
        <a:spcPct val="90000"/>
      </a:lnSpc>
      <a:spcBef>
        <a:spcPct val="40000"/>
      </a:spcBef>
      <a:spcAft>
        <a:spcPct val="0"/>
      </a:spcAft>
      <a:defRPr sz="1200" kern="1200">
        <a:solidFill>
          <a:schemeClr val="tx1"/>
        </a:solidFill>
        <a:latin typeface="Arial" charset="0"/>
        <a:ea typeface="+mn-ea"/>
        <a:cs typeface="+mn-cs"/>
      </a:defRPr>
    </a:lvl4pPr>
    <a:lvl5pPr marL="1852613" algn="l" defTabSz="939800" rtl="0" eaLnBrk="0" fontAlgn="base" hangingPunct="0">
      <a:lnSpc>
        <a:spcPct val="90000"/>
      </a:lnSpc>
      <a:spcBef>
        <a:spcPct val="4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D6CECCA1-7CA4-44A1-81D9-D8319096860F}" type="slidenum">
              <a:rPr lang="en-US" sz="1000" b="0" smtClean="0">
                <a:latin typeface="Times New Roman" pitchFamily="18" charset="0"/>
              </a:rPr>
              <a:pPr/>
              <a:t>1</a:t>
            </a:fld>
            <a:endParaRPr lang="en-US" sz="1000" b="0">
              <a:latin typeface="Times New Roman" pitchFamily="18" charset="0"/>
            </a:endParaRPr>
          </a:p>
        </p:txBody>
      </p:sp>
      <p:sp>
        <p:nvSpPr>
          <p:cNvPr id="49155" name="Rectangle 2"/>
          <p:cNvSpPr>
            <a:spLocks noGrp="1" noRot="1" noChangeAspect="1" noChangeArrowheads="1" noTextEdit="1"/>
          </p:cNvSpPr>
          <p:nvPr>
            <p:ph type="sldImg"/>
          </p:nvPr>
        </p:nvSpPr>
        <p:spPr>
          <a:xfrm>
            <a:off x="-120650" y="82550"/>
            <a:ext cx="7275513" cy="4092575"/>
          </a:xfrm>
          <a:ln/>
        </p:spPr>
      </p:sp>
      <p:sp>
        <p:nvSpPr>
          <p:cNvPr id="4915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7388AA0A-641E-409B-BAD2-3B7B56AFF038}" type="slidenum">
              <a:rPr lang="en-US" altLang="en-US"/>
              <a:pPr/>
              <a:t>12</a:t>
            </a:fld>
            <a:endParaRPr lang="en-US" altLang="en-US"/>
          </a:p>
        </p:txBody>
      </p:sp>
      <p:sp>
        <p:nvSpPr>
          <p:cNvPr id="1816578" name="Rectangle 2"/>
          <p:cNvSpPr>
            <a:spLocks noGrp="1" noRot="1" noChangeAspect="1" noChangeArrowheads="1" noTextEdit="1"/>
          </p:cNvSpPr>
          <p:nvPr>
            <p:ph type="sldImg"/>
          </p:nvPr>
        </p:nvSpPr>
        <p:spPr>
          <a:xfrm>
            <a:off x="3175" y="80963"/>
            <a:ext cx="7189788" cy="4044950"/>
          </a:xfrm>
          <a:ln/>
        </p:spPr>
      </p:sp>
      <p:sp>
        <p:nvSpPr>
          <p:cNvPr id="18165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7388AA0A-641E-409B-BAD2-3B7B56AFF038}" type="slidenum">
              <a:rPr lang="en-US" altLang="en-US"/>
              <a:pPr/>
              <a:t>13</a:t>
            </a:fld>
            <a:endParaRPr lang="en-US" altLang="en-US"/>
          </a:p>
        </p:txBody>
      </p:sp>
      <p:sp>
        <p:nvSpPr>
          <p:cNvPr id="1816578" name="Rectangle 2"/>
          <p:cNvSpPr>
            <a:spLocks noGrp="1" noRot="1" noChangeAspect="1" noChangeArrowheads="1" noTextEdit="1"/>
          </p:cNvSpPr>
          <p:nvPr>
            <p:ph type="sldImg"/>
          </p:nvPr>
        </p:nvSpPr>
        <p:spPr>
          <a:xfrm>
            <a:off x="3175" y="80963"/>
            <a:ext cx="7189788" cy="4044950"/>
          </a:xfrm>
          <a:ln/>
        </p:spPr>
      </p:sp>
      <p:sp>
        <p:nvSpPr>
          <p:cNvPr id="181657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AE06348C-92B1-454B-9D2D-FEB458AD61C5}" type="slidenum">
              <a:rPr lang="en-US" altLang="en-US"/>
              <a:pPr/>
              <a:t>14</a:t>
            </a:fld>
            <a:endParaRPr lang="en-US" altLang="en-US"/>
          </a:p>
        </p:txBody>
      </p:sp>
      <p:sp>
        <p:nvSpPr>
          <p:cNvPr id="1758210" name="Rectangle 2"/>
          <p:cNvSpPr>
            <a:spLocks noGrp="1" noChangeArrowheads="1"/>
          </p:cNvSpPr>
          <p:nvPr>
            <p:ph type="body" idx="1"/>
          </p:nvPr>
        </p:nvSpPr>
        <p:spPr>
          <a:xfrm>
            <a:off x="937998" y="4362416"/>
            <a:ext cx="5162979" cy="4134553"/>
          </a:xfrm>
          <a:noFill/>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r>
              <a:rPr lang="en-US" altLang="en-US"/>
              <a:t>Consistency within a project is very important</a:t>
            </a:r>
          </a:p>
          <a:p>
            <a:r>
              <a:rPr lang="en-US" altLang="en-US"/>
              <a:t>Consistency between similar types of software is important, but less than within a project</a:t>
            </a:r>
          </a:p>
          <a:p>
            <a:r>
              <a:rPr lang="en-US" altLang="en-US"/>
              <a:t>Consistency between dissimilar types of software is useful but not as important</a:t>
            </a:r>
          </a:p>
        </p:txBody>
      </p:sp>
      <p:sp>
        <p:nvSpPr>
          <p:cNvPr id="1758211"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CD7928A-7B10-4F57-9C42-1A40422C94FD}" type="slidenum">
              <a:rPr lang="en-US" altLang="en-US"/>
              <a:pPr/>
              <a:t>15</a:t>
            </a:fld>
            <a:endParaRPr lang="en-US" altLang="en-US"/>
          </a:p>
        </p:txBody>
      </p:sp>
      <p:sp>
        <p:nvSpPr>
          <p:cNvPr id="1817602" name="Rectangle 1026"/>
          <p:cNvSpPr>
            <a:spLocks noGrp="1" noRot="1" noChangeAspect="1" noChangeArrowheads="1" noTextEdit="1"/>
          </p:cNvSpPr>
          <p:nvPr>
            <p:ph type="sldImg"/>
          </p:nvPr>
        </p:nvSpPr>
        <p:spPr>
          <a:xfrm>
            <a:off x="3175" y="80963"/>
            <a:ext cx="7189788" cy="4044950"/>
          </a:xfrm>
          <a:ln/>
        </p:spPr>
      </p:sp>
      <p:sp>
        <p:nvSpPr>
          <p:cNvPr id="181760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2E89C43-19E2-4044-92D6-3BCF52ECA82C}" type="slidenum">
              <a:rPr lang="en-US" altLang="en-US"/>
              <a:pPr/>
              <a:t>16</a:t>
            </a:fld>
            <a:endParaRPr lang="en-US" altLang="en-US"/>
          </a:p>
        </p:txBody>
      </p:sp>
      <p:sp>
        <p:nvSpPr>
          <p:cNvPr id="2822146" name="Rectangle 2"/>
          <p:cNvSpPr>
            <a:spLocks noGrp="1" noRot="1" noChangeAspect="1" noChangeArrowheads="1" noTextEdit="1"/>
          </p:cNvSpPr>
          <p:nvPr>
            <p:ph type="sldImg"/>
          </p:nvPr>
        </p:nvSpPr>
        <p:spPr>
          <a:xfrm>
            <a:off x="3175" y="80963"/>
            <a:ext cx="7189788" cy="4044950"/>
          </a:xfrm>
          <a:ln/>
        </p:spPr>
      </p:sp>
      <p:sp>
        <p:nvSpPr>
          <p:cNvPr id="28221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A4ACCA8F-66C7-4E6F-BA17-4A6B19DA970C}" type="slidenum">
              <a:rPr lang="en-US" altLang="en-US"/>
              <a:pPr/>
              <a:t>17</a:t>
            </a:fld>
            <a:endParaRPr lang="en-US" altLang="en-US"/>
          </a:p>
        </p:txBody>
      </p:sp>
      <p:sp>
        <p:nvSpPr>
          <p:cNvPr id="2823170" name="Rectangle 2"/>
          <p:cNvSpPr>
            <a:spLocks noGrp="1" noRot="1" noChangeAspect="1" noChangeArrowheads="1" noTextEdit="1"/>
          </p:cNvSpPr>
          <p:nvPr>
            <p:ph type="sldImg"/>
          </p:nvPr>
        </p:nvSpPr>
        <p:spPr>
          <a:xfrm>
            <a:off x="3175" y="80963"/>
            <a:ext cx="7189788" cy="4044950"/>
          </a:xfrm>
          <a:ln/>
        </p:spPr>
      </p:sp>
      <p:sp>
        <p:nvSpPr>
          <p:cNvPr id="28231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1C98E9E-B3D2-4A62-A6E5-39A00ACFADD2}" type="slidenum">
              <a:rPr lang="en-US" altLang="en-US"/>
              <a:pPr/>
              <a:t>18</a:t>
            </a:fld>
            <a:endParaRPr lang="en-US" altLang="en-US"/>
          </a:p>
        </p:txBody>
      </p:sp>
      <p:sp>
        <p:nvSpPr>
          <p:cNvPr id="2824194" name="Rectangle 2"/>
          <p:cNvSpPr>
            <a:spLocks noGrp="1" noRot="1" noChangeAspect="1" noChangeArrowheads="1" noTextEdit="1"/>
          </p:cNvSpPr>
          <p:nvPr>
            <p:ph type="sldImg"/>
          </p:nvPr>
        </p:nvSpPr>
        <p:spPr>
          <a:xfrm>
            <a:off x="3175" y="80963"/>
            <a:ext cx="7189788" cy="4044950"/>
          </a:xfrm>
          <a:ln/>
        </p:spPr>
      </p:sp>
      <p:sp>
        <p:nvSpPr>
          <p:cNvPr id="28241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034E001-84FF-40C2-8B41-133E68E2FFD5}" type="slidenum">
              <a:rPr lang="en-US" altLang="en-US"/>
              <a:pPr/>
              <a:t>19</a:t>
            </a:fld>
            <a:endParaRPr lang="en-US" altLang="en-US"/>
          </a:p>
        </p:txBody>
      </p:sp>
      <p:sp>
        <p:nvSpPr>
          <p:cNvPr id="2825218" name="Rectangle 2"/>
          <p:cNvSpPr>
            <a:spLocks noGrp="1" noRot="1" noChangeAspect="1" noChangeArrowheads="1" noTextEdit="1"/>
          </p:cNvSpPr>
          <p:nvPr>
            <p:ph type="sldImg"/>
          </p:nvPr>
        </p:nvSpPr>
        <p:spPr>
          <a:xfrm>
            <a:off x="3175" y="80963"/>
            <a:ext cx="7189788" cy="4044950"/>
          </a:xfrm>
          <a:ln/>
        </p:spPr>
      </p:sp>
      <p:sp>
        <p:nvSpPr>
          <p:cNvPr id="28252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D2F306D-9329-49A7-88B8-33F9DC64A303}" type="slidenum">
              <a:rPr lang="en-US" altLang="en-US"/>
              <a:pPr/>
              <a:t>21</a:t>
            </a:fld>
            <a:endParaRPr lang="en-US" altLang="en-US"/>
          </a:p>
        </p:txBody>
      </p:sp>
      <p:sp>
        <p:nvSpPr>
          <p:cNvPr id="2827266" name="Rectangle 2"/>
          <p:cNvSpPr>
            <a:spLocks noGrp="1" noRot="1" noChangeAspect="1" noChangeArrowheads="1" noTextEdit="1"/>
          </p:cNvSpPr>
          <p:nvPr>
            <p:ph type="sldImg"/>
          </p:nvPr>
        </p:nvSpPr>
        <p:spPr>
          <a:xfrm>
            <a:off x="3175" y="80963"/>
            <a:ext cx="7189788" cy="4044950"/>
          </a:xfrm>
          <a:ln/>
        </p:spPr>
      </p:sp>
      <p:sp>
        <p:nvSpPr>
          <p:cNvPr id="282726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ECEF70B-AA43-4183-BD91-62E6AE0655EE}" type="slidenum">
              <a:rPr lang="en-US" altLang="en-US"/>
              <a:pPr/>
              <a:t>22</a:t>
            </a:fld>
            <a:endParaRPr lang="en-US" altLang="en-US"/>
          </a:p>
        </p:txBody>
      </p:sp>
      <p:sp>
        <p:nvSpPr>
          <p:cNvPr id="2828290" name="Rectangle 2"/>
          <p:cNvSpPr>
            <a:spLocks noGrp="1" noRot="1" noChangeAspect="1" noChangeArrowheads="1" noTextEdit="1"/>
          </p:cNvSpPr>
          <p:nvPr>
            <p:ph type="sldImg"/>
          </p:nvPr>
        </p:nvSpPr>
        <p:spPr>
          <a:xfrm>
            <a:off x="3175" y="80963"/>
            <a:ext cx="7189788" cy="4044950"/>
          </a:xfrm>
          <a:ln/>
        </p:spPr>
      </p:sp>
      <p:sp>
        <p:nvSpPr>
          <p:cNvPr id="28282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EB830695-B368-4443-89C0-F250036942EF}" type="slidenum">
              <a:rPr lang="en-US" sz="1000" b="0" smtClean="0">
                <a:latin typeface="Times New Roman" pitchFamily="18" charset="0"/>
              </a:rPr>
              <a:pPr/>
              <a:t>2</a:t>
            </a:fld>
            <a:endParaRPr lang="en-US" sz="1000" b="0">
              <a:latin typeface="Times New Roman" pitchFamily="18" charset="0"/>
            </a:endParaRPr>
          </a:p>
        </p:txBody>
      </p:sp>
      <p:sp>
        <p:nvSpPr>
          <p:cNvPr id="52227" name="Rectangle 2"/>
          <p:cNvSpPr>
            <a:spLocks noGrp="1" noChangeArrowheads="1"/>
          </p:cNvSpPr>
          <p:nvPr>
            <p:ph type="body" idx="1"/>
          </p:nvPr>
        </p:nvSpPr>
        <p:spPr>
          <a:xfrm>
            <a:off x="390525" y="4286250"/>
            <a:ext cx="6335713" cy="4210050"/>
          </a:xfrm>
          <a:noFill/>
        </p:spPr>
        <p:txBody>
          <a:bodyPr lIns="93618" tIns="46809" rIns="93618" bIns="46809"/>
          <a:lstStyle/>
          <a:p>
            <a:r>
              <a:rPr lang="en-US"/>
              <a:t> MY BACKGROUND IS OVER 30 YEARS IN COMPUTING</a:t>
            </a:r>
          </a:p>
          <a:p>
            <a:r>
              <a:rPr lang="en-US"/>
              <a:t> MY FIRST JOB WAS WRITING FORTRAN PROGRAMS FOR THE FORD MOTOR COMPANY’S ENGINEERING &amp; RESEARCH CENTER IN DEARBORN MICHIGAN</a:t>
            </a:r>
          </a:p>
          <a:p>
            <a:r>
              <a:rPr lang="en-US"/>
              <a:t> I AM ALSO ACTIVE IN PROFESSIONAL SOCIETIES SUCH AS ACM, IEEE, AND THE LOCAL GROUP CALLED ASEE, WHICH IS PART OF THE SPIN NETWORK</a:t>
            </a:r>
          </a:p>
        </p:txBody>
      </p:sp>
      <p:sp>
        <p:nvSpPr>
          <p:cNvPr id="52228" name="Rectangle 3"/>
          <p:cNvSpPr>
            <a:spLocks noGrp="1" noRot="1" noChangeAspect="1" noChangeArrowheads="1" noTextEdit="1"/>
          </p:cNvSpPr>
          <p:nvPr>
            <p:ph type="sldImg"/>
          </p:nvPr>
        </p:nvSpPr>
        <p:spPr>
          <a:xfrm>
            <a:off x="469900" y="695325"/>
            <a:ext cx="6097588" cy="3430588"/>
          </a:xfrm>
          <a:ln cap="flat"/>
        </p:spPr>
      </p:sp>
    </p:spTree>
    <p:extLst>
      <p:ext uri="{BB962C8B-B14F-4D97-AF65-F5344CB8AC3E}">
        <p14:creationId xmlns:p14="http://schemas.microsoft.com/office/powerpoint/2010/main" val="2078364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5AECB33F-44DE-4E6C-8F21-E29833D6C785}" type="slidenum">
              <a:rPr lang="en-US" altLang="en-US"/>
              <a:pPr/>
              <a:t>23</a:t>
            </a:fld>
            <a:endParaRPr lang="en-US" altLang="en-US"/>
          </a:p>
        </p:txBody>
      </p:sp>
      <p:sp>
        <p:nvSpPr>
          <p:cNvPr id="2829314" name="Rectangle 2"/>
          <p:cNvSpPr>
            <a:spLocks noGrp="1" noRot="1" noChangeAspect="1" noChangeArrowheads="1" noTextEdit="1"/>
          </p:cNvSpPr>
          <p:nvPr>
            <p:ph type="sldImg"/>
          </p:nvPr>
        </p:nvSpPr>
        <p:spPr>
          <a:xfrm>
            <a:off x="3175" y="80963"/>
            <a:ext cx="7189788" cy="4044950"/>
          </a:xfrm>
          <a:ln/>
        </p:spPr>
      </p:sp>
      <p:sp>
        <p:nvSpPr>
          <p:cNvPr id="28293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D6D40E18-FC9D-4360-B8A1-BAF9A37BC9AC}" type="slidenum">
              <a:rPr lang="en-US" altLang="en-US"/>
              <a:pPr/>
              <a:t>24</a:t>
            </a:fld>
            <a:endParaRPr lang="en-US" altLang="en-US"/>
          </a:p>
        </p:txBody>
      </p:sp>
      <p:sp>
        <p:nvSpPr>
          <p:cNvPr id="2830338" name="Rectangle 2"/>
          <p:cNvSpPr>
            <a:spLocks noGrp="1" noRot="1" noChangeAspect="1" noChangeArrowheads="1" noTextEdit="1"/>
          </p:cNvSpPr>
          <p:nvPr>
            <p:ph type="sldImg"/>
          </p:nvPr>
        </p:nvSpPr>
        <p:spPr>
          <a:xfrm>
            <a:off x="3175" y="80963"/>
            <a:ext cx="7189788" cy="4044950"/>
          </a:xfrm>
          <a:ln/>
        </p:spPr>
      </p:sp>
      <p:sp>
        <p:nvSpPr>
          <p:cNvPr id="28303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926093D2-B05C-4856-B09C-A622E958380F}" type="slidenum">
              <a:rPr lang="en-US" altLang="en-US"/>
              <a:pPr/>
              <a:t>26</a:t>
            </a:fld>
            <a:endParaRPr lang="en-US" altLang="en-US"/>
          </a:p>
        </p:txBody>
      </p:sp>
      <p:sp>
        <p:nvSpPr>
          <p:cNvPr id="2831362" name="Rectangle 2"/>
          <p:cNvSpPr>
            <a:spLocks noGrp="1" noRot="1" noChangeAspect="1" noChangeArrowheads="1" noTextEdit="1"/>
          </p:cNvSpPr>
          <p:nvPr>
            <p:ph type="sldImg"/>
          </p:nvPr>
        </p:nvSpPr>
        <p:spPr>
          <a:xfrm>
            <a:off x="3175" y="80963"/>
            <a:ext cx="7189788" cy="4044950"/>
          </a:xfrm>
          <a:ln/>
        </p:spPr>
      </p:sp>
      <p:sp>
        <p:nvSpPr>
          <p:cNvPr id="28313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758A934-2836-4D6F-B519-61AAE34F5303}" type="slidenum">
              <a:rPr lang="en-US" altLang="en-US"/>
              <a:pPr/>
              <a:t>27</a:t>
            </a:fld>
            <a:endParaRPr lang="en-US" altLang="en-US"/>
          </a:p>
        </p:txBody>
      </p:sp>
      <p:sp>
        <p:nvSpPr>
          <p:cNvPr id="2833410" name="Rectangle 2"/>
          <p:cNvSpPr>
            <a:spLocks noGrp="1" noRot="1" noChangeAspect="1" noChangeArrowheads="1" noTextEdit="1"/>
          </p:cNvSpPr>
          <p:nvPr>
            <p:ph type="sldImg"/>
          </p:nvPr>
        </p:nvSpPr>
        <p:spPr>
          <a:xfrm>
            <a:off x="3175" y="80963"/>
            <a:ext cx="7189788" cy="4044950"/>
          </a:xfrm>
          <a:ln/>
        </p:spPr>
      </p:sp>
      <p:sp>
        <p:nvSpPr>
          <p:cNvPr id="28334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6F39297-B4CF-4058-8709-353284BCD1AA}" type="slidenum">
              <a:rPr lang="en-US" altLang="en-US"/>
              <a:pPr/>
              <a:t>28</a:t>
            </a:fld>
            <a:endParaRPr lang="en-US" altLang="en-US"/>
          </a:p>
        </p:txBody>
      </p:sp>
      <p:sp>
        <p:nvSpPr>
          <p:cNvPr id="2834434" name="Rectangle 2"/>
          <p:cNvSpPr>
            <a:spLocks noGrp="1" noRot="1" noChangeAspect="1" noChangeArrowheads="1" noTextEdit="1"/>
          </p:cNvSpPr>
          <p:nvPr>
            <p:ph type="sldImg"/>
          </p:nvPr>
        </p:nvSpPr>
        <p:spPr>
          <a:xfrm>
            <a:off x="3175" y="80963"/>
            <a:ext cx="7189788" cy="4044950"/>
          </a:xfrm>
          <a:ln/>
        </p:spPr>
      </p:sp>
      <p:sp>
        <p:nvSpPr>
          <p:cNvPr id="283443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768BA0AC-CBE6-4466-BE93-DB9B4DBFD794}" type="slidenum">
              <a:rPr lang="en-US" altLang="en-US"/>
              <a:pPr/>
              <a:t>29</a:t>
            </a:fld>
            <a:endParaRPr lang="en-US" altLang="en-US"/>
          </a:p>
        </p:txBody>
      </p:sp>
      <p:sp>
        <p:nvSpPr>
          <p:cNvPr id="2738178" name="Rectangle 2"/>
          <p:cNvSpPr>
            <a:spLocks noGrp="1" noChangeArrowheads="1"/>
          </p:cNvSpPr>
          <p:nvPr>
            <p:ph type="body" idx="1"/>
          </p:nvPr>
        </p:nvSpPr>
        <p:spPr>
          <a:xfrm>
            <a:off x="937998" y="4362416"/>
            <a:ext cx="5162979" cy="4134553"/>
          </a:xfrm>
          <a:noFill/>
          <a:ln/>
          <a:extLst>
            <a:ext uri="{91240B29-F687-4F45-9708-019B960494DF}">
              <a14:hiddenLine xmlns:a14="http://schemas.microsoft.com/office/drawing/2010/main" w="12700">
                <a:solidFill>
                  <a:schemeClr val="tx1"/>
                </a:solidFill>
                <a:miter lim="800000"/>
                <a:headEnd/>
                <a:tailEnd/>
              </a14:hiddenLine>
            </a:ext>
          </a:extLst>
        </p:spPr>
        <p:txBody>
          <a:bodyPr lIns="91998" tIns="45191" rIns="91998" bIns="45191"/>
          <a:lstStyle/>
          <a:p>
            <a:r>
              <a:rPr lang="en-US" altLang="en-US"/>
              <a:t> By separating the original defect containment data for Structured Analysis and Design projects from that for Object Oriented projects we can develop patterns that show how they compare in defects.</a:t>
            </a:r>
          </a:p>
          <a:p>
            <a:r>
              <a:rPr lang="en-US" altLang="en-US"/>
              <a:t> You can simply add charts for projects with the same process steps and similar definitions of a defect.</a:t>
            </a:r>
          </a:p>
          <a:p>
            <a:r>
              <a:rPr lang="en-US" altLang="en-US"/>
              <a:t> You could do similar analysis for cycle time, cost, etc.</a:t>
            </a:r>
          </a:p>
        </p:txBody>
      </p:sp>
      <p:sp>
        <p:nvSpPr>
          <p:cNvPr id="2738179" name="Rectangle 3"/>
          <p:cNvSpPr>
            <a:spLocks noGrp="1" noRot="1" noChangeAspect="1" noChangeArrowheads="1" noTextEdit="1"/>
          </p:cNvSpPr>
          <p:nvPr>
            <p:ph type="sldImg"/>
          </p:nvPr>
        </p:nvSpPr>
        <p:spPr>
          <a:xfrm>
            <a:off x="460375" y="688975"/>
            <a:ext cx="6121400" cy="3443288"/>
          </a:xfrm>
          <a:ln cap="fla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0A9E28A2-F450-4F52-AFDE-77E5BF45511E}" type="slidenum">
              <a:rPr lang="en-US" altLang="en-US"/>
              <a:pPr/>
              <a:t>30</a:t>
            </a:fld>
            <a:endParaRPr lang="en-US" altLang="en-US"/>
          </a:p>
        </p:txBody>
      </p:sp>
      <p:sp>
        <p:nvSpPr>
          <p:cNvPr id="2835458" name="Rectangle 2"/>
          <p:cNvSpPr>
            <a:spLocks noGrp="1" noRot="1" noChangeAspect="1" noChangeArrowheads="1" noTextEdit="1"/>
          </p:cNvSpPr>
          <p:nvPr>
            <p:ph type="sldImg"/>
          </p:nvPr>
        </p:nvSpPr>
        <p:spPr>
          <a:xfrm>
            <a:off x="3175" y="80963"/>
            <a:ext cx="7189788" cy="4044950"/>
          </a:xfrm>
          <a:ln/>
        </p:spPr>
      </p:sp>
      <p:sp>
        <p:nvSpPr>
          <p:cNvPr id="28354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6AD2BB0-0043-4B26-998E-5405B55BC364}" type="slidenum">
              <a:rPr lang="en-US" altLang="en-US"/>
              <a:pPr/>
              <a:t>39</a:t>
            </a:fld>
            <a:endParaRPr lang="en-US" altLang="en-US"/>
          </a:p>
        </p:txBody>
      </p:sp>
      <p:sp>
        <p:nvSpPr>
          <p:cNvPr id="2843650" name="Rectangle 4098"/>
          <p:cNvSpPr>
            <a:spLocks noGrp="1" noRot="1" noChangeAspect="1" noChangeArrowheads="1" noTextEdit="1"/>
          </p:cNvSpPr>
          <p:nvPr>
            <p:ph type="sldImg"/>
          </p:nvPr>
        </p:nvSpPr>
        <p:spPr>
          <a:xfrm>
            <a:off x="3175" y="80963"/>
            <a:ext cx="7189788" cy="4044950"/>
          </a:xfrm>
          <a:ln/>
        </p:spPr>
      </p:sp>
      <p:sp>
        <p:nvSpPr>
          <p:cNvPr id="2843651" name="Rectangle 4099"/>
          <p:cNvSpPr>
            <a:spLocks noGrp="1" noChangeArrowheads="1"/>
          </p:cNvSpPr>
          <p:nvPr>
            <p:ph type="body" idx="1"/>
          </p:nvPr>
        </p:nvSpPr>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2798C768-514A-44EB-9355-A61ED21300AF}" type="slidenum">
              <a:rPr lang="en-US" altLang="en-US"/>
              <a:pPr/>
              <a:t>43</a:t>
            </a:fld>
            <a:endParaRPr lang="en-US" altLang="en-US"/>
          </a:p>
        </p:txBody>
      </p:sp>
      <p:sp>
        <p:nvSpPr>
          <p:cNvPr id="2836482" name="Rectangle 1026"/>
          <p:cNvSpPr>
            <a:spLocks noGrp="1" noRot="1" noChangeAspect="1" noChangeArrowheads="1" noTextEdit="1"/>
          </p:cNvSpPr>
          <p:nvPr>
            <p:ph type="sldImg"/>
          </p:nvPr>
        </p:nvSpPr>
        <p:spPr>
          <a:xfrm>
            <a:off x="3175" y="80963"/>
            <a:ext cx="7189788" cy="4044950"/>
          </a:xfrm>
          <a:ln/>
        </p:spPr>
      </p:sp>
      <p:sp>
        <p:nvSpPr>
          <p:cNvPr id="283648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912CC2CE-FE8B-45D8-B78B-7B650EB1D805}" type="slidenum">
              <a:rPr lang="en-US" altLang="en-US"/>
              <a:pPr/>
              <a:t>44</a:t>
            </a:fld>
            <a:endParaRPr lang="en-US" altLang="en-US"/>
          </a:p>
        </p:txBody>
      </p:sp>
      <p:sp>
        <p:nvSpPr>
          <p:cNvPr id="2837506" name="Rectangle 1026"/>
          <p:cNvSpPr>
            <a:spLocks noGrp="1" noRot="1" noChangeAspect="1" noChangeArrowheads="1" noTextEdit="1"/>
          </p:cNvSpPr>
          <p:nvPr>
            <p:ph type="sldImg"/>
          </p:nvPr>
        </p:nvSpPr>
        <p:spPr>
          <a:xfrm>
            <a:off x="3175" y="80963"/>
            <a:ext cx="7189788" cy="4044950"/>
          </a:xfrm>
          <a:ln/>
        </p:spPr>
      </p:sp>
      <p:sp>
        <p:nvSpPr>
          <p:cNvPr id="2837507"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D6CECCA1-7CA4-44A1-81D9-D8319096860F}" type="slidenum">
              <a:rPr lang="en-US" sz="1000" b="0" smtClean="0">
                <a:latin typeface="Times New Roman" pitchFamily="18" charset="0"/>
              </a:rPr>
              <a:pPr/>
              <a:t>3</a:t>
            </a:fld>
            <a:endParaRPr lang="en-US" sz="1000" b="0">
              <a:latin typeface="Times New Roman" pitchFamily="18" charset="0"/>
            </a:endParaRPr>
          </a:p>
        </p:txBody>
      </p:sp>
      <p:sp>
        <p:nvSpPr>
          <p:cNvPr id="49155" name="Rectangle 2"/>
          <p:cNvSpPr>
            <a:spLocks noGrp="1" noRot="1" noChangeAspect="1" noChangeArrowheads="1" noTextEdit="1"/>
          </p:cNvSpPr>
          <p:nvPr>
            <p:ph type="sldImg"/>
          </p:nvPr>
        </p:nvSpPr>
        <p:spPr>
          <a:xfrm>
            <a:off x="-120650" y="82550"/>
            <a:ext cx="7275513" cy="4092575"/>
          </a:xfrm>
          <a:ln/>
        </p:spPr>
      </p:sp>
      <p:sp>
        <p:nvSpPr>
          <p:cNvPr id="4915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409470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14644DA5-0F9F-4731-9CCE-965ED9F403D9}" type="slidenum">
              <a:rPr lang="en-US" altLang="en-US"/>
              <a:pPr/>
              <a:t>45</a:t>
            </a:fld>
            <a:endParaRPr lang="en-US" altLang="en-US"/>
          </a:p>
        </p:txBody>
      </p:sp>
      <p:sp>
        <p:nvSpPr>
          <p:cNvPr id="2838530" name="Rectangle 1026"/>
          <p:cNvSpPr>
            <a:spLocks noGrp="1" noRot="1" noChangeAspect="1" noChangeArrowheads="1" noTextEdit="1"/>
          </p:cNvSpPr>
          <p:nvPr>
            <p:ph type="sldImg"/>
          </p:nvPr>
        </p:nvSpPr>
        <p:spPr>
          <a:xfrm>
            <a:off x="3175" y="80963"/>
            <a:ext cx="7189788" cy="4044950"/>
          </a:xfrm>
          <a:ln/>
        </p:spPr>
      </p:sp>
      <p:sp>
        <p:nvSpPr>
          <p:cNvPr id="2838531"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091BB9B-2FC5-4416-BD16-B2C2340BCA72}" type="slidenum">
              <a:rPr lang="en-US" altLang="en-US"/>
              <a:pPr/>
              <a:t>46</a:t>
            </a:fld>
            <a:endParaRPr lang="en-US" altLang="en-US"/>
          </a:p>
        </p:txBody>
      </p:sp>
      <p:sp>
        <p:nvSpPr>
          <p:cNvPr id="2839554" name="Rectangle 1026"/>
          <p:cNvSpPr>
            <a:spLocks noGrp="1" noRot="1" noChangeAspect="1" noChangeArrowheads="1" noTextEdit="1"/>
          </p:cNvSpPr>
          <p:nvPr>
            <p:ph type="sldImg"/>
          </p:nvPr>
        </p:nvSpPr>
        <p:spPr>
          <a:xfrm>
            <a:off x="3175" y="80963"/>
            <a:ext cx="7189788" cy="4044950"/>
          </a:xfrm>
          <a:ln/>
        </p:spPr>
      </p:sp>
      <p:sp>
        <p:nvSpPr>
          <p:cNvPr id="2839555"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36A7F2DE-4990-408F-9B80-874D683E0B20}" type="slidenum">
              <a:rPr lang="en-US" altLang="en-US"/>
              <a:pPr/>
              <a:t>47</a:t>
            </a:fld>
            <a:endParaRPr lang="en-US" altLang="en-US"/>
          </a:p>
        </p:txBody>
      </p:sp>
      <p:sp>
        <p:nvSpPr>
          <p:cNvPr id="2840578" name="Rectangle 1026"/>
          <p:cNvSpPr>
            <a:spLocks noGrp="1" noRot="1" noChangeAspect="1" noChangeArrowheads="1" noTextEdit="1"/>
          </p:cNvSpPr>
          <p:nvPr>
            <p:ph type="sldImg"/>
          </p:nvPr>
        </p:nvSpPr>
        <p:spPr>
          <a:xfrm>
            <a:off x="3175" y="80963"/>
            <a:ext cx="7189788" cy="4044950"/>
          </a:xfrm>
          <a:ln/>
        </p:spPr>
      </p:sp>
      <p:sp>
        <p:nvSpPr>
          <p:cNvPr id="2840579"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963BADCA-95FD-4820-A013-738A4EF3A750}" type="slidenum">
              <a:rPr lang="en-US" altLang="en-US"/>
              <a:pPr/>
              <a:t>48</a:t>
            </a:fld>
            <a:endParaRPr lang="en-US" altLang="en-US"/>
          </a:p>
        </p:txBody>
      </p:sp>
      <p:sp>
        <p:nvSpPr>
          <p:cNvPr id="2841602" name="Rectangle 1026"/>
          <p:cNvSpPr>
            <a:spLocks noGrp="1" noRot="1" noChangeAspect="1" noChangeArrowheads="1" noTextEdit="1"/>
          </p:cNvSpPr>
          <p:nvPr>
            <p:ph type="sldImg"/>
          </p:nvPr>
        </p:nvSpPr>
        <p:spPr>
          <a:xfrm>
            <a:off x="3175" y="80963"/>
            <a:ext cx="7189788" cy="4044950"/>
          </a:xfrm>
          <a:ln/>
        </p:spPr>
      </p:sp>
      <p:sp>
        <p:nvSpPr>
          <p:cNvPr id="2841603"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0082C95A-458E-4CB8-B082-2EE65712463C}" type="slidenum">
              <a:rPr lang="en-US" altLang="en-US"/>
              <a:pPr/>
              <a:t>49</a:t>
            </a:fld>
            <a:endParaRPr lang="en-US" altLang="en-US"/>
          </a:p>
        </p:txBody>
      </p:sp>
      <p:sp>
        <p:nvSpPr>
          <p:cNvPr id="2842626" name="Rectangle 2050"/>
          <p:cNvSpPr>
            <a:spLocks noGrp="1" noRot="1" noChangeAspect="1" noChangeArrowheads="1" noTextEdit="1"/>
          </p:cNvSpPr>
          <p:nvPr>
            <p:ph type="sldImg"/>
          </p:nvPr>
        </p:nvSpPr>
        <p:spPr>
          <a:xfrm>
            <a:off x="3175" y="80963"/>
            <a:ext cx="7189788" cy="4044950"/>
          </a:xfrm>
          <a:ln/>
        </p:spPr>
      </p:sp>
      <p:sp>
        <p:nvSpPr>
          <p:cNvPr id="2842627" name="Rectangle 2051"/>
          <p:cNvSpPr>
            <a:spLocks noGrp="1" noChangeArrowheads="1"/>
          </p:cNvSpPr>
          <p:nvPr>
            <p:ph type="body" idx="1"/>
          </p:nvPr>
        </p:nvSpPr>
        <p:spPr/>
        <p:txBody>
          <a:bodyP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72275E00-91C4-4056-976D-9DF806A4CA7A}" type="slidenum">
              <a:rPr lang="en-US" altLang="en-US"/>
              <a:pPr/>
              <a:t>50</a:t>
            </a:fld>
            <a:endParaRPr lang="en-US" altLang="en-US"/>
          </a:p>
        </p:txBody>
      </p:sp>
      <p:sp>
        <p:nvSpPr>
          <p:cNvPr id="2844674" name="Rectangle 3074"/>
          <p:cNvSpPr>
            <a:spLocks noGrp="1" noRot="1" noChangeAspect="1" noChangeArrowheads="1" noTextEdit="1"/>
          </p:cNvSpPr>
          <p:nvPr>
            <p:ph type="sldImg"/>
          </p:nvPr>
        </p:nvSpPr>
        <p:spPr>
          <a:xfrm>
            <a:off x="3175" y="80963"/>
            <a:ext cx="7189788" cy="4044950"/>
          </a:xfrm>
          <a:ln/>
        </p:spPr>
      </p:sp>
      <p:sp>
        <p:nvSpPr>
          <p:cNvPr id="2844675" name="Rectangle 3075"/>
          <p:cNvSpPr>
            <a:spLocks noGrp="1" noChangeArrowheads="1"/>
          </p:cNvSpPr>
          <p:nvPr>
            <p:ph type="body" idx="1"/>
          </p:nvPr>
        </p:nvSpPr>
        <p:spPr/>
        <p:txBody>
          <a:bodyP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C7AE9CAA-E67E-4597-8E11-6948FF37C0CE}" type="slidenum">
              <a:rPr lang="en-US" altLang="en-US"/>
              <a:pPr/>
              <a:t>51</a:t>
            </a:fld>
            <a:endParaRPr lang="en-US" altLang="en-US"/>
          </a:p>
        </p:txBody>
      </p:sp>
      <p:sp>
        <p:nvSpPr>
          <p:cNvPr id="2845698" name="Rectangle 1026"/>
          <p:cNvSpPr>
            <a:spLocks noGrp="1" noRot="1" noChangeAspect="1" noChangeArrowheads="1" noTextEdit="1"/>
          </p:cNvSpPr>
          <p:nvPr>
            <p:ph type="sldImg"/>
          </p:nvPr>
        </p:nvSpPr>
        <p:spPr>
          <a:xfrm>
            <a:off x="3175" y="80963"/>
            <a:ext cx="7189788" cy="4044950"/>
          </a:xfrm>
          <a:ln/>
        </p:spPr>
      </p:sp>
      <p:sp>
        <p:nvSpPr>
          <p:cNvPr id="2845699"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CA0C413-AD3F-428F-828A-C2F4CA51253D}" type="slidenum">
              <a:rPr lang="en-US" altLang="en-US"/>
              <a:pPr/>
              <a:t>52</a:t>
            </a:fld>
            <a:endParaRPr lang="en-US" altLang="en-US"/>
          </a:p>
        </p:txBody>
      </p:sp>
      <p:sp>
        <p:nvSpPr>
          <p:cNvPr id="2846722" name="Rectangle 2"/>
          <p:cNvSpPr>
            <a:spLocks noGrp="1" noRot="1" noChangeAspect="1" noChangeArrowheads="1" noTextEdit="1"/>
          </p:cNvSpPr>
          <p:nvPr>
            <p:ph type="sldImg"/>
          </p:nvPr>
        </p:nvSpPr>
        <p:spPr>
          <a:xfrm>
            <a:off x="3175" y="80963"/>
            <a:ext cx="7189788" cy="4044950"/>
          </a:xfrm>
          <a:ln/>
        </p:spPr>
      </p:sp>
      <p:sp>
        <p:nvSpPr>
          <p:cNvPr id="28467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D3435B92-A8D4-411E-AEBF-07F9B195DC02}" type="slidenum">
              <a:rPr lang="en-US" altLang="en-US"/>
              <a:pPr/>
              <a:t>53</a:t>
            </a:fld>
            <a:endParaRPr lang="en-US" altLang="en-US"/>
          </a:p>
        </p:txBody>
      </p:sp>
      <p:sp>
        <p:nvSpPr>
          <p:cNvPr id="2847746" name="Rectangle 1026"/>
          <p:cNvSpPr>
            <a:spLocks noGrp="1" noRot="1" noChangeAspect="1" noChangeArrowheads="1" noTextEdit="1"/>
          </p:cNvSpPr>
          <p:nvPr>
            <p:ph type="sldImg"/>
          </p:nvPr>
        </p:nvSpPr>
        <p:spPr>
          <a:xfrm>
            <a:off x="3175" y="80963"/>
            <a:ext cx="7189788" cy="4044950"/>
          </a:xfrm>
          <a:ln/>
        </p:spPr>
      </p:sp>
      <p:sp>
        <p:nvSpPr>
          <p:cNvPr id="2847747"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2C7B4BC3-CC32-4BAF-950A-63987C10F987}" type="slidenum">
              <a:rPr lang="en-US" altLang="en-US"/>
              <a:pPr/>
              <a:t>54</a:t>
            </a:fld>
            <a:endParaRPr lang="en-US" altLang="en-US"/>
          </a:p>
        </p:txBody>
      </p:sp>
      <p:sp>
        <p:nvSpPr>
          <p:cNvPr id="2848770" name="Rectangle 1026"/>
          <p:cNvSpPr>
            <a:spLocks noGrp="1" noRot="1" noChangeAspect="1" noChangeArrowheads="1" noTextEdit="1"/>
          </p:cNvSpPr>
          <p:nvPr>
            <p:ph type="sldImg"/>
          </p:nvPr>
        </p:nvSpPr>
        <p:spPr>
          <a:xfrm>
            <a:off x="3175" y="80963"/>
            <a:ext cx="7189788" cy="4044950"/>
          </a:xfrm>
          <a:ln/>
        </p:spPr>
      </p:sp>
      <p:sp>
        <p:nvSpPr>
          <p:cNvPr id="2848771"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10966F70-2995-46D1-8A1D-F40303A19BC4}" type="slidenum">
              <a:rPr lang="en-US" altLang="en-US"/>
              <a:pPr/>
              <a:t>4</a:t>
            </a:fld>
            <a:endParaRPr lang="en-US" altLang="en-US"/>
          </a:p>
        </p:txBody>
      </p:sp>
      <p:sp>
        <p:nvSpPr>
          <p:cNvPr id="1752066" name="Rectangle 2"/>
          <p:cNvSpPr>
            <a:spLocks noGrp="1" noChangeArrowheads="1"/>
          </p:cNvSpPr>
          <p:nvPr>
            <p:ph type="body" idx="1"/>
          </p:nvPr>
        </p:nvSpPr>
        <p:spPr>
          <a:xfrm>
            <a:off x="937998" y="4362416"/>
            <a:ext cx="5162979" cy="4134553"/>
          </a:xfrm>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endParaRPr lang="en-US" altLang="en-US"/>
          </a:p>
        </p:txBody>
      </p:sp>
      <p:sp>
        <p:nvSpPr>
          <p:cNvPr id="1752067"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2DDD2AFC-E243-47F1-8E8E-61D66873D075}" type="slidenum">
              <a:rPr lang="en-US" altLang="en-US"/>
              <a:pPr/>
              <a:t>55</a:t>
            </a:fld>
            <a:endParaRPr lang="en-US" altLang="en-US"/>
          </a:p>
        </p:txBody>
      </p:sp>
      <p:sp>
        <p:nvSpPr>
          <p:cNvPr id="2849794" name="Rectangle 1026"/>
          <p:cNvSpPr>
            <a:spLocks noGrp="1" noRot="1" noChangeAspect="1" noChangeArrowheads="1" noTextEdit="1"/>
          </p:cNvSpPr>
          <p:nvPr>
            <p:ph type="sldImg"/>
          </p:nvPr>
        </p:nvSpPr>
        <p:spPr>
          <a:xfrm>
            <a:off x="3175" y="80963"/>
            <a:ext cx="7189788" cy="4044950"/>
          </a:xfrm>
          <a:ln/>
        </p:spPr>
      </p:sp>
      <p:sp>
        <p:nvSpPr>
          <p:cNvPr id="2849795"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1AE06324-C22C-43EC-B89E-F790783111D2}" type="slidenum">
              <a:rPr lang="en-US" altLang="en-US"/>
              <a:pPr/>
              <a:t>56</a:t>
            </a:fld>
            <a:endParaRPr lang="en-US" altLang="en-US"/>
          </a:p>
        </p:txBody>
      </p:sp>
      <p:sp>
        <p:nvSpPr>
          <p:cNvPr id="2850818" name="Rectangle 1026"/>
          <p:cNvSpPr>
            <a:spLocks noGrp="1" noRot="1" noChangeAspect="1" noChangeArrowheads="1" noTextEdit="1"/>
          </p:cNvSpPr>
          <p:nvPr>
            <p:ph type="sldImg"/>
          </p:nvPr>
        </p:nvSpPr>
        <p:spPr>
          <a:xfrm>
            <a:off x="3175" y="80963"/>
            <a:ext cx="7189788" cy="4044950"/>
          </a:xfrm>
          <a:ln/>
        </p:spPr>
      </p:sp>
      <p:sp>
        <p:nvSpPr>
          <p:cNvPr id="2850819"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5AED1E73-3066-4F60-A214-2D0475F29409}" type="slidenum">
              <a:rPr lang="en-US" altLang="en-US"/>
              <a:pPr/>
              <a:t>58</a:t>
            </a:fld>
            <a:endParaRPr lang="en-US" altLang="en-US"/>
          </a:p>
        </p:txBody>
      </p:sp>
      <p:sp>
        <p:nvSpPr>
          <p:cNvPr id="2852866" name="Rectangle 1026"/>
          <p:cNvSpPr>
            <a:spLocks noGrp="1" noRot="1" noChangeAspect="1" noChangeArrowheads="1" noTextEdit="1"/>
          </p:cNvSpPr>
          <p:nvPr>
            <p:ph type="sldImg"/>
          </p:nvPr>
        </p:nvSpPr>
        <p:spPr>
          <a:xfrm>
            <a:off x="3175" y="80963"/>
            <a:ext cx="7189788" cy="4044950"/>
          </a:xfrm>
          <a:ln/>
        </p:spPr>
      </p:sp>
      <p:sp>
        <p:nvSpPr>
          <p:cNvPr id="2852867" name="Rectangle 1027"/>
          <p:cNvSpPr>
            <a:spLocks noGrp="1" noChangeArrowheads="1"/>
          </p:cNvSpPr>
          <p:nvPr>
            <p:ph type="body" idx="1"/>
          </p:nvPr>
        </p:nvSpPr>
        <p:spPr/>
        <p:txBody>
          <a:bodyP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5AED1E73-3066-4F60-A214-2D0475F29409}" type="slidenum">
              <a:rPr lang="en-US" altLang="en-US"/>
              <a:pPr/>
              <a:t>59</a:t>
            </a:fld>
            <a:endParaRPr lang="en-US" altLang="en-US"/>
          </a:p>
        </p:txBody>
      </p:sp>
      <p:sp>
        <p:nvSpPr>
          <p:cNvPr id="2852866" name="Rectangle 1026"/>
          <p:cNvSpPr>
            <a:spLocks noGrp="1" noRot="1" noChangeAspect="1" noChangeArrowheads="1" noTextEdit="1"/>
          </p:cNvSpPr>
          <p:nvPr>
            <p:ph type="sldImg"/>
          </p:nvPr>
        </p:nvSpPr>
        <p:spPr>
          <a:xfrm>
            <a:off x="3175" y="80963"/>
            <a:ext cx="7189788" cy="4044950"/>
          </a:xfrm>
          <a:ln/>
        </p:spPr>
      </p:sp>
      <p:sp>
        <p:nvSpPr>
          <p:cNvPr id="2852867"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94429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5AED1E73-3066-4F60-A214-2D0475F29409}" type="slidenum">
              <a:rPr lang="en-US" altLang="en-US"/>
              <a:pPr/>
              <a:t>60</a:t>
            </a:fld>
            <a:endParaRPr lang="en-US" altLang="en-US"/>
          </a:p>
        </p:txBody>
      </p:sp>
      <p:sp>
        <p:nvSpPr>
          <p:cNvPr id="2852866" name="Rectangle 1026"/>
          <p:cNvSpPr>
            <a:spLocks noGrp="1" noRot="1" noChangeAspect="1" noChangeArrowheads="1" noTextEdit="1"/>
          </p:cNvSpPr>
          <p:nvPr>
            <p:ph type="sldImg"/>
          </p:nvPr>
        </p:nvSpPr>
        <p:spPr>
          <a:xfrm>
            <a:off x="3175" y="80963"/>
            <a:ext cx="7189788" cy="4044950"/>
          </a:xfrm>
          <a:ln/>
        </p:spPr>
      </p:sp>
      <p:sp>
        <p:nvSpPr>
          <p:cNvPr id="2852867"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63617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B3A5E7D1-B02B-468B-A8AF-3B76DE61F320}" type="slidenum">
              <a:rPr lang="en-US" altLang="en-US"/>
              <a:pPr/>
              <a:t>61</a:t>
            </a:fld>
            <a:endParaRPr lang="en-US" altLang="en-US"/>
          </a:p>
        </p:txBody>
      </p:sp>
      <p:sp>
        <p:nvSpPr>
          <p:cNvPr id="2853890" name="Rectangle 2"/>
          <p:cNvSpPr>
            <a:spLocks noGrp="1" noRot="1" noChangeAspect="1" noChangeArrowheads="1" noTextEdit="1"/>
          </p:cNvSpPr>
          <p:nvPr>
            <p:ph type="sldImg"/>
          </p:nvPr>
        </p:nvSpPr>
        <p:spPr>
          <a:xfrm>
            <a:off x="3175" y="80963"/>
            <a:ext cx="7189788" cy="4044950"/>
          </a:xfrm>
          <a:ln/>
        </p:spPr>
      </p:sp>
      <p:sp>
        <p:nvSpPr>
          <p:cNvPr id="28538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2A40A1D4-9EAA-4E4C-A920-00FD0F52A777}" type="slidenum">
              <a:rPr lang="en-US" altLang="en-US"/>
              <a:pPr/>
              <a:t>63</a:t>
            </a:fld>
            <a:endParaRPr lang="en-US" altLang="en-US"/>
          </a:p>
        </p:txBody>
      </p:sp>
      <p:sp>
        <p:nvSpPr>
          <p:cNvPr id="2855938" name="Rectangle 2"/>
          <p:cNvSpPr>
            <a:spLocks noGrp="1" noRot="1" noChangeAspect="1" noChangeArrowheads="1" noTextEdit="1"/>
          </p:cNvSpPr>
          <p:nvPr>
            <p:ph type="sldImg"/>
          </p:nvPr>
        </p:nvSpPr>
        <p:spPr>
          <a:xfrm>
            <a:off x="3175" y="80963"/>
            <a:ext cx="7189788" cy="4044950"/>
          </a:xfrm>
          <a:ln/>
        </p:spPr>
      </p:sp>
      <p:sp>
        <p:nvSpPr>
          <p:cNvPr id="28559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8CCB8B50-15FC-4B62-8EAE-3F96EE5DB707}" type="slidenum">
              <a:rPr lang="en-US" altLang="en-US"/>
              <a:pPr/>
              <a:t>64</a:t>
            </a:fld>
            <a:endParaRPr lang="en-US" altLang="en-US"/>
          </a:p>
        </p:txBody>
      </p:sp>
      <p:sp>
        <p:nvSpPr>
          <p:cNvPr id="2856962" name="Rectangle 2"/>
          <p:cNvSpPr>
            <a:spLocks noGrp="1" noRot="1" noChangeAspect="1" noChangeArrowheads="1" noTextEdit="1"/>
          </p:cNvSpPr>
          <p:nvPr>
            <p:ph type="sldImg"/>
          </p:nvPr>
        </p:nvSpPr>
        <p:spPr>
          <a:xfrm>
            <a:off x="3175" y="80963"/>
            <a:ext cx="7189788" cy="4044950"/>
          </a:xfrm>
          <a:ln/>
        </p:spPr>
      </p:sp>
      <p:sp>
        <p:nvSpPr>
          <p:cNvPr id="28569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D3592535-F041-4474-BA67-B7C58A97B0D0}" type="slidenum">
              <a:rPr lang="en-US" altLang="en-US"/>
              <a:pPr/>
              <a:t>65</a:t>
            </a:fld>
            <a:endParaRPr lang="en-US" altLang="en-US"/>
          </a:p>
        </p:txBody>
      </p:sp>
      <p:sp>
        <p:nvSpPr>
          <p:cNvPr id="2857986" name="Rectangle 2"/>
          <p:cNvSpPr>
            <a:spLocks noGrp="1" noRot="1" noChangeAspect="1" noChangeArrowheads="1" noTextEdit="1"/>
          </p:cNvSpPr>
          <p:nvPr>
            <p:ph type="sldImg"/>
          </p:nvPr>
        </p:nvSpPr>
        <p:spPr>
          <a:xfrm>
            <a:off x="3175" y="80963"/>
            <a:ext cx="7189788" cy="4044950"/>
          </a:xfrm>
          <a:ln/>
        </p:spPr>
      </p:sp>
      <p:sp>
        <p:nvSpPr>
          <p:cNvPr id="285798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FFB463A9-6C68-4F8E-82EA-DE7051C1517D}" type="slidenum">
              <a:rPr lang="en-US" altLang="en-US"/>
              <a:pPr/>
              <a:t>66</a:t>
            </a:fld>
            <a:endParaRPr lang="en-US" altLang="en-US"/>
          </a:p>
        </p:txBody>
      </p:sp>
      <p:sp>
        <p:nvSpPr>
          <p:cNvPr id="2859010" name="Rectangle 2"/>
          <p:cNvSpPr>
            <a:spLocks noGrp="1" noRot="1" noChangeAspect="1" noChangeArrowheads="1" noTextEdit="1"/>
          </p:cNvSpPr>
          <p:nvPr>
            <p:ph type="sldImg"/>
          </p:nvPr>
        </p:nvSpPr>
        <p:spPr>
          <a:xfrm>
            <a:off x="3175" y="80963"/>
            <a:ext cx="7189788" cy="4044950"/>
          </a:xfrm>
          <a:ln/>
        </p:spPr>
      </p:sp>
      <p:sp>
        <p:nvSpPr>
          <p:cNvPr id="28590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4878A249-0EE2-4A27-882E-7C104BD91BD4}" type="slidenum">
              <a:rPr lang="en-US" altLang="en-US"/>
              <a:pPr/>
              <a:t>7</a:t>
            </a:fld>
            <a:endParaRPr lang="en-US" altLang="en-US"/>
          </a:p>
        </p:txBody>
      </p:sp>
      <p:sp>
        <p:nvSpPr>
          <p:cNvPr id="1797122" name="Rectangle 1026"/>
          <p:cNvSpPr>
            <a:spLocks noGrp="1" noChangeArrowheads="1"/>
          </p:cNvSpPr>
          <p:nvPr>
            <p:ph type="body" idx="1"/>
          </p:nvPr>
        </p:nvSpPr>
        <p:spPr>
          <a:xfrm>
            <a:off x="937998" y="4362416"/>
            <a:ext cx="5162979" cy="4134553"/>
          </a:xfrm>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endParaRPr lang="en-US" altLang="en-US"/>
          </a:p>
        </p:txBody>
      </p:sp>
      <p:sp>
        <p:nvSpPr>
          <p:cNvPr id="1797123" name="Rectangle 1027"/>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D6CECCA1-7CA4-44A1-81D9-D8319096860F}" type="slidenum">
              <a:rPr lang="en-US" sz="1000" b="0" smtClean="0">
                <a:latin typeface="Times New Roman" pitchFamily="18" charset="0"/>
              </a:rPr>
              <a:pPr/>
              <a:t>67</a:t>
            </a:fld>
            <a:endParaRPr lang="en-US" sz="1000" b="0">
              <a:latin typeface="Times New Roman" pitchFamily="18" charset="0"/>
            </a:endParaRPr>
          </a:p>
        </p:txBody>
      </p:sp>
      <p:sp>
        <p:nvSpPr>
          <p:cNvPr id="49155" name="Rectangle 2"/>
          <p:cNvSpPr>
            <a:spLocks noGrp="1" noRot="1" noChangeAspect="1" noChangeArrowheads="1" noTextEdit="1"/>
          </p:cNvSpPr>
          <p:nvPr>
            <p:ph type="sldImg"/>
          </p:nvPr>
        </p:nvSpPr>
        <p:spPr>
          <a:xfrm>
            <a:off x="-120650" y="82550"/>
            <a:ext cx="7275513" cy="4092575"/>
          </a:xfrm>
          <a:ln/>
        </p:spPr>
      </p:sp>
      <p:sp>
        <p:nvSpPr>
          <p:cNvPr id="4915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973825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00C40E08-32ED-498A-8D4A-62CB9C36C90F}" type="slidenum">
              <a:rPr lang="en-US" sz="1000" b="0" smtClean="0">
                <a:latin typeface="Times New Roman" pitchFamily="18" charset="0"/>
              </a:rPr>
              <a:pPr/>
              <a:t>114</a:t>
            </a:fld>
            <a:endParaRPr lang="en-US" sz="1000" b="0">
              <a:latin typeface="Times New Roman" pitchFamily="18" charset="0"/>
            </a:endParaRPr>
          </a:p>
        </p:txBody>
      </p:sp>
      <p:sp>
        <p:nvSpPr>
          <p:cNvPr id="88067" name="Rectangle 2"/>
          <p:cNvSpPr>
            <a:spLocks noGrp="1" noChangeArrowheads="1"/>
          </p:cNvSpPr>
          <p:nvPr>
            <p:ph type="body" idx="1"/>
          </p:nvPr>
        </p:nvSpPr>
        <p:spPr>
          <a:xfrm>
            <a:off x="939800" y="4364038"/>
            <a:ext cx="5159375" cy="4132262"/>
          </a:xfrm>
          <a:noFill/>
        </p:spPr>
        <p:txBody>
          <a:bodyPr lIns="93618" tIns="46809" rIns="93618" bIns="46809"/>
          <a:lstStyle/>
          <a:p>
            <a:r>
              <a:rPr lang="en-US"/>
              <a:t> This sign indicates it is time for one of the two breaks in the class</a:t>
            </a:r>
          </a:p>
        </p:txBody>
      </p:sp>
      <p:sp>
        <p:nvSpPr>
          <p:cNvPr id="88068" name="Rectangle 3"/>
          <p:cNvSpPr>
            <a:spLocks noGrp="1" noRot="1" noChangeAspect="1" noChangeArrowheads="1" noTextEdit="1"/>
          </p:cNvSpPr>
          <p:nvPr>
            <p:ph type="sldImg"/>
          </p:nvPr>
        </p:nvSpPr>
        <p:spPr>
          <a:xfrm>
            <a:off x="469900" y="695325"/>
            <a:ext cx="6097588" cy="3430588"/>
          </a:xfrm>
          <a:ln cap="flat"/>
        </p:spPr>
      </p:sp>
    </p:spTree>
    <p:extLst>
      <p:ext uri="{BB962C8B-B14F-4D97-AF65-F5344CB8AC3E}">
        <p14:creationId xmlns:p14="http://schemas.microsoft.com/office/powerpoint/2010/main" val="33695227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D6CECCA1-7CA4-44A1-81D9-D8319096860F}" type="slidenum">
              <a:rPr lang="en-US" sz="1000" b="0" smtClean="0">
                <a:latin typeface="Times New Roman" pitchFamily="18" charset="0"/>
              </a:rPr>
              <a:pPr/>
              <a:t>115</a:t>
            </a:fld>
            <a:endParaRPr lang="en-US" sz="1000" b="0">
              <a:latin typeface="Times New Roman" pitchFamily="18" charset="0"/>
            </a:endParaRPr>
          </a:p>
        </p:txBody>
      </p:sp>
      <p:sp>
        <p:nvSpPr>
          <p:cNvPr id="49155" name="Rectangle 2"/>
          <p:cNvSpPr>
            <a:spLocks noGrp="1" noRot="1" noChangeAspect="1" noChangeArrowheads="1" noTextEdit="1"/>
          </p:cNvSpPr>
          <p:nvPr>
            <p:ph type="sldImg"/>
          </p:nvPr>
        </p:nvSpPr>
        <p:spPr>
          <a:xfrm>
            <a:off x="-120650" y="82550"/>
            <a:ext cx="7275513" cy="4092575"/>
          </a:xfrm>
          <a:ln/>
        </p:spPr>
      </p:sp>
      <p:sp>
        <p:nvSpPr>
          <p:cNvPr id="49156"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8113433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a:spLocks noGrp="1" noChangeArrowheads="1"/>
          </p:cNvSpPr>
          <p:nvPr>
            <p:ph type="sldNum" sz="quarter" idx="5"/>
          </p:nvPr>
        </p:nvSpPr>
        <p:spPr>
          <a:noFill/>
        </p:spPr>
        <p:txBody>
          <a:bodyPr/>
          <a:lstStyle>
            <a:lvl1pPr defTabSz="944563">
              <a:defRPr sz="2400" b="1">
                <a:solidFill>
                  <a:schemeClr val="tx1"/>
                </a:solidFill>
                <a:latin typeface="Verdana" pitchFamily="34" charset="0"/>
              </a:defRPr>
            </a:lvl1pPr>
            <a:lvl2pPr marL="742950" indent="-285750" defTabSz="944563">
              <a:defRPr sz="2400" b="1">
                <a:solidFill>
                  <a:schemeClr val="tx1"/>
                </a:solidFill>
                <a:latin typeface="Verdana" pitchFamily="34" charset="0"/>
              </a:defRPr>
            </a:lvl2pPr>
            <a:lvl3pPr marL="1143000" indent="-228600" defTabSz="944563">
              <a:defRPr sz="2400" b="1">
                <a:solidFill>
                  <a:schemeClr val="tx1"/>
                </a:solidFill>
                <a:latin typeface="Verdana" pitchFamily="34" charset="0"/>
              </a:defRPr>
            </a:lvl3pPr>
            <a:lvl4pPr marL="1600200" indent="-228600" defTabSz="944563">
              <a:defRPr sz="2400" b="1">
                <a:solidFill>
                  <a:schemeClr val="tx1"/>
                </a:solidFill>
                <a:latin typeface="Verdana" pitchFamily="34" charset="0"/>
              </a:defRPr>
            </a:lvl4pPr>
            <a:lvl5pPr marL="2057400" indent="-228600" defTabSz="944563">
              <a:defRPr sz="2400" b="1">
                <a:solidFill>
                  <a:schemeClr val="tx1"/>
                </a:solidFill>
                <a:latin typeface="Verdana" pitchFamily="34" charset="0"/>
              </a:defRPr>
            </a:lvl5pPr>
            <a:lvl6pPr marL="2514600" indent="-228600" defTabSz="944563" eaLnBrk="0" fontAlgn="base" hangingPunct="0">
              <a:spcBef>
                <a:spcPct val="0"/>
              </a:spcBef>
              <a:spcAft>
                <a:spcPct val="0"/>
              </a:spcAft>
              <a:defRPr sz="2400" b="1">
                <a:solidFill>
                  <a:schemeClr val="tx1"/>
                </a:solidFill>
                <a:latin typeface="Verdana" pitchFamily="34" charset="0"/>
              </a:defRPr>
            </a:lvl6pPr>
            <a:lvl7pPr marL="2971800" indent="-228600" defTabSz="944563" eaLnBrk="0" fontAlgn="base" hangingPunct="0">
              <a:spcBef>
                <a:spcPct val="0"/>
              </a:spcBef>
              <a:spcAft>
                <a:spcPct val="0"/>
              </a:spcAft>
              <a:defRPr sz="2400" b="1">
                <a:solidFill>
                  <a:schemeClr val="tx1"/>
                </a:solidFill>
                <a:latin typeface="Verdana" pitchFamily="34" charset="0"/>
              </a:defRPr>
            </a:lvl7pPr>
            <a:lvl8pPr marL="3429000" indent="-228600" defTabSz="944563" eaLnBrk="0" fontAlgn="base" hangingPunct="0">
              <a:spcBef>
                <a:spcPct val="0"/>
              </a:spcBef>
              <a:spcAft>
                <a:spcPct val="0"/>
              </a:spcAft>
              <a:defRPr sz="2400" b="1">
                <a:solidFill>
                  <a:schemeClr val="tx1"/>
                </a:solidFill>
                <a:latin typeface="Verdana" pitchFamily="34" charset="0"/>
              </a:defRPr>
            </a:lvl8pPr>
            <a:lvl9pPr marL="3886200" indent="-228600" defTabSz="944563" eaLnBrk="0" fontAlgn="base" hangingPunct="0">
              <a:spcBef>
                <a:spcPct val="0"/>
              </a:spcBef>
              <a:spcAft>
                <a:spcPct val="0"/>
              </a:spcAft>
              <a:defRPr sz="2400" b="1">
                <a:solidFill>
                  <a:schemeClr val="tx1"/>
                </a:solidFill>
                <a:latin typeface="Verdana" pitchFamily="34" charset="0"/>
              </a:defRPr>
            </a:lvl9pPr>
          </a:lstStyle>
          <a:p>
            <a:fld id="{00C40E08-32ED-498A-8D4A-62CB9C36C90F}" type="slidenum">
              <a:rPr lang="en-US" sz="1000" b="0" smtClean="0">
                <a:latin typeface="Times New Roman" pitchFamily="18" charset="0"/>
              </a:rPr>
              <a:pPr/>
              <a:t>169</a:t>
            </a:fld>
            <a:endParaRPr lang="en-US" sz="1000" b="0">
              <a:latin typeface="Times New Roman" pitchFamily="18" charset="0"/>
            </a:endParaRPr>
          </a:p>
        </p:txBody>
      </p:sp>
      <p:sp>
        <p:nvSpPr>
          <p:cNvPr id="88067" name="Rectangle 2"/>
          <p:cNvSpPr>
            <a:spLocks noGrp="1" noChangeArrowheads="1"/>
          </p:cNvSpPr>
          <p:nvPr>
            <p:ph type="body" idx="1"/>
          </p:nvPr>
        </p:nvSpPr>
        <p:spPr>
          <a:xfrm>
            <a:off x="939800" y="4364038"/>
            <a:ext cx="5159375" cy="4132262"/>
          </a:xfrm>
          <a:noFill/>
        </p:spPr>
        <p:txBody>
          <a:bodyPr lIns="93618" tIns="46809" rIns="93618" bIns="46809"/>
          <a:lstStyle/>
          <a:p>
            <a:r>
              <a:rPr lang="en-US"/>
              <a:t> This sign indicates it is time for one of the two breaks in the class</a:t>
            </a:r>
          </a:p>
        </p:txBody>
      </p:sp>
      <p:sp>
        <p:nvSpPr>
          <p:cNvPr id="88068" name="Rectangle 3"/>
          <p:cNvSpPr>
            <a:spLocks noGrp="1" noRot="1" noChangeAspect="1" noChangeArrowheads="1" noTextEdit="1"/>
          </p:cNvSpPr>
          <p:nvPr>
            <p:ph type="sldImg"/>
          </p:nvPr>
        </p:nvSpPr>
        <p:spPr>
          <a:xfrm>
            <a:off x="469900" y="695325"/>
            <a:ext cx="6097588" cy="3430588"/>
          </a:xfrm>
          <a:ln cap="flat"/>
        </p:spPr>
      </p:sp>
    </p:spTree>
    <p:extLst>
      <p:ext uri="{BB962C8B-B14F-4D97-AF65-F5344CB8AC3E}">
        <p14:creationId xmlns:p14="http://schemas.microsoft.com/office/powerpoint/2010/main" val="40549630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p:cNvSpPr>
            <a:spLocks noGrp="1" noChangeArrowheads="1"/>
          </p:cNvSpPr>
          <p:nvPr>
            <p:ph type="sldNum" sz="quarter" idx="5"/>
          </p:nvPr>
        </p:nvSpPr>
        <p:spPr>
          <a:noFill/>
        </p:spPr>
        <p:txBody>
          <a:bodyPr/>
          <a:lstStyle>
            <a:lvl1pPr defTabSz="930275">
              <a:defRPr sz="2400" b="1">
                <a:solidFill>
                  <a:schemeClr val="tx1"/>
                </a:solidFill>
                <a:latin typeface="Verdana" pitchFamily="34" charset="0"/>
              </a:defRPr>
            </a:lvl1pPr>
            <a:lvl2pPr marL="742950" indent="-285750" defTabSz="930275">
              <a:defRPr sz="2400" b="1">
                <a:solidFill>
                  <a:schemeClr val="tx1"/>
                </a:solidFill>
                <a:latin typeface="Verdana" pitchFamily="34" charset="0"/>
              </a:defRPr>
            </a:lvl2pPr>
            <a:lvl3pPr marL="1143000" indent="-228600" defTabSz="930275">
              <a:defRPr sz="2400" b="1">
                <a:solidFill>
                  <a:schemeClr val="tx1"/>
                </a:solidFill>
                <a:latin typeface="Verdana" pitchFamily="34" charset="0"/>
              </a:defRPr>
            </a:lvl3pPr>
            <a:lvl4pPr marL="1600200" indent="-228600" defTabSz="930275">
              <a:defRPr sz="2400" b="1">
                <a:solidFill>
                  <a:schemeClr val="tx1"/>
                </a:solidFill>
                <a:latin typeface="Verdana" pitchFamily="34" charset="0"/>
              </a:defRPr>
            </a:lvl4pPr>
            <a:lvl5pPr marL="2057400" indent="-228600" defTabSz="930275">
              <a:defRPr sz="2400" b="1">
                <a:solidFill>
                  <a:schemeClr val="tx1"/>
                </a:solidFill>
                <a:latin typeface="Verdana" pitchFamily="34" charset="0"/>
              </a:defRPr>
            </a:lvl5pPr>
            <a:lvl6pPr marL="2514600" indent="-228600" defTabSz="930275" eaLnBrk="0" fontAlgn="base" hangingPunct="0">
              <a:spcBef>
                <a:spcPct val="0"/>
              </a:spcBef>
              <a:spcAft>
                <a:spcPct val="0"/>
              </a:spcAft>
              <a:defRPr sz="2400" b="1">
                <a:solidFill>
                  <a:schemeClr val="tx1"/>
                </a:solidFill>
                <a:latin typeface="Verdana" pitchFamily="34" charset="0"/>
              </a:defRPr>
            </a:lvl6pPr>
            <a:lvl7pPr marL="2971800" indent="-228600" defTabSz="930275" eaLnBrk="0" fontAlgn="base" hangingPunct="0">
              <a:spcBef>
                <a:spcPct val="0"/>
              </a:spcBef>
              <a:spcAft>
                <a:spcPct val="0"/>
              </a:spcAft>
              <a:defRPr sz="2400" b="1">
                <a:solidFill>
                  <a:schemeClr val="tx1"/>
                </a:solidFill>
                <a:latin typeface="Verdana" pitchFamily="34" charset="0"/>
              </a:defRPr>
            </a:lvl7pPr>
            <a:lvl8pPr marL="3429000" indent="-228600" defTabSz="930275" eaLnBrk="0" fontAlgn="base" hangingPunct="0">
              <a:spcBef>
                <a:spcPct val="0"/>
              </a:spcBef>
              <a:spcAft>
                <a:spcPct val="0"/>
              </a:spcAft>
              <a:defRPr sz="2400" b="1">
                <a:solidFill>
                  <a:schemeClr val="tx1"/>
                </a:solidFill>
                <a:latin typeface="Verdana" pitchFamily="34" charset="0"/>
              </a:defRPr>
            </a:lvl8pPr>
            <a:lvl9pPr marL="3886200" indent="-228600" defTabSz="930275" eaLnBrk="0" fontAlgn="base" hangingPunct="0">
              <a:spcBef>
                <a:spcPct val="0"/>
              </a:spcBef>
              <a:spcAft>
                <a:spcPct val="0"/>
              </a:spcAft>
              <a:defRPr sz="2400" b="1">
                <a:solidFill>
                  <a:schemeClr val="tx1"/>
                </a:solidFill>
                <a:latin typeface="Verdana" pitchFamily="34" charset="0"/>
              </a:defRPr>
            </a:lvl9pPr>
          </a:lstStyle>
          <a:p>
            <a:fld id="{0EC1A528-0F1B-4F81-9E07-B51AF989255D}" type="slidenum">
              <a:rPr lang="en-US" sz="1000" b="0">
                <a:latin typeface="Times New Roman" pitchFamily="18" charset="0"/>
              </a:rPr>
              <a:pPr/>
              <a:t>170</a:t>
            </a:fld>
            <a:endParaRPr lang="en-US" sz="1000" b="0">
              <a:latin typeface="Times New Roman" pitchFamily="18" charset="0"/>
            </a:endParaRPr>
          </a:p>
        </p:txBody>
      </p:sp>
      <p:sp>
        <p:nvSpPr>
          <p:cNvPr id="128003" name="Rectangle 2"/>
          <p:cNvSpPr>
            <a:spLocks noGrp="1" noChangeArrowheads="1"/>
          </p:cNvSpPr>
          <p:nvPr>
            <p:ph type="body" idx="1"/>
          </p:nvPr>
        </p:nvSpPr>
        <p:spPr>
          <a:xfrm>
            <a:off x="918617" y="4416785"/>
            <a:ext cx="5044580" cy="4182982"/>
          </a:xfrm>
          <a:noFill/>
        </p:spPr>
        <p:txBody>
          <a:bodyPr lIns="93618" tIns="46809" rIns="93618" bIns="46809"/>
          <a:lstStyle/>
          <a:p>
            <a:r>
              <a:rPr lang="en-US"/>
              <a:t> </a:t>
            </a:r>
          </a:p>
        </p:txBody>
      </p:sp>
      <p:sp>
        <p:nvSpPr>
          <p:cNvPr id="128004" name="Rectangle 3"/>
          <p:cNvSpPr>
            <a:spLocks noGrp="1" noRot="1" noChangeAspect="1" noChangeArrowheads="1" noTextEdit="1"/>
          </p:cNvSpPr>
          <p:nvPr>
            <p:ph type="sldImg"/>
          </p:nvPr>
        </p:nvSpPr>
        <p:spPr>
          <a:xfrm>
            <a:off x="244475" y="712788"/>
            <a:ext cx="6305550" cy="3548062"/>
          </a:xfrm>
          <a:ln cap="flat"/>
        </p:spPr>
      </p:sp>
    </p:spTree>
    <p:extLst>
      <p:ext uri="{BB962C8B-B14F-4D97-AF65-F5344CB8AC3E}">
        <p14:creationId xmlns:p14="http://schemas.microsoft.com/office/powerpoint/2010/main" val="10720442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5"/>
          <p:cNvSpPr>
            <a:spLocks noGrp="1" noChangeArrowheads="1"/>
          </p:cNvSpPr>
          <p:nvPr>
            <p:ph type="sldNum" sz="quarter" idx="5"/>
          </p:nvPr>
        </p:nvSpPr>
        <p:spPr>
          <a:noFill/>
        </p:spPr>
        <p:txBody>
          <a:bodyPr/>
          <a:lstStyle>
            <a:lvl1pPr defTabSz="930275">
              <a:defRPr sz="2400" b="1">
                <a:solidFill>
                  <a:schemeClr val="tx1"/>
                </a:solidFill>
                <a:latin typeface="Verdana" pitchFamily="34" charset="0"/>
              </a:defRPr>
            </a:lvl1pPr>
            <a:lvl2pPr marL="742950" indent="-285750" defTabSz="930275">
              <a:defRPr sz="2400" b="1">
                <a:solidFill>
                  <a:schemeClr val="tx1"/>
                </a:solidFill>
                <a:latin typeface="Verdana" pitchFamily="34" charset="0"/>
              </a:defRPr>
            </a:lvl2pPr>
            <a:lvl3pPr marL="1143000" indent="-228600" defTabSz="930275">
              <a:defRPr sz="2400" b="1">
                <a:solidFill>
                  <a:schemeClr val="tx1"/>
                </a:solidFill>
                <a:latin typeface="Verdana" pitchFamily="34" charset="0"/>
              </a:defRPr>
            </a:lvl3pPr>
            <a:lvl4pPr marL="1600200" indent="-228600" defTabSz="930275">
              <a:defRPr sz="2400" b="1">
                <a:solidFill>
                  <a:schemeClr val="tx1"/>
                </a:solidFill>
                <a:latin typeface="Verdana" pitchFamily="34" charset="0"/>
              </a:defRPr>
            </a:lvl4pPr>
            <a:lvl5pPr marL="2057400" indent="-228600" defTabSz="930275">
              <a:defRPr sz="2400" b="1">
                <a:solidFill>
                  <a:schemeClr val="tx1"/>
                </a:solidFill>
                <a:latin typeface="Verdana" pitchFamily="34" charset="0"/>
              </a:defRPr>
            </a:lvl5pPr>
            <a:lvl6pPr marL="2514600" indent="-228600" defTabSz="930275" eaLnBrk="0" fontAlgn="base" hangingPunct="0">
              <a:spcBef>
                <a:spcPct val="0"/>
              </a:spcBef>
              <a:spcAft>
                <a:spcPct val="0"/>
              </a:spcAft>
              <a:defRPr sz="2400" b="1">
                <a:solidFill>
                  <a:schemeClr val="tx1"/>
                </a:solidFill>
                <a:latin typeface="Verdana" pitchFamily="34" charset="0"/>
              </a:defRPr>
            </a:lvl6pPr>
            <a:lvl7pPr marL="2971800" indent="-228600" defTabSz="930275" eaLnBrk="0" fontAlgn="base" hangingPunct="0">
              <a:spcBef>
                <a:spcPct val="0"/>
              </a:spcBef>
              <a:spcAft>
                <a:spcPct val="0"/>
              </a:spcAft>
              <a:defRPr sz="2400" b="1">
                <a:solidFill>
                  <a:schemeClr val="tx1"/>
                </a:solidFill>
                <a:latin typeface="Verdana" pitchFamily="34" charset="0"/>
              </a:defRPr>
            </a:lvl7pPr>
            <a:lvl8pPr marL="3429000" indent="-228600" defTabSz="930275" eaLnBrk="0" fontAlgn="base" hangingPunct="0">
              <a:spcBef>
                <a:spcPct val="0"/>
              </a:spcBef>
              <a:spcAft>
                <a:spcPct val="0"/>
              </a:spcAft>
              <a:defRPr sz="2400" b="1">
                <a:solidFill>
                  <a:schemeClr val="tx1"/>
                </a:solidFill>
                <a:latin typeface="Verdana" pitchFamily="34" charset="0"/>
              </a:defRPr>
            </a:lvl8pPr>
            <a:lvl9pPr marL="3886200" indent="-228600" defTabSz="930275" eaLnBrk="0" fontAlgn="base" hangingPunct="0">
              <a:spcBef>
                <a:spcPct val="0"/>
              </a:spcBef>
              <a:spcAft>
                <a:spcPct val="0"/>
              </a:spcAft>
              <a:defRPr sz="2400" b="1">
                <a:solidFill>
                  <a:schemeClr val="tx1"/>
                </a:solidFill>
                <a:latin typeface="Verdana" pitchFamily="34" charset="0"/>
              </a:defRPr>
            </a:lvl9pPr>
          </a:lstStyle>
          <a:p>
            <a:fld id="{0EC1A528-0F1B-4F81-9E07-B51AF989255D}" type="slidenum">
              <a:rPr lang="en-US" sz="1000" b="0">
                <a:latin typeface="Times New Roman" pitchFamily="18" charset="0"/>
              </a:rPr>
              <a:pPr/>
              <a:t>171</a:t>
            </a:fld>
            <a:endParaRPr lang="en-US" sz="1000" b="0">
              <a:latin typeface="Times New Roman" pitchFamily="18" charset="0"/>
            </a:endParaRPr>
          </a:p>
        </p:txBody>
      </p:sp>
      <p:sp>
        <p:nvSpPr>
          <p:cNvPr id="128003" name="Rectangle 2"/>
          <p:cNvSpPr>
            <a:spLocks noGrp="1" noChangeArrowheads="1"/>
          </p:cNvSpPr>
          <p:nvPr>
            <p:ph type="body" idx="1"/>
          </p:nvPr>
        </p:nvSpPr>
        <p:spPr>
          <a:xfrm>
            <a:off x="918617" y="4416785"/>
            <a:ext cx="5044580" cy="4182982"/>
          </a:xfrm>
          <a:noFill/>
        </p:spPr>
        <p:txBody>
          <a:bodyPr lIns="93618" tIns="46809" rIns="93618" bIns="46809"/>
          <a:lstStyle/>
          <a:p>
            <a:r>
              <a:rPr lang="en-US"/>
              <a:t> </a:t>
            </a:r>
          </a:p>
        </p:txBody>
      </p:sp>
      <p:sp>
        <p:nvSpPr>
          <p:cNvPr id="128004" name="Rectangle 3"/>
          <p:cNvSpPr>
            <a:spLocks noGrp="1" noRot="1" noChangeAspect="1" noChangeArrowheads="1" noTextEdit="1"/>
          </p:cNvSpPr>
          <p:nvPr>
            <p:ph type="sldImg"/>
          </p:nvPr>
        </p:nvSpPr>
        <p:spPr>
          <a:xfrm>
            <a:off x="244475" y="712788"/>
            <a:ext cx="6305550" cy="3548062"/>
          </a:xfrm>
          <a:ln cap="flat"/>
        </p:spPr>
      </p:sp>
    </p:spTree>
    <p:extLst>
      <p:ext uri="{BB962C8B-B14F-4D97-AF65-F5344CB8AC3E}">
        <p14:creationId xmlns:p14="http://schemas.microsoft.com/office/powerpoint/2010/main" val="75273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0FA5FD94-2587-4D56-996D-F0251BE06208}" type="slidenum">
              <a:rPr lang="en-US" altLang="en-US"/>
              <a:pPr/>
              <a:t>8</a:t>
            </a:fld>
            <a:endParaRPr lang="en-US" altLang="en-US"/>
          </a:p>
        </p:txBody>
      </p:sp>
      <p:sp>
        <p:nvSpPr>
          <p:cNvPr id="1799170" name="Rectangle 2"/>
          <p:cNvSpPr>
            <a:spLocks noGrp="1" noChangeArrowheads="1"/>
          </p:cNvSpPr>
          <p:nvPr>
            <p:ph type="body" idx="1"/>
          </p:nvPr>
        </p:nvSpPr>
        <p:spPr>
          <a:xfrm>
            <a:off x="937998" y="4362416"/>
            <a:ext cx="5162979" cy="4134553"/>
          </a:xfrm>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endParaRPr lang="en-US" altLang="en-US"/>
          </a:p>
        </p:txBody>
      </p:sp>
      <p:sp>
        <p:nvSpPr>
          <p:cNvPr id="1799171"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874CB865-C8EF-41FB-83D8-5417EF989563}" type="slidenum">
              <a:rPr lang="en-US" altLang="en-US"/>
              <a:pPr/>
              <a:t>9</a:t>
            </a:fld>
            <a:endParaRPr lang="en-US" altLang="en-US"/>
          </a:p>
        </p:txBody>
      </p:sp>
      <p:sp>
        <p:nvSpPr>
          <p:cNvPr id="1754114" name="Rectangle 2"/>
          <p:cNvSpPr>
            <a:spLocks noGrp="1" noChangeArrowheads="1"/>
          </p:cNvSpPr>
          <p:nvPr>
            <p:ph type="body" idx="1"/>
          </p:nvPr>
        </p:nvSpPr>
        <p:spPr>
          <a:xfrm>
            <a:off x="937998" y="4362416"/>
            <a:ext cx="5162979" cy="4134553"/>
          </a:xfrm>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endParaRPr lang="en-US" altLang="en-US"/>
          </a:p>
        </p:txBody>
      </p:sp>
      <p:sp>
        <p:nvSpPr>
          <p:cNvPr id="1754115"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B0438E1A-41F6-4D54-BC7E-4D00AB2921E6}" type="slidenum">
              <a:rPr lang="en-US" altLang="en-US"/>
              <a:pPr/>
              <a:t>10</a:t>
            </a:fld>
            <a:endParaRPr lang="en-US" altLang="en-US"/>
          </a:p>
        </p:txBody>
      </p:sp>
      <p:sp>
        <p:nvSpPr>
          <p:cNvPr id="1756162" name="Rectangle 2"/>
          <p:cNvSpPr>
            <a:spLocks noGrp="1" noChangeArrowheads="1"/>
          </p:cNvSpPr>
          <p:nvPr>
            <p:ph type="body" idx="1"/>
          </p:nvPr>
        </p:nvSpPr>
        <p:spPr>
          <a:xfrm>
            <a:off x="626397" y="4286986"/>
            <a:ext cx="5942781" cy="4209983"/>
          </a:xfrm>
          <a:noFill/>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r>
              <a:rPr lang="en-US" altLang="en-US"/>
              <a:t> This shows the chart at the end of the C&amp;T phase</a:t>
            </a:r>
          </a:p>
          <a:p>
            <a:r>
              <a:rPr lang="en-US" altLang="en-US"/>
              <a:t>The preliminary design phase generated a lot of defects, but caught most of them prior to release</a:t>
            </a:r>
          </a:p>
          <a:p>
            <a:r>
              <a:rPr lang="en-US" altLang="en-US"/>
              <a:t> The requirements analysis phase generated a lot of defects that are not caught until later phases</a:t>
            </a:r>
          </a:p>
          <a:p>
            <a:r>
              <a:rPr lang="en-US" altLang="en-US"/>
              <a:t> Therefore: improve defect inspections during requirements analysis</a:t>
            </a:r>
          </a:p>
          <a:p>
            <a:r>
              <a:rPr lang="en-US" altLang="en-US"/>
              <a:t> Improve method of doing RA and DD</a:t>
            </a:r>
          </a:p>
        </p:txBody>
      </p:sp>
      <p:sp>
        <p:nvSpPr>
          <p:cNvPr id="1756163"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r>
              <a:rPr lang="en-US" altLang="en-US"/>
              <a:t>8/18/2001</a:t>
            </a:r>
          </a:p>
        </p:txBody>
      </p:sp>
      <p:sp>
        <p:nvSpPr>
          <p:cNvPr id="6" name="Rectangle 4"/>
          <p:cNvSpPr>
            <a:spLocks noGrp="1" noChangeArrowheads="1"/>
          </p:cNvSpPr>
          <p:nvPr>
            <p:ph type="ftr" sz="quarter" idx="4"/>
          </p:nvPr>
        </p:nvSpPr>
        <p:spPr>
          <a:ln/>
        </p:spPr>
        <p:txBody>
          <a:bodyPr/>
          <a:lstStyle/>
          <a:p>
            <a:r>
              <a:rPr lang="en-US" altLang="en-US"/>
              <a:t>CSE8314</a:t>
            </a:r>
          </a:p>
        </p:txBody>
      </p:sp>
      <p:sp>
        <p:nvSpPr>
          <p:cNvPr id="7" name="Rectangle 5"/>
          <p:cNvSpPr>
            <a:spLocks noGrp="1" noChangeArrowheads="1"/>
          </p:cNvSpPr>
          <p:nvPr>
            <p:ph type="sldNum" sz="quarter" idx="5"/>
          </p:nvPr>
        </p:nvSpPr>
        <p:spPr>
          <a:ln/>
        </p:spPr>
        <p:txBody>
          <a:bodyPr/>
          <a:lstStyle/>
          <a:p>
            <a:fld id="{B0438E1A-41F6-4D54-BC7E-4D00AB2921E6}" type="slidenum">
              <a:rPr lang="en-US" altLang="en-US"/>
              <a:pPr/>
              <a:t>11</a:t>
            </a:fld>
            <a:endParaRPr lang="en-US" altLang="en-US"/>
          </a:p>
        </p:txBody>
      </p:sp>
      <p:sp>
        <p:nvSpPr>
          <p:cNvPr id="1756162" name="Rectangle 2"/>
          <p:cNvSpPr>
            <a:spLocks noGrp="1" noChangeArrowheads="1"/>
          </p:cNvSpPr>
          <p:nvPr>
            <p:ph type="body" idx="1"/>
          </p:nvPr>
        </p:nvSpPr>
        <p:spPr>
          <a:xfrm>
            <a:off x="626397" y="4286986"/>
            <a:ext cx="5942781" cy="4209983"/>
          </a:xfrm>
          <a:noFill/>
          <a:ln/>
          <a:extLst>
            <a:ext uri="{91240B29-F687-4F45-9708-019B960494DF}">
              <a14:hiddenLine xmlns:a14="http://schemas.microsoft.com/office/drawing/2010/main" w="12700">
                <a:solidFill>
                  <a:schemeClr val="tx1"/>
                </a:solidFill>
                <a:miter lim="800000"/>
                <a:headEnd/>
                <a:tailEnd/>
              </a14:hiddenLine>
            </a:ext>
          </a:extLst>
        </p:spPr>
        <p:txBody>
          <a:bodyPr lIns="92008" tIns="45197" rIns="92008" bIns="45197"/>
          <a:lstStyle/>
          <a:p>
            <a:r>
              <a:rPr lang="en-US" altLang="en-US"/>
              <a:t> This shows the chart at the end of the C&amp;T phase</a:t>
            </a:r>
          </a:p>
          <a:p>
            <a:r>
              <a:rPr lang="en-US" altLang="en-US"/>
              <a:t>The preliminary design phase generated a lot of defects, but caught most of them prior to release</a:t>
            </a:r>
          </a:p>
          <a:p>
            <a:r>
              <a:rPr lang="en-US" altLang="en-US"/>
              <a:t> The requirements analysis phase generated a lot of defects that are not caught until later phases</a:t>
            </a:r>
          </a:p>
          <a:p>
            <a:r>
              <a:rPr lang="en-US" altLang="en-US"/>
              <a:t> Therefore: improve defect inspections during requirements analysis</a:t>
            </a:r>
          </a:p>
          <a:p>
            <a:r>
              <a:rPr lang="en-US" altLang="en-US"/>
              <a:t> Improve method of doing RA and DD</a:t>
            </a:r>
          </a:p>
        </p:txBody>
      </p:sp>
      <p:sp>
        <p:nvSpPr>
          <p:cNvPr id="1756163" name="Rectangle 3"/>
          <p:cNvSpPr>
            <a:spLocks noGrp="1" noRot="1" noChangeAspect="1" noChangeArrowheads="1" noTextEdit="1"/>
          </p:cNvSpPr>
          <p:nvPr>
            <p:ph type="sldImg"/>
          </p:nvPr>
        </p:nvSpPr>
        <p:spPr>
          <a:xfrm>
            <a:off x="469900" y="695325"/>
            <a:ext cx="6097588" cy="3430588"/>
          </a:xfrm>
          <a:ln cap="flat"/>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 name="Line 13"/>
          <p:cNvSpPr>
            <a:spLocks noChangeShapeType="1"/>
          </p:cNvSpPr>
          <p:nvPr/>
        </p:nvSpPr>
        <p:spPr bwMode="auto">
          <a:xfrm>
            <a:off x="711200" y="6477000"/>
            <a:ext cx="9550400" cy="0"/>
          </a:xfrm>
          <a:prstGeom prst="line">
            <a:avLst/>
          </a:prstGeom>
          <a:noFill/>
          <a:ln w="952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14" name="Text Box 14"/>
          <p:cNvSpPr txBox="1">
            <a:spLocks noChangeArrowheads="1"/>
          </p:cNvSpPr>
          <p:nvPr/>
        </p:nvSpPr>
        <p:spPr bwMode="auto">
          <a:xfrm>
            <a:off x="0" y="6400800"/>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eaLnBrk="0" fontAlgn="base" hangingPunct="0">
              <a:spcBef>
                <a:spcPct val="0"/>
              </a:spcBef>
              <a:spcAft>
                <a:spcPct val="0"/>
              </a:spcAft>
              <a:defRPr sz="2400" b="1">
                <a:solidFill>
                  <a:schemeClr val="tx1"/>
                </a:solidFill>
                <a:latin typeface="Verdana" pitchFamily="34" charset="0"/>
              </a:defRPr>
            </a:lvl6pPr>
            <a:lvl7pPr marL="2971800" indent="-228600" eaLnBrk="0" fontAlgn="base" hangingPunct="0">
              <a:spcBef>
                <a:spcPct val="0"/>
              </a:spcBef>
              <a:spcAft>
                <a:spcPct val="0"/>
              </a:spcAft>
              <a:defRPr sz="2400" b="1">
                <a:solidFill>
                  <a:schemeClr val="tx1"/>
                </a:solidFill>
                <a:latin typeface="Verdana" pitchFamily="34" charset="0"/>
              </a:defRPr>
            </a:lvl7pPr>
            <a:lvl8pPr marL="3429000" indent="-228600" eaLnBrk="0" fontAlgn="base" hangingPunct="0">
              <a:spcBef>
                <a:spcPct val="0"/>
              </a:spcBef>
              <a:spcAft>
                <a:spcPct val="0"/>
              </a:spcAft>
              <a:defRPr sz="2400" b="1">
                <a:solidFill>
                  <a:schemeClr val="tx1"/>
                </a:solidFill>
                <a:latin typeface="Verdana" pitchFamily="34" charset="0"/>
              </a:defRPr>
            </a:lvl8pPr>
            <a:lvl9pPr marL="3886200" indent="-228600" eaLnBrk="0" fontAlgn="base" hangingPunct="0">
              <a:spcBef>
                <a:spcPct val="0"/>
              </a:spcBef>
              <a:spcAft>
                <a:spcPct val="0"/>
              </a:spcAft>
              <a:defRPr sz="2400" b="1">
                <a:solidFill>
                  <a:schemeClr val="tx1"/>
                </a:solidFill>
                <a:latin typeface="Verdana" pitchFamily="34" charset="0"/>
              </a:defRPr>
            </a:lvl9pPr>
          </a:lstStyle>
          <a:p>
            <a:pPr>
              <a:spcBef>
                <a:spcPct val="50000"/>
              </a:spcBef>
              <a:defRPr/>
            </a:pPr>
            <a:endParaRPr lang="en-US" sz="2400" b="0">
              <a:latin typeface="Times" pitchFamily="18" charset="0"/>
            </a:endParaRPr>
          </a:p>
        </p:txBody>
      </p:sp>
      <p:sp>
        <p:nvSpPr>
          <p:cNvPr id="363522" name="Rectangle 2"/>
          <p:cNvSpPr>
            <a:spLocks noGrp="1" noChangeArrowheads="1"/>
          </p:cNvSpPr>
          <p:nvPr>
            <p:ph type="ctrTitle"/>
          </p:nvPr>
        </p:nvSpPr>
        <p:spPr>
          <a:xfrm>
            <a:off x="1117600" y="2438400"/>
            <a:ext cx="10363200" cy="1143000"/>
          </a:xfrm>
        </p:spPr>
        <p:txBody>
          <a:bodyPr/>
          <a:lstStyle>
            <a:lvl1pPr>
              <a:defRPr/>
            </a:lvl1pPr>
          </a:lstStyle>
          <a:p>
            <a:pPr lvl="0"/>
            <a:r>
              <a:rPr lang="en-US" noProof="0"/>
              <a:t>&lt;title&gt;</a:t>
            </a:r>
          </a:p>
        </p:txBody>
      </p:sp>
      <p:sp>
        <p:nvSpPr>
          <p:cNvPr id="363523" name="Rectangle 3"/>
          <p:cNvSpPr>
            <a:spLocks noGrp="1" noChangeArrowheads="1"/>
          </p:cNvSpPr>
          <p:nvPr>
            <p:ph type="subTitle" idx="1"/>
          </p:nvPr>
        </p:nvSpPr>
        <p:spPr>
          <a:xfrm>
            <a:off x="1833033" y="3886200"/>
            <a:ext cx="8534400" cy="1752600"/>
          </a:xfrm>
        </p:spPr>
        <p:txBody>
          <a:bodyPr/>
          <a:lstStyle>
            <a:lvl1pPr marL="0" indent="0" algn="ctr">
              <a:buFont typeface="Wingdings" pitchFamily="2" charset="2"/>
              <a:buNone/>
              <a:defRPr/>
            </a:lvl1pPr>
          </a:lstStyle>
          <a:p>
            <a:pPr lvl="0"/>
            <a:r>
              <a:rPr lang="en-US" noProof="0"/>
              <a:t>&lt;Presenter name&gt;</a:t>
            </a:r>
          </a:p>
        </p:txBody>
      </p:sp>
      <p:sp>
        <p:nvSpPr>
          <p:cNvPr id="18" name="Text Box 14"/>
          <p:cNvSpPr txBox="1">
            <a:spLocks noChangeArrowheads="1"/>
          </p:cNvSpPr>
          <p:nvPr userDrawn="1"/>
        </p:nvSpPr>
        <p:spPr bwMode="auto">
          <a:xfrm>
            <a:off x="635001" y="6438901"/>
            <a:ext cx="97324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091363" algn="r"/>
              </a:tabLst>
              <a:defRPr sz="2400">
                <a:solidFill>
                  <a:schemeClr val="tx1"/>
                </a:solidFill>
                <a:latin typeface="Times New Roman" pitchFamily="18" charset="0"/>
              </a:defRPr>
            </a:lvl1pPr>
            <a:lvl2pPr>
              <a:tabLst>
                <a:tab pos="7091363" algn="r"/>
              </a:tabLst>
              <a:defRPr sz="2400">
                <a:solidFill>
                  <a:schemeClr val="tx1"/>
                </a:solidFill>
                <a:latin typeface="Times New Roman" pitchFamily="18" charset="0"/>
              </a:defRPr>
            </a:lvl2pPr>
            <a:lvl3pPr>
              <a:tabLst>
                <a:tab pos="7091363" algn="r"/>
              </a:tabLst>
              <a:defRPr sz="2400">
                <a:solidFill>
                  <a:schemeClr val="tx1"/>
                </a:solidFill>
                <a:latin typeface="Times New Roman" pitchFamily="18" charset="0"/>
              </a:defRPr>
            </a:lvl3pPr>
            <a:lvl4pPr>
              <a:tabLst>
                <a:tab pos="7091363" algn="r"/>
              </a:tabLst>
              <a:defRPr sz="2400">
                <a:solidFill>
                  <a:schemeClr val="tx1"/>
                </a:solidFill>
                <a:latin typeface="Times New Roman" pitchFamily="18" charset="0"/>
              </a:defRPr>
            </a:lvl4pPr>
            <a:lvl5pPr>
              <a:tabLst>
                <a:tab pos="7091363" algn="r"/>
              </a:tabLst>
              <a:defRPr sz="2400">
                <a:solidFill>
                  <a:schemeClr val="tx1"/>
                </a:solidFill>
                <a:latin typeface="Times New Roman" pitchFamily="18" charset="0"/>
              </a:defRPr>
            </a:lvl5pPr>
            <a:lvl6pPr eaLnBrk="0" fontAlgn="base" hangingPunct="0">
              <a:spcBef>
                <a:spcPct val="0"/>
              </a:spcBef>
              <a:spcAft>
                <a:spcPct val="0"/>
              </a:spcAft>
              <a:tabLst>
                <a:tab pos="7091363" algn="r"/>
              </a:tabLst>
              <a:defRPr sz="2400">
                <a:solidFill>
                  <a:schemeClr val="tx1"/>
                </a:solidFill>
                <a:latin typeface="Times New Roman" pitchFamily="18" charset="0"/>
              </a:defRPr>
            </a:lvl6pPr>
            <a:lvl7pPr eaLnBrk="0" fontAlgn="base" hangingPunct="0">
              <a:spcBef>
                <a:spcPct val="0"/>
              </a:spcBef>
              <a:spcAft>
                <a:spcPct val="0"/>
              </a:spcAft>
              <a:tabLst>
                <a:tab pos="7091363" algn="r"/>
              </a:tabLst>
              <a:defRPr sz="2400">
                <a:solidFill>
                  <a:schemeClr val="tx1"/>
                </a:solidFill>
                <a:latin typeface="Times New Roman" pitchFamily="18" charset="0"/>
              </a:defRPr>
            </a:lvl7pPr>
            <a:lvl8pPr eaLnBrk="0" fontAlgn="base" hangingPunct="0">
              <a:spcBef>
                <a:spcPct val="0"/>
              </a:spcBef>
              <a:spcAft>
                <a:spcPct val="0"/>
              </a:spcAft>
              <a:tabLst>
                <a:tab pos="7091363" algn="r"/>
              </a:tabLst>
              <a:defRPr sz="2400">
                <a:solidFill>
                  <a:schemeClr val="tx1"/>
                </a:solidFill>
                <a:latin typeface="Times New Roman" pitchFamily="18" charset="0"/>
              </a:defRPr>
            </a:lvl8pPr>
            <a:lvl9pPr eaLnBrk="0" fontAlgn="base" hangingPunct="0">
              <a:spcBef>
                <a:spcPct val="0"/>
              </a:spcBef>
              <a:spcAft>
                <a:spcPct val="0"/>
              </a:spcAft>
              <a:tabLst>
                <a:tab pos="7091363" algn="r"/>
              </a:tabLst>
              <a:defRPr sz="2400">
                <a:solidFill>
                  <a:schemeClr val="tx1"/>
                </a:solidFill>
                <a:latin typeface="Times New Roman" pitchFamily="18" charset="0"/>
              </a:defRPr>
            </a:lvl9pPr>
          </a:lstStyle>
          <a:p>
            <a:pPr>
              <a:defRPr/>
            </a:pPr>
            <a:r>
              <a:rPr lang="en-US" sz="1000" b="0" dirty="0">
                <a:solidFill>
                  <a:srgbClr val="990033"/>
                </a:solidFill>
                <a:latin typeface="Verdana" pitchFamily="34" charset="0"/>
              </a:rPr>
              <a:t>Copyright 2019, Dennis J. Frailey	 Software Testing Topics</a:t>
            </a:r>
          </a:p>
        </p:txBody>
      </p:sp>
      <p:sp>
        <p:nvSpPr>
          <p:cNvPr id="19" name="Text Box 16"/>
          <p:cNvSpPr txBox="1">
            <a:spLocks noChangeArrowheads="1"/>
          </p:cNvSpPr>
          <p:nvPr userDrawn="1"/>
        </p:nvSpPr>
        <p:spPr bwMode="auto">
          <a:xfrm>
            <a:off x="10907184" y="6400800"/>
            <a:ext cx="1284816"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eaLnBrk="0" fontAlgn="base" hangingPunct="0">
              <a:spcBef>
                <a:spcPct val="0"/>
              </a:spcBef>
              <a:spcAft>
                <a:spcPct val="0"/>
              </a:spcAft>
              <a:defRPr sz="2400" b="1">
                <a:solidFill>
                  <a:schemeClr val="tx1"/>
                </a:solidFill>
                <a:latin typeface="Verdana" pitchFamily="34" charset="0"/>
              </a:defRPr>
            </a:lvl6pPr>
            <a:lvl7pPr marL="2971800" indent="-228600" eaLnBrk="0" fontAlgn="base" hangingPunct="0">
              <a:spcBef>
                <a:spcPct val="0"/>
              </a:spcBef>
              <a:spcAft>
                <a:spcPct val="0"/>
              </a:spcAft>
              <a:defRPr sz="2400" b="1">
                <a:solidFill>
                  <a:schemeClr val="tx1"/>
                </a:solidFill>
                <a:latin typeface="Verdana" pitchFamily="34" charset="0"/>
              </a:defRPr>
            </a:lvl7pPr>
            <a:lvl8pPr marL="3429000" indent="-228600" eaLnBrk="0" fontAlgn="base" hangingPunct="0">
              <a:spcBef>
                <a:spcPct val="0"/>
              </a:spcBef>
              <a:spcAft>
                <a:spcPct val="0"/>
              </a:spcAft>
              <a:defRPr sz="2400" b="1">
                <a:solidFill>
                  <a:schemeClr val="tx1"/>
                </a:solidFill>
                <a:latin typeface="Verdana" pitchFamily="34" charset="0"/>
              </a:defRPr>
            </a:lvl8pPr>
            <a:lvl9pPr marL="3886200" indent="-228600" eaLnBrk="0" fontAlgn="base" hangingPunct="0">
              <a:spcBef>
                <a:spcPct val="0"/>
              </a:spcBef>
              <a:spcAft>
                <a:spcPct val="0"/>
              </a:spcAft>
              <a:defRPr sz="2400" b="1">
                <a:solidFill>
                  <a:schemeClr val="tx1"/>
                </a:solidFill>
                <a:latin typeface="Verdana" pitchFamily="34" charset="0"/>
              </a:defRPr>
            </a:lvl9pPr>
          </a:lstStyle>
          <a:p>
            <a:pPr algn="ctr">
              <a:spcBef>
                <a:spcPct val="50000"/>
              </a:spcBef>
              <a:defRPr/>
            </a:pPr>
            <a:fld id="{39659D62-0451-42B1-8BC2-9CB6DCC82F51}" type="slidenum">
              <a:rPr lang="en-US" sz="2400" smtClean="0">
                <a:solidFill>
                  <a:srgbClr val="0000CC"/>
                </a:solidFill>
              </a:rPr>
              <a:pPr algn="ctr">
                <a:spcBef>
                  <a:spcPct val="50000"/>
                </a:spcBef>
                <a:defRPr/>
              </a:pPr>
              <a:t>‹#›</a:t>
            </a:fld>
            <a:endParaRPr lang="en-US" sz="2400" dirty="0">
              <a:solidFill>
                <a:srgbClr val="0000CC"/>
              </a:solidFill>
            </a:endParaRPr>
          </a:p>
        </p:txBody>
      </p:sp>
      <p:pic>
        <p:nvPicPr>
          <p:cNvPr id="9" name="Picture 3">
            <a:extLst>
              <a:ext uri="{FF2B5EF4-FFF2-40B4-BE49-F238E27FC236}">
                <a16:creationId xmlns:a16="http://schemas.microsoft.com/office/drawing/2014/main" id="{89D0401F-7E5B-4A8D-8601-92E6B03ACB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0564" y="113635"/>
            <a:ext cx="9525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1314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124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33418" y="152400"/>
            <a:ext cx="2753783"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72067" y="152400"/>
            <a:ext cx="8058151"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676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670891"/>
          </a:xfrm>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112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36493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0" y="34788"/>
            <a:ext cx="11087100" cy="660952"/>
          </a:xfrm>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872067" y="993913"/>
            <a:ext cx="5355167" cy="5102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30434" y="993913"/>
            <a:ext cx="5355167" cy="5102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576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6968" y="72232"/>
            <a:ext cx="10972800" cy="519146"/>
          </a:xfrm>
        </p:spPr>
        <p:txBody>
          <a:bodyPr/>
          <a:lstStyle>
            <a:lvl1pPr algn="ctr">
              <a:defRPr/>
            </a:lvl1pPr>
          </a:lstStyle>
          <a:p>
            <a:r>
              <a:rPr lang="en-US"/>
              <a:t>Click to edit Master title style</a:t>
            </a:r>
          </a:p>
        </p:txBody>
      </p:sp>
      <p:sp>
        <p:nvSpPr>
          <p:cNvPr id="3" name="Text Placeholder 2"/>
          <p:cNvSpPr>
            <a:spLocks noGrp="1"/>
          </p:cNvSpPr>
          <p:nvPr>
            <p:ph type="body" idx="1"/>
          </p:nvPr>
        </p:nvSpPr>
        <p:spPr>
          <a:xfrm>
            <a:off x="609600" y="924339"/>
            <a:ext cx="5386917" cy="55659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664804"/>
            <a:ext cx="5386917" cy="44613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924339"/>
            <a:ext cx="5389033" cy="55659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664804"/>
            <a:ext cx="5389033" cy="44613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3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98884" y="94422"/>
            <a:ext cx="10376452" cy="511865"/>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81982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125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57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3480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0" y="152400"/>
            <a:ext cx="9855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872067" y="1676400"/>
            <a:ext cx="1091353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7" name="Line 13"/>
          <p:cNvSpPr>
            <a:spLocks noChangeShapeType="1"/>
          </p:cNvSpPr>
          <p:nvPr/>
        </p:nvSpPr>
        <p:spPr bwMode="auto">
          <a:xfrm>
            <a:off x="711200" y="6477000"/>
            <a:ext cx="9550400" cy="0"/>
          </a:xfrm>
          <a:prstGeom prst="line">
            <a:avLst/>
          </a:prstGeom>
          <a:noFill/>
          <a:ln w="9525">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p>
        </p:txBody>
      </p:sp>
      <p:sp>
        <p:nvSpPr>
          <p:cNvPr id="362510" name="Text Box 14"/>
          <p:cNvSpPr txBox="1">
            <a:spLocks noChangeArrowheads="1"/>
          </p:cNvSpPr>
          <p:nvPr/>
        </p:nvSpPr>
        <p:spPr bwMode="auto">
          <a:xfrm>
            <a:off x="635001" y="6438901"/>
            <a:ext cx="97324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7091363" algn="r"/>
              </a:tabLst>
              <a:defRPr sz="2400">
                <a:solidFill>
                  <a:schemeClr val="tx1"/>
                </a:solidFill>
                <a:latin typeface="Times New Roman" pitchFamily="18" charset="0"/>
              </a:defRPr>
            </a:lvl1pPr>
            <a:lvl2pPr>
              <a:tabLst>
                <a:tab pos="7091363" algn="r"/>
              </a:tabLst>
              <a:defRPr sz="2400">
                <a:solidFill>
                  <a:schemeClr val="tx1"/>
                </a:solidFill>
                <a:latin typeface="Times New Roman" pitchFamily="18" charset="0"/>
              </a:defRPr>
            </a:lvl2pPr>
            <a:lvl3pPr>
              <a:tabLst>
                <a:tab pos="7091363" algn="r"/>
              </a:tabLst>
              <a:defRPr sz="2400">
                <a:solidFill>
                  <a:schemeClr val="tx1"/>
                </a:solidFill>
                <a:latin typeface="Times New Roman" pitchFamily="18" charset="0"/>
              </a:defRPr>
            </a:lvl3pPr>
            <a:lvl4pPr>
              <a:tabLst>
                <a:tab pos="7091363" algn="r"/>
              </a:tabLst>
              <a:defRPr sz="2400">
                <a:solidFill>
                  <a:schemeClr val="tx1"/>
                </a:solidFill>
                <a:latin typeface="Times New Roman" pitchFamily="18" charset="0"/>
              </a:defRPr>
            </a:lvl4pPr>
            <a:lvl5pPr>
              <a:tabLst>
                <a:tab pos="7091363" algn="r"/>
              </a:tabLst>
              <a:defRPr sz="2400">
                <a:solidFill>
                  <a:schemeClr val="tx1"/>
                </a:solidFill>
                <a:latin typeface="Times New Roman" pitchFamily="18" charset="0"/>
              </a:defRPr>
            </a:lvl5pPr>
            <a:lvl6pPr eaLnBrk="0" fontAlgn="base" hangingPunct="0">
              <a:spcBef>
                <a:spcPct val="0"/>
              </a:spcBef>
              <a:spcAft>
                <a:spcPct val="0"/>
              </a:spcAft>
              <a:tabLst>
                <a:tab pos="7091363" algn="r"/>
              </a:tabLst>
              <a:defRPr sz="2400">
                <a:solidFill>
                  <a:schemeClr val="tx1"/>
                </a:solidFill>
                <a:latin typeface="Times New Roman" pitchFamily="18" charset="0"/>
              </a:defRPr>
            </a:lvl6pPr>
            <a:lvl7pPr eaLnBrk="0" fontAlgn="base" hangingPunct="0">
              <a:spcBef>
                <a:spcPct val="0"/>
              </a:spcBef>
              <a:spcAft>
                <a:spcPct val="0"/>
              </a:spcAft>
              <a:tabLst>
                <a:tab pos="7091363" algn="r"/>
              </a:tabLst>
              <a:defRPr sz="2400">
                <a:solidFill>
                  <a:schemeClr val="tx1"/>
                </a:solidFill>
                <a:latin typeface="Times New Roman" pitchFamily="18" charset="0"/>
              </a:defRPr>
            </a:lvl7pPr>
            <a:lvl8pPr eaLnBrk="0" fontAlgn="base" hangingPunct="0">
              <a:spcBef>
                <a:spcPct val="0"/>
              </a:spcBef>
              <a:spcAft>
                <a:spcPct val="0"/>
              </a:spcAft>
              <a:tabLst>
                <a:tab pos="7091363" algn="r"/>
              </a:tabLst>
              <a:defRPr sz="2400">
                <a:solidFill>
                  <a:schemeClr val="tx1"/>
                </a:solidFill>
                <a:latin typeface="Times New Roman" pitchFamily="18" charset="0"/>
              </a:defRPr>
            </a:lvl8pPr>
            <a:lvl9pPr eaLnBrk="0" fontAlgn="base" hangingPunct="0">
              <a:spcBef>
                <a:spcPct val="0"/>
              </a:spcBef>
              <a:spcAft>
                <a:spcPct val="0"/>
              </a:spcAft>
              <a:tabLst>
                <a:tab pos="7091363" algn="r"/>
              </a:tabLst>
              <a:defRPr sz="2400">
                <a:solidFill>
                  <a:schemeClr val="tx1"/>
                </a:solidFill>
                <a:latin typeface="Times New Roman" pitchFamily="18" charset="0"/>
              </a:defRPr>
            </a:lvl9pPr>
          </a:lstStyle>
          <a:p>
            <a:pPr>
              <a:defRPr/>
            </a:pPr>
            <a:r>
              <a:rPr lang="en-US" sz="1000" b="0" dirty="0">
                <a:solidFill>
                  <a:srgbClr val="990033"/>
                </a:solidFill>
                <a:latin typeface="Verdana" pitchFamily="34" charset="0"/>
              </a:rPr>
              <a:t>Copyright 2019, Dennis J. Frailey	 Software Testing Topics</a:t>
            </a:r>
          </a:p>
        </p:txBody>
      </p:sp>
      <p:sp>
        <p:nvSpPr>
          <p:cNvPr id="1040" name="Text Box 16"/>
          <p:cNvSpPr txBox="1">
            <a:spLocks noChangeArrowheads="1"/>
          </p:cNvSpPr>
          <p:nvPr/>
        </p:nvSpPr>
        <p:spPr bwMode="auto">
          <a:xfrm>
            <a:off x="10907184" y="6400800"/>
            <a:ext cx="1284816"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Verdana" pitchFamily="34" charset="0"/>
              </a:defRPr>
            </a:lvl1pPr>
            <a:lvl2pPr marL="742950" indent="-285750">
              <a:defRPr sz="2400" b="1">
                <a:solidFill>
                  <a:schemeClr val="tx1"/>
                </a:solidFill>
                <a:latin typeface="Verdana" pitchFamily="34" charset="0"/>
              </a:defRPr>
            </a:lvl2pPr>
            <a:lvl3pPr marL="1143000" indent="-228600">
              <a:defRPr sz="2400" b="1">
                <a:solidFill>
                  <a:schemeClr val="tx1"/>
                </a:solidFill>
                <a:latin typeface="Verdana" pitchFamily="34" charset="0"/>
              </a:defRPr>
            </a:lvl3pPr>
            <a:lvl4pPr marL="1600200" indent="-228600">
              <a:defRPr sz="2400" b="1">
                <a:solidFill>
                  <a:schemeClr val="tx1"/>
                </a:solidFill>
                <a:latin typeface="Verdana" pitchFamily="34" charset="0"/>
              </a:defRPr>
            </a:lvl4pPr>
            <a:lvl5pPr marL="2057400" indent="-228600">
              <a:defRPr sz="2400" b="1">
                <a:solidFill>
                  <a:schemeClr val="tx1"/>
                </a:solidFill>
                <a:latin typeface="Verdana" pitchFamily="34" charset="0"/>
              </a:defRPr>
            </a:lvl5pPr>
            <a:lvl6pPr marL="2514600" indent="-228600" eaLnBrk="0" fontAlgn="base" hangingPunct="0">
              <a:spcBef>
                <a:spcPct val="0"/>
              </a:spcBef>
              <a:spcAft>
                <a:spcPct val="0"/>
              </a:spcAft>
              <a:defRPr sz="2400" b="1">
                <a:solidFill>
                  <a:schemeClr val="tx1"/>
                </a:solidFill>
                <a:latin typeface="Verdana" pitchFamily="34" charset="0"/>
              </a:defRPr>
            </a:lvl6pPr>
            <a:lvl7pPr marL="2971800" indent="-228600" eaLnBrk="0" fontAlgn="base" hangingPunct="0">
              <a:spcBef>
                <a:spcPct val="0"/>
              </a:spcBef>
              <a:spcAft>
                <a:spcPct val="0"/>
              </a:spcAft>
              <a:defRPr sz="2400" b="1">
                <a:solidFill>
                  <a:schemeClr val="tx1"/>
                </a:solidFill>
                <a:latin typeface="Verdana" pitchFamily="34" charset="0"/>
              </a:defRPr>
            </a:lvl7pPr>
            <a:lvl8pPr marL="3429000" indent="-228600" eaLnBrk="0" fontAlgn="base" hangingPunct="0">
              <a:spcBef>
                <a:spcPct val="0"/>
              </a:spcBef>
              <a:spcAft>
                <a:spcPct val="0"/>
              </a:spcAft>
              <a:defRPr sz="2400" b="1">
                <a:solidFill>
                  <a:schemeClr val="tx1"/>
                </a:solidFill>
                <a:latin typeface="Verdana" pitchFamily="34" charset="0"/>
              </a:defRPr>
            </a:lvl8pPr>
            <a:lvl9pPr marL="3886200" indent="-228600" eaLnBrk="0" fontAlgn="base" hangingPunct="0">
              <a:spcBef>
                <a:spcPct val="0"/>
              </a:spcBef>
              <a:spcAft>
                <a:spcPct val="0"/>
              </a:spcAft>
              <a:defRPr sz="2400" b="1">
                <a:solidFill>
                  <a:schemeClr val="tx1"/>
                </a:solidFill>
                <a:latin typeface="Verdana" pitchFamily="34" charset="0"/>
              </a:defRPr>
            </a:lvl9pPr>
          </a:lstStyle>
          <a:p>
            <a:pPr algn="ctr">
              <a:spcBef>
                <a:spcPct val="50000"/>
              </a:spcBef>
              <a:defRPr/>
            </a:pPr>
            <a:fld id="{39659D62-0451-42B1-8BC2-9CB6DCC82F51}" type="slidenum">
              <a:rPr lang="en-US" sz="2400" smtClean="0">
                <a:solidFill>
                  <a:srgbClr val="0000CC"/>
                </a:solidFill>
              </a:rPr>
              <a:pPr algn="ctr">
                <a:spcBef>
                  <a:spcPct val="50000"/>
                </a:spcBef>
                <a:defRPr/>
              </a:pPr>
              <a:t>‹#›</a:t>
            </a:fld>
            <a:endParaRPr lang="en-US" sz="2400" dirty="0">
              <a:solidFill>
                <a:srgbClr val="0000CC"/>
              </a:solidFill>
            </a:endParaRPr>
          </a:p>
        </p:txBody>
      </p:sp>
      <p:pic>
        <p:nvPicPr>
          <p:cNvPr id="8" name="Picture 3">
            <a:extLst>
              <a:ext uri="{FF2B5EF4-FFF2-40B4-BE49-F238E27FC236}">
                <a16:creationId xmlns:a16="http://schemas.microsoft.com/office/drawing/2014/main" id="{57D3C21E-D52C-443C-9AF8-2E8F3D43362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0564" y="113635"/>
            <a:ext cx="952500"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7"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rtl="0" eaLnBrk="0" fontAlgn="base" hangingPunct="0">
        <a:spcBef>
          <a:spcPct val="0"/>
        </a:spcBef>
        <a:spcAft>
          <a:spcPct val="0"/>
        </a:spcAft>
        <a:defRPr sz="3200" b="1">
          <a:solidFill>
            <a:srgbClr val="3366CC"/>
          </a:solidFill>
          <a:latin typeface="+mj-lt"/>
          <a:ea typeface="+mj-ea"/>
          <a:cs typeface="+mj-cs"/>
        </a:defRPr>
      </a:lvl1pPr>
      <a:lvl2pPr algn="l" rtl="0" eaLnBrk="0" fontAlgn="base" hangingPunct="0">
        <a:spcBef>
          <a:spcPct val="0"/>
        </a:spcBef>
        <a:spcAft>
          <a:spcPct val="0"/>
        </a:spcAft>
        <a:defRPr sz="3200" b="1">
          <a:solidFill>
            <a:srgbClr val="3366CC"/>
          </a:solidFill>
          <a:latin typeface="Verdana" pitchFamily="34" charset="0"/>
        </a:defRPr>
      </a:lvl2pPr>
      <a:lvl3pPr algn="l" rtl="0" eaLnBrk="0" fontAlgn="base" hangingPunct="0">
        <a:spcBef>
          <a:spcPct val="0"/>
        </a:spcBef>
        <a:spcAft>
          <a:spcPct val="0"/>
        </a:spcAft>
        <a:defRPr sz="3200" b="1">
          <a:solidFill>
            <a:srgbClr val="3366CC"/>
          </a:solidFill>
          <a:latin typeface="Verdana" pitchFamily="34" charset="0"/>
        </a:defRPr>
      </a:lvl3pPr>
      <a:lvl4pPr algn="l" rtl="0" eaLnBrk="0" fontAlgn="base" hangingPunct="0">
        <a:spcBef>
          <a:spcPct val="0"/>
        </a:spcBef>
        <a:spcAft>
          <a:spcPct val="0"/>
        </a:spcAft>
        <a:defRPr sz="3200" b="1">
          <a:solidFill>
            <a:srgbClr val="3366CC"/>
          </a:solidFill>
          <a:latin typeface="Verdana" pitchFamily="34" charset="0"/>
        </a:defRPr>
      </a:lvl4pPr>
      <a:lvl5pPr algn="l" rtl="0" eaLnBrk="0" fontAlgn="base" hangingPunct="0">
        <a:spcBef>
          <a:spcPct val="0"/>
        </a:spcBef>
        <a:spcAft>
          <a:spcPct val="0"/>
        </a:spcAft>
        <a:defRPr sz="3200" b="1">
          <a:solidFill>
            <a:srgbClr val="3366CC"/>
          </a:solidFill>
          <a:latin typeface="Verdana" pitchFamily="34" charset="0"/>
        </a:defRPr>
      </a:lvl5pPr>
      <a:lvl6pPr marL="457200" algn="l" rtl="0" fontAlgn="base">
        <a:spcBef>
          <a:spcPct val="0"/>
        </a:spcBef>
        <a:spcAft>
          <a:spcPct val="0"/>
        </a:spcAft>
        <a:defRPr sz="3200" b="1">
          <a:solidFill>
            <a:srgbClr val="3366CC"/>
          </a:solidFill>
          <a:latin typeface="Verdana" pitchFamily="34" charset="0"/>
        </a:defRPr>
      </a:lvl6pPr>
      <a:lvl7pPr marL="914400" algn="l" rtl="0" fontAlgn="base">
        <a:spcBef>
          <a:spcPct val="0"/>
        </a:spcBef>
        <a:spcAft>
          <a:spcPct val="0"/>
        </a:spcAft>
        <a:defRPr sz="3200" b="1">
          <a:solidFill>
            <a:srgbClr val="3366CC"/>
          </a:solidFill>
          <a:latin typeface="Verdana" pitchFamily="34" charset="0"/>
        </a:defRPr>
      </a:lvl7pPr>
      <a:lvl8pPr marL="1371600" algn="l" rtl="0" fontAlgn="base">
        <a:spcBef>
          <a:spcPct val="0"/>
        </a:spcBef>
        <a:spcAft>
          <a:spcPct val="0"/>
        </a:spcAft>
        <a:defRPr sz="3200" b="1">
          <a:solidFill>
            <a:srgbClr val="3366CC"/>
          </a:solidFill>
          <a:latin typeface="Verdana" pitchFamily="34" charset="0"/>
        </a:defRPr>
      </a:lvl8pPr>
      <a:lvl9pPr marL="1828800" algn="l" rtl="0" fontAlgn="base">
        <a:spcBef>
          <a:spcPct val="0"/>
        </a:spcBef>
        <a:spcAft>
          <a:spcPct val="0"/>
        </a:spcAft>
        <a:defRPr sz="3200" b="1">
          <a:solidFill>
            <a:srgbClr val="3366CC"/>
          </a:solidFill>
          <a:latin typeface="Verdana" pitchFamily="34" charset="0"/>
        </a:defRPr>
      </a:lvl9pPr>
    </p:titleStyle>
    <p:bodyStyle>
      <a:lvl1pPr marL="342900" indent="-342900" algn="l" rtl="0" eaLnBrk="0" fontAlgn="base" hangingPunct="0">
        <a:spcBef>
          <a:spcPct val="20000"/>
        </a:spcBef>
        <a:spcAft>
          <a:spcPct val="0"/>
        </a:spcAft>
        <a:buClr>
          <a:srgbClr val="990033"/>
        </a:buClr>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990033"/>
        </a:buClr>
        <a:buChar char="–"/>
        <a:defRPr sz="2200">
          <a:solidFill>
            <a:schemeClr val="tx1"/>
          </a:solidFill>
          <a:latin typeface="+mn-lt"/>
        </a:defRPr>
      </a:lvl2pPr>
      <a:lvl3pPr marL="1143000" indent="-228600" algn="l" rtl="0" eaLnBrk="0" fontAlgn="base" hangingPunct="0">
        <a:spcBef>
          <a:spcPct val="20000"/>
        </a:spcBef>
        <a:spcAft>
          <a:spcPct val="0"/>
        </a:spcAft>
        <a:buClr>
          <a:srgbClr val="990033"/>
        </a:buClr>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lr>
          <a:srgbClr val="990033"/>
        </a:buClr>
        <a:buChar char="–"/>
        <a:defRPr sz="2000">
          <a:solidFill>
            <a:schemeClr val="tx1"/>
          </a:solidFill>
          <a:latin typeface="+mn-lt"/>
        </a:defRPr>
      </a:lvl4pPr>
      <a:lvl5pPr marL="2057400" indent="-228600" algn="l" rtl="0" eaLnBrk="0" fontAlgn="base" hangingPunct="0">
        <a:spcBef>
          <a:spcPct val="20000"/>
        </a:spcBef>
        <a:spcAft>
          <a:spcPct val="0"/>
        </a:spcAft>
        <a:buClr>
          <a:srgbClr val="990033"/>
        </a:buClr>
        <a:buChar char="»"/>
        <a:defRPr>
          <a:solidFill>
            <a:schemeClr val="tx1"/>
          </a:solidFill>
          <a:latin typeface="+mn-lt"/>
        </a:defRPr>
      </a:lvl5pPr>
      <a:lvl6pPr marL="2514600" indent="-228600" algn="l" rtl="0" fontAlgn="base">
        <a:spcBef>
          <a:spcPct val="20000"/>
        </a:spcBef>
        <a:spcAft>
          <a:spcPct val="0"/>
        </a:spcAft>
        <a:buClr>
          <a:srgbClr val="990033"/>
        </a:buClr>
        <a:buChar char="»"/>
        <a:defRPr>
          <a:solidFill>
            <a:schemeClr val="tx1"/>
          </a:solidFill>
          <a:latin typeface="+mn-lt"/>
        </a:defRPr>
      </a:lvl6pPr>
      <a:lvl7pPr marL="2971800" indent="-228600" algn="l" rtl="0" fontAlgn="base">
        <a:spcBef>
          <a:spcPct val="20000"/>
        </a:spcBef>
        <a:spcAft>
          <a:spcPct val="0"/>
        </a:spcAft>
        <a:buClr>
          <a:srgbClr val="990033"/>
        </a:buClr>
        <a:buChar char="»"/>
        <a:defRPr>
          <a:solidFill>
            <a:schemeClr val="tx1"/>
          </a:solidFill>
          <a:latin typeface="+mn-lt"/>
        </a:defRPr>
      </a:lvl7pPr>
      <a:lvl8pPr marL="3429000" indent="-228600" algn="l" rtl="0" fontAlgn="base">
        <a:spcBef>
          <a:spcPct val="20000"/>
        </a:spcBef>
        <a:spcAft>
          <a:spcPct val="0"/>
        </a:spcAft>
        <a:buClr>
          <a:srgbClr val="990033"/>
        </a:buClr>
        <a:buChar char="»"/>
        <a:defRPr>
          <a:solidFill>
            <a:schemeClr val="tx1"/>
          </a:solidFill>
          <a:latin typeface="+mn-lt"/>
        </a:defRPr>
      </a:lvl8pPr>
      <a:lvl9pPr marL="3886200" indent="-228600" algn="l" rtl="0" fontAlgn="base">
        <a:spcBef>
          <a:spcPct val="20000"/>
        </a:spcBef>
        <a:spcAft>
          <a:spcPct val="0"/>
        </a:spcAft>
        <a:buClr>
          <a:srgbClr val="990033"/>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2.xml"/><Relationship Id="rId4" Type="http://schemas.openxmlformats.org/officeDocument/2006/relationships/image" Target="../media/image64.gif"/></Relationships>
</file>

<file path=ppt/slides/_rels/slide13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1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7.png"/><Relationship Id="rId5" Type="http://schemas.openxmlformats.org/officeDocument/2006/relationships/image" Target="../media/image10.e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7.png"/><Relationship Id="rId5" Type="http://schemas.openxmlformats.org/officeDocument/2006/relationships/image" Target="../media/image11.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8.png"/><Relationship Id="rId5" Type="http://schemas.openxmlformats.org/officeDocument/2006/relationships/image" Target="../media/image12.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26.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14.wmf"/><Relationship Id="rId10" Type="http://schemas.openxmlformats.org/officeDocument/2006/relationships/oleObject" Target="../embeddings/oleObject11.bin"/><Relationship Id="rId4" Type="http://schemas.openxmlformats.org/officeDocument/2006/relationships/oleObject" Target="../embeddings/oleObject7.bin"/><Relationship Id="rId9" Type="http://schemas.openxmlformats.org/officeDocument/2006/relationships/oleObject" Target="../embeddings/oleObject10.bin"/></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8.emf"/><Relationship Id="rId4" Type="http://schemas.openxmlformats.org/officeDocument/2006/relationships/oleObject" Target="../embeddings/oleObject12.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20.emf"/><Relationship Id="rId4" Type="http://schemas.openxmlformats.org/officeDocument/2006/relationships/oleObject" Target="../embeddings/oleObject13.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8.wmf"/><Relationship Id="rId4" Type="http://schemas.openxmlformats.org/officeDocument/2006/relationships/oleObject" Target="../embeddings/oleObject15.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098"/>
          <p:cNvSpPr>
            <a:spLocks noGrp="1" noChangeArrowheads="1"/>
          </p:cNvSpPr>
          <p:nvPr>
            <p:ph type="ctrTitle"/>
          </p:nvPr>
        </p:nvSpPr>
        <p:spPr>
          <a:xfrm>
            <a:off x="616226" y="1125415"/>
            <a:ext cx="10959548" cy="4929103"/>
          </a:xfrm>
        </p:spPr>
        <p:txBody>
          <a:bodyPr/>
          <a:lstStyle/>
          <a:p>
            <a:pPr algn="ctr" eaLnBrk="1" hangingPunct="1">
              <a:spcBef>
                <a:spcPts val="3000"/>
              </a:spcBef>
            </a:pPr>
            <a:r>
              <a:rPr lang="en-US" dirty="0">
                <a:latin typeface="+mn-lt"/>
              </a:rPr>
              <a:t>UT Dallas </a:t>
            </a:r>
            <a:br>
              <a:rPr lang="en-US" dirty="0">
                <a:latin typeface="+mn-lt"/>
              </a:rPr>
            </a:br>
            <a:br>
              <a:rPr lang="en-US" dirty="0">
                <a:latin typeface="+mn-lt"/>
              </a:rPr>
            </a:br>
            <a:r>
              <a:rPr lang="en-US" dirty="0"/>
              <a:t>Software Quality and Software Testing</a:t>
            </a:r>
            <a:br>
              <a:rPr lang="en-US" dirty="0"/>
            </a:br>
            <a:br>
              <a:rPr lang="en-US" dirty="0"/>
            </a:br>
            <a:r>
              <a:rPr lang="en-US" dirty="0">
                <a:solidFill>
                  <a:schemeClr val="bg1">
                    <a:lumMod val="75000"/>
                  </a:schemeClr>
                </a:solidFill>
              </a:rPr>
              <a:t>Part 1 – The Big Picture (How Quality Relates to Testing)</a:t>
            </a:r>
            <a:br>
              <a:rPr lang="en-US" dirty="0">
                <a:solidFill>
                  <a:schemeClr val="bg1">
                    <a:lumMod val="75000"/>
                  </a:schemeClr>
                </a:solidFill>
              </a:rPr>
            </a:br>
            <a:r>
              <a:rPr lang="en-US" dirty="0">
                <a:solidFill>
                  <a:schemeClr val="bg1">
                    <a:lumMod val="75000"/>
                  </a:schemeClr>
                </a:solidFill>
              </a:rPr>
              <a:t>Part 2 – Fundamental Concepts of Measurement and Data Analysis</a:t>
            </a:r>
            <a:br>
              <a:rPr lang="en-US" dirty="0">
                <a:solidFill>
                  <a:schemeClr val="bg1">
                    <a:lumMod val="75000"/>
                  </a:schemeClr>
                </a:solidFill>
              </a:rPr>
            </a:br>
            <a:r>
              <a:rPr lang="en-US" dirty="0"/>
              <a:t>Part 3 – Defect Containment</a:t>
            </a:r>
            <a:br>
              <a:rPr lang="en-US" dirty="0"/>
            </a:br>
            <a:r>
              <a:rPr lang="en-US" dirty="0"/>
              <a:t>Part 4 – Measuring Software Structure</a:t>
            </a:r>
            <a:br>
              <a:rPr lang="en-US" dirty="0"/>
            </a:br>
            <a:r>
              <a:rPr lang="en-US" dirty="0"/>
              <a:t>Part 5 – Measuring Software Complexity</a:t>
            </a:r>
            <a:br>
              <a:rPr lang="en-US" dirty="0">
                <a:latin typeface="+mn-lt"/>
              </a:rPr>
            </a:br>
            <a:endParaRPr 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5190" name="Group 54"/>
          <p:cNvGrpSpPr>
            <a:grpSpLocks/>
          </p:cNvGrpSpPr>
          <p:nvPr/>
        </p:nvGrpSpPr>
        <p:grpSpPr bwMode="auto">
          <a:xfrm>
            <a:off x="2209981" y="1853920"/>
            <a:ext cx="5872163" cy="3949700"/>
            <a:chOff x="960" y="1056"/>
            <a:chExt cx="3699" cy="2488"/>
          </a:xfrm>
        </p:grpSpPr>
        <p:grpSp>
          <p:nvGrpSpPr>
            <p:cNvPr id="1755138" name="Group 2"/>
            <p:cNvGrpSpPr>
              <a:grpSpLocks/>
            </p:cNvGrpSpPr>
            <p:nvPr/>
          </p:nvGrpSpPr>
          <p:grpSpPr bwMode="auto">
            <a:xfrm>
              <a:off x="960" y="1056"/>
              <a:ext cx="3699" cy="2451"/>
              <a:chOff x="913" y="1489"/>
              <a:chExt cx="3699" cy="2451"/>
            </a:xfrm>
          </p:grpSpPr>
          <p:grpSp>
            <p:nvGrpSpPr>
              <p:cNvPr id="1755139" name="Group 3"/>
              <p:cNvGrpSpPr>
                <a:grpSpLocks/>
              </p:cNvGrpSpPr>
              <p:nvPr/>
            </p:nvGrpSpPr>
            <p:grpSpPr bwMode="auto">
              <a:xfrm>
                <a:off x="1772" y="1724"/>
                <a:ext cx="2840" cy="2216"/>
                <a:chOff x="1772" y="1724"/>
                <a:chExt cx="2840" cy="2216"/>
              </a:xfrm>
            </p:grpSpPr>
            <p:sp>
              <p:nvSpPr>
                <p:cNvPr id="1755140" name="Line 4"/>
                <p:cNvSpPr>
                  <a:spLocks noChangeShapeType="1"/>
                </p:cNvSpPr>
                <p:nvPr/>
              </p:nvSpPr>
              <p:spPr bwMode="auto">
                <a:xfrm>
                  <a:off x="1780" y="3936"/>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1" name="Line 5"/>
                <p:cNvSpPr>
                  <a:spLocks noChangeShapeType="1"/>
                </p:cNvSpPr>
                <p:nvPr/>
              </p:nvSpPr>
              <p:spPr bwMode="auto">
                <a:xfrm flipV="1">
                  <a:off x="4608" y="3644"/>
                  <a:ext cx="0" cy="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2" name="Line 6"/>
                <p:cNvSpPr>
                  <a:spLocks noChangeShapeType="1"/>
                </p:cNvSpPr>
                <p:nvPr/>
              </p:nvSpPr>
              <p:spPr bwMode="auto">
                <a:xfrm flipH="1">
                  <a:off x="1772" y="3648"/>
                  <a:ext cx="28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3" name="Line 7"/>
                <p:cNvSpPr>
                  <a:spLocks noChangeShapeType="1"/>
                </p:cNvSpPr>
                <p:nvPr/>
              </p:nvSpPr>
              <p:spPr bwMode="auto">
                <a:xfrm flipV="1">
                  <a:off x="4128" y="3356"/>
                  <a:ext cx="0" cy="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4" name="Line 8"/>
                <p:cNvSpPr>
                  <a:spLocks noChangeShapeType="1"/>
                </p:cNvSpPr>
                <p:nvPr/>
              </p:nvSpPr>
              <p:spPr bwMode="auto">
                <a:xfrm flipH="1">
                  <a:off x="1772" y="3360"/>
                  <a:ext cx="23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5" name="Line 9"/>
                <p:cNvSpPr>
                  <a:spLocks noChangeShapeType="1"/>
                </p:cNvSpPr>
                <p:nvPr/>
              </p:nvSpPr>
              <p:spPr bwMode="auto">
                <a:xfrm flipV="1">
                  <a:off x="3696" y="3068"/>
                  <a:ext cx="0" cy="8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6" name="Line 10"/>
                <p:cNvSpPr>
                  <a:spLocks noChangeShapeType="1"/>
                </p:cNvSpPr>
                <p:nvPr/>
              </p:nvSpPr>
              <p:spPr bwMode="auto">
                <a:xfrm flipH="1">
                  <a:off x="1772" y="3072"/>
                  <a:ext cx="19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7" name="Line 11"/>
                <p:cNvSpPr>
                  <a:spLocks noChangeShapeType="1"/>
                </p:cNvSpPr>
                <p:nvPr/>
              </p:nvSpPr>
              <p:spPr bwMode="auto">
                <a:xfrm flipV="1">
                  <a:off x="3312" y="2780"/>
                  <a:ext cx="0" cy="1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8" name="Line 12"/>
                <p:cNvSpPr>
                  <a:spLocks noChangeShapeType="1"/>
                </p:cNvSpPr>
                <p:nvPr/>
              </p:nvSpPr>
              <p:spPr bwMode="auto">
                <a:xfrm flipH="1">
                  <a:off x="1772" y="2784"/>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9" name="Line 13"/>
                <p:cNvSpPr>
                  <a:spLocks noChangeShapeType="1"/>
                </p:cNvSpPr>
                <p:nvPr/>
              </p:nvSpPr>
              <p:spPr bwMode="auto">
                <a:xfrm flipV="1">
                  <a:off x="2880" y="2492"/>
                  <a:ext cx="0" cy="1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0" name="Line 14"/>
                <p:cNvSpPr>
                  <a:spLocks noChangeShapeType="1"/>
                </p:cNvSpPr>
                <p:nvPr/>
              </p:nvSpPr>
              <p:spPr bwMode="auto">
                <a:xfrm flipH="1">
                  <a:off x="1772" y="2496"/>
                  <a:ext cx="1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1" name="Line 15"/>
                <p:cNvSpPr>
                  <a:spLocks noChangeShapeType="1"/>
                </p:cNvSpPr>
                <p:nvPr/>
              </p:nvSpPr>
              <p:spPr bwMode="auto">
                <a:xfrm flipV="1">
                  <a:off x="2496" y="2204"/>
                  <a:ext cx="0" cy="1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2" name="Line 16"/>
                <p:cNvSpPr>
                  <a:spLocks noChangeShapeType="1"/>
                </p:cNvSpPr>
                <p:nvPr/>
              </p:nvSpPr>
              <p:spPr bwMode="auto">
                <a:xfrm flipH="1">
                  <a:off x="1772" y="2208"/>
                  <a:ext cx="7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3" name="Line 17"/>
                <p:cNvSpPr>
                  <a:spLocks noChangeShapeType="1"/>
                </p:cNvSpPr>
                <p:nvPr/>
              </p:nvSpPr>
              <p:spPr bwMode="auto">
                <a:xfrm flipV="1">
                  <a:off x="2112" y="1964"/>
                  <a:ext cx="0" cy="19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4" name="Line 18"/>
                <p:cNvSpPr>
                  <a:spLocks noChangeShapeType="1"/>
                </p:cNvSpPr>
                <p:nvPr/>
              </p:nvSpPr>
              <p:spPr bwMode="auto">
                <a:xfrm flipH="1">
                  <a:off x="1772" y="1968"/>
                  <a:ext cx="3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5" name="Line 19"/>
                <p:cNvSpPr>
                  <a:spLocks noChangeShapeType="1"/>
                </p:cNvSpPr>
                <p:nvPr/>
              </p:nvSpPr>
              <p:spPr bwMode="auto">
                <a:xfrm flipV="1">
                  <a:off x="1776" y="1724"/>
                  <a:ext cx="0" cy="2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6" name="Line 20"/>
                <p:cNvSpPr>
                  <a:spLocks noChangeShapeType="1"/>
                </p:cNvSpPr>
                <p:nvPr/>
              </p:nvSpPr>
              <p:spPr bwMode="auto">
                <a:xfrm>
                  <a:off x="1780" y="1728"/>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7" name="Line 21"/>
                <p:cNvSpPr>
                  <a:spLocks noChangeShapeType="1"/>
                </p:cNvSpPr>
                <p:nvPr/>
              </p:nvSpPr>
              <p:spPr bwMode="auto">
                <a:xfrm>
                  <a:off x="4608" y="1732"/>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8" name="Line 22"/>
                <p:cNvSpPr>
                  <a:spLocks noChangeShapeType="1"/>
                </p:cNvSpPr>
                <p:nvPr/>
              </p:nvSpPr>
              <p:spPr bwMode="auto">
                <a:xfrm flipH="1">
                  <a:off x="2108" y="1968"/>
                  <a:ext cx="2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9" name="Line 23"/>
                <p:cNvSpPr>
                  <a:spLocks noChangeShapeType="1"/>
                </p:cNvSpPr>
                <p:nvPr/>
              </p:nvSpPr>
              <p:spPr bwMode="auto">
                <a:xfrm flipV="1">
                  <a:off x="2112"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0" name="Line 24"/>
                <p:cNvSpPr>
                  <a:spLocks noChangeShapeType="1"/>
                </p:cNvSpPr>
                <p:nvPr/>
              </p:nvSpPr>
              <p:spPr bwMode="auto">
                <a:xfrm flipV="1">
                  <a:off x="249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1" name="Line 25"/>
                <p:cNvSpPr>
                  <a:spLocks noChangeShapeType="1"/>
                </p:cNvSpPr>
                <p:nvPr/>
              </p:nvSpPr>
              <p:spPr bwMode="auto">
                <a:xfrm flipV="1">
                  <a:off x="288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2" name="Line 26"/>
                <p:cNvSpPr>
                  <a:spLocks noChangeShapeType="1"/>
                </p:cNvSpPr>
                <p:nvPr/>
              </p:nvSpPr>
              <p:spPr bwMode="auto">
                <a:xfrm flipV="1">
                  <a:off x="336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3" name="Line 27"/>
                <p:cNvSpPr>
                  <a:spLocks noChangeShapeType="1"/>
                </p:cNvSpPr>
                <p:nvPr/>
              </p:nvSpPr>
              <p:spPr bwMode="auto">
                <a:xfrm flipV="1">
                  <a:off x="3744"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4" name="Line 28"/>
                <p:cNvSpPr>
                  <a:spLocks noChangeShapeType="1"/>
                </p:cNvSpPr>
                <p:nvPr/>
              </p:nvSpPr>
              <p:spPr bwMode="auto">
                <a:xfrm flipV="1">
                  <a:off x="417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55165" name="Rectangle 29"/>
              <p:cNvSpPr>
                <a:spLocks noChangeArrowheads="1"/>
              </p:cNvSpPr>
              <p:nvPr/>
            </p:nvSpPr>
            <p:spPr bwMode="auto">
              <a:xfrm>
                <a:off x="1825" y="1489"/>
                <a:ext cx="27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Phase where Defect was Inserted</a:t>
                </a:r>
              </a:p>
            </p:txBody>
          </p:sp>
          <p:sp>
            <p:nvSpPr>
              <p:cNvPr id="1755166" name="Rectangle 30"/>
              <p:cNvSpPr>
                <a:spLocks noChangeArrowheads="1"/>
              </p:cNvSpPr>
              <p:nvPr/>
            </p:nvSpPr>
            <p:spPr bwMode="auto">
              <a:xfrm>
                <a:off x="913" y="2401"/>
                <a:ext cx="766" cy="9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Phase where Defect was Detected</a:t>
                </a:r>
              </a:p>
            </p:txBody>
          </p:sp>
        </p:grpSp>
        <p:sp>
          <p:nvSpPr>
            <p:cNvPr id="1755167" name="Rectangle 31"/>
            <p:cNvSpPr>
              <a:spLocks noChangeArrowheads="1"/>
            </p:cNvSpPr>
            <p:nvPr/>
          </p:nvSpPr>
          <p:spPr bwMode="auto">
            <a:xfrm>
              <a:off x="3840" y="1344"/>
              <a:ext cx="3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I&amp;T</a:t>
              </a:r>
            </a:p>
          </p:txBody>
        </p:sp>
        <p:sp>
          <p:nvSpPr>
            <p:cNvPr id="1755168" name="Rectangle 32"/>
            <p:cNvSpPr>
              <a:spLocks noChangeArrowheads="1"/>
            </p:cNvSpPr>
            <p:nvPr/>
          </p:nvSpPr>
          <p:spPr bwMode="auto">
            <a:xfrm>
              <a:off x="1824" y="2976"/>
              <a:ext cx="3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I&amp;T</a:t>
              </a:r>
            </a:p>
          </p:txBody>
        </p:sp>
        <p:sp>
          <p:nvSpPr>
            <p:cNvPr id="1755169" name="Rectangle 33"/>
            <p:cNvSpPr>
              <a:spLocks noChangeArrowheads="1"/>
            </p:cNvSpPr>
            <p:nvPr/>
          </p:nvSpPr>
          <p:spPr bwMode="auto">
            <a:xfrm>
              <a:off x="3408"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C&amp;T</a:t>
              </a:r>
            </a:p>
          </p:txBody>
        </p:sp>
        <p:sp>
          <p:nvSpPr>
            <p:cNvPr id="1755170" name="Rectangle 34"/>
            <p:cNvSpPr>
              <a:spLocks noChangeArrowheads="1"/>
            </p:cNvSpPr>
            <p:nvPr/>
          </p:nvSpPr>
          <p:spPr bwMode="auto">
            <a:xfrm>
              <a:off x="1824" y="2688"/>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C&amp;T</a:t>
              </a:r>
            </a:p>
          </p:txBody>
        </p:sp>
        <p:sp>
          <p:nvSpPr>
            <p:cNvPr id="1755171" name="Rectangle 35"/>
            <p:cNvSpPr>
              <a:spLocks noChangeArrowheads="1"/>
            </p:cNvSpPr>
            <p:nvPr/>
          </p:nvSpPr>
          <p:spPr bwMode="auto">
            <a:xfrm>
              <a:off x="2976"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DD</a:t>
              </a:r>
            </a:p>
          </p:txBody>
        </p:sp>
        <p:sp>
          <p:nvSpPr>
            <p:cNvPr id="1755172" name="Rectangle 36"/>
            <p:cNvSpPr>
              <a:spLocks noChangeArrowheads="1"/>
            </p:cNvSpPr>
            <p:nvPr/>
          </p:nvSpPr>
          <p:spPr bwMode="auto">
            <a:xfrm>
              <a:off x="2544"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PD</a:t>
              </a:r>
            </a:p>
          </p:txBody>
        </p:sp>
        <p:sp>
          <p:nvSpPr>
            <p:cNvPr id="1755173" name="Rectangle 37"/>
            <p:cNvSpPr>
              <a:spLocks noChangeArrowheads="1"/>
            </p:cNvSpPr>
            <p:nvPr/>
          </p:nvSpPr>
          <p:spPr bwMode="auto">
            <a:xfrm>
              <a:off x="1824" y="2400"/>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DD</a:t>
              </a:r>
            </a:p>
          </p:txBody>
        </p:sp>
        <p:sp>
          <p:nvSpPr>
            <p:cNvPr id="1755174" name="Rectangle 38"/>
            <p:cNvSpPr>
              <a:spLocks noChangeArrowheads="1"/>
            </p:cNvSpPr>
            <p:nvPr/>
          </p:nvSpPr>
          <p:spPr bwMode="auto">
            <a:xfrm>
              <a:off x="1824" y="2112"/>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PD</a:t>
              </a:r>
            </a:p>
          </p:txBody>
        </p:sp>
        <p:sp>
          <p:nvSpPr>
            <p:cNvPr id="1755175" name="Rectangle 39"/>
            <p:cNvSpPr>
              <a:spLocks noChangeArrowheads="1"/>
            </p:cNvSpPr>
            <p:nvPr/>
          </p:nvSpPr>
          <p:spPr bwMode="auto">
            <a:xfrm>
              <a:off x="2160"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RA</a:t>
              </a:r>
            </a:p>
          </p:txBody>
        </p:sp>
        <p:sp>
          <p:nvSpPr>
            <p:cNvPr id="1755176" name="Rectangle 40"/>
            <p:cNvSpPr>
              <a:spLocks noChangeArrowheads="1"/>
            </p:cNvSpPr>
            <p:nvPr/>
          </p:nvSpPr>
          <p:spPr bwMode="auto">
            <a:xfrm>
              <a:off x="1824" y="182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RA</a:t>
              </a:r>
            </a:p>
          </p:txBody>
        </p:sp>
        <p:sp>
          <p:nvSpPr>
            <p:cNvPr id="1755177" name="Rectangle 41"/>
            <p:cNvSpPr>
              <a:spLocks noChangeArrowheads="1"/>
            </p:cNvSpPr>
            <p:nvPr/>
          </p:nvSpPr>
          <p:spPr bwMode="auto">
            <a:xfrm>
              <a:off x="4224" y="1248"/>
              <a:ext cx="430"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755178" name="Rectangle 42"/>
            <p:cNvSpPr>
              <a:spLocks noChangeArrowheads="1"/>
            </p:cNvSpPr>
            <p:nvPr/>
          </p:nvSpPr>
          <p:spPr bwMode="auto">
            <a:xfrm>
              <a:off x="1776" y="3216"/>
              <a:ext cx="430"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755179" name="Rectangle 43"/>
            <p:cNvSpPr>
              <a:spLocks noChangeArrowheads="1"/>
            </p:cNvSpPr>
            <p:nvPr/>
          </p:nvSpPr>
          <p:spPr bwMode="auto">
            <a:xfrm>
              <a:off x="2160" y="182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sp>
          <p:nvSpPr>
            <p:cNvPr id="1755180" name="Rectangle 44"/>
            <p:cNvSpPr>
              <a:spLocks noChangeArrowheads="1"/>
            </p:cNvSpPr>
            <p:nvPr/>
          </p:nvSpPr>
          <p:spPr bwMode="auto">
            <a:xfrm>
              <a:off x="2976"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23</a:t>
              </a:r>
            </a:p>
          </p:txBody>
        </p:sp>
        <p:sp>
          <p:nvSpPr>
            <p:cNvPr id="1755181" name="Rectangle 45"/>
            <p:cNvSpPr>
              <a:spLocks noChangeArrowheads="1"/>
            </p:cNvSpPr>
            <p:nvPr/>
          </p:nvSpPr>
          <p:spPr bwMode="auto">
            <a:xfrm>
              <a:off x="3360"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17</a:t>
              </a:r>
            </a:p>
          </p:txBody>
        </p:sp>
        <p:sp>
          <p:nvSpPr>
            <p:cNvPr id="1755182" name="Rectangle 46"/>
            <p:cNvSpPr>
              <a:spLocks noChangeArrowheads="1"/>
            </p:cNvSpPr>
            <p:nvPr/>
          </p:nvSpPr>
          <p:spPr bwMode="auto">
            <a:xfrm>
              <a:off x="2976"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1755183" name="Rectangle 47"/>
            <p:cNvSpPr>
              <a:spLocks noChangeArrowheads="1"/>
            </p:cNvSpPr>
            <p:nvPr/>
          </p:nvSpPr>
          <p:spPr bwMode="auto">
            <a:xfrm>
              <a:off x="2544"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3</a:t>
              </a:r>
            </a:p>
          </p:txBody>
        </p:sp>
        <p:sp>
          <p:nvSpPr>
            <p:cNvPr id="1755184" name="Rectangle 48"/>
            <p:cNvSpPr>
              <a:spLocks noChangeArrowheads="1"/>
            </p:cNvSpPr>
            <p:nvPr/>
          </p:nvSpPr>
          <p:spPr bwMode="auto">
            <a:xfrm>
              <a:off x="2544" y="206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55</a:t>
              </a:r>
            </a:p>
          </p:txBody>
        </p:sp>
        <p:sp>
          <p:nvSpPr>
            <p:cNvPr id="1755185" name="Rectangle 49"/>
            <p:cNvSpPr>
              <a:spLocks noChangeArrowheads="1"/>
            </p:cNvSpPr>
            <p:nvPr/>
          </p:nvSpPr>
          <p:spPr bwMode="auto">
            <a:xfrm>
              <a:off x="2160" y="206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12</a:t>
              </a:r>
            </a:p>
          </p:txBody>
        </p:sp>
        <p:sp>
          <p:nvSpPr>
            <p:cNvPr id="1755186" name="Rectangle 50"/>
            <p:cNvSpPr>
              <a:spLocks noChangeArrowheads="1"/>
            </p:cNvSpPr>
            <p:nvPr/>
          </p:nvSpPr>
          <p:spPr bwMode="auto">
            <a:xfrm>
              <a:off x="2160"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42</a:t>
              </a:r>
            </a:p>
          </p:txBody>
        </p:sp>
        <p:sp>
          <p:nvSpPr>
            <p:cNvPr id="1755187" name="Rectangle 51"/>
            <p:cNvSpPr>
              <a:spLocks noChangeArrowheads="1"/>
            </p:cNvSpPr>
            <p:nvPr/>
          </p:nvSpPr>
          <p:spPr bwMode="auto">
            <a:xfrm>
              <a:off x="2544"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1755188" name="Rectangle 52"/>
            <p:cNvSpPr>
              <a:spLocks noChangeArrowheads="1"/>
            </p:cNvSpPr>
            <p:nvPr/>
          </p:nvSpPr>
          <p:spPr bwMode="auto">
            <a:xfrm>
              <a:off x="2160"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grpSp>
      <p:sp>
        <p:nvSpPr>
          <p:cNvPr id="1755189" name="Rectangle 53"/>
          <p:cNvSpPr>
            <a:spLocks noGrp="1" noChangeArrowheads="1"/>
          </p:cNvSpPr>
          <p:nvPr>
            <p:ph type="title"/>
          </p:nvPr>
        </p:nvSpPr>
        <p:spPr>
          <a:xfrm>
            <a:off x="1514981" y="76809"/>
            <a:ext cx="9165643" cy="92075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Defect Containment Analysis</a:t>
            </a:r>
            <a:br>
              <a:rPr lang="en-US" altLang="en-US" dirty="0"/>
            </a:br>
            <a:r>
              <a:rPr lang="en-US" altLang="en-US" dirty="0"/>
              <a:t>Step 2 – Record and Display the Data</a:t>
            </a:r>
            <a:endParaRPr lang="en-US" altLang="en-US" dirty="0">
              <a:solidFill>
                <a:schemeClr val="tx1"/>
              </a:solidFill>
            </a:endParaRPr>
          </a:p>
        </p:txBody>
      </p:sp>
      <p:sp>
        <p:nvSpPr>
          <p:cNvPr id="2" name="Rounded Rectangular Callout 1"/>
          <p:cNvSpPr/>
          <p:nvPr/>
        </p:nvSpPr>
        <p:spPr bwMode="auto">
          <a:xfrm>
            <a:off x="8463144" y="2615107"/>
            <a:ext cx="1839432" cy="2071632"/>
          </a:xfrm>
          <a:prstGeom prst="wedgeRoundRectCallout">
            <a:avLst>
              <a:gd name="adj1" fmla="val -139502"/>
              <a:gd name="adj2" fmla="val 46553"/>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t>This shows the data at the end of the C&amp;T phase</a:t>
            </a:r>
          </a:p>
        </p:txBody>
      </p:sp>
      <p:sp>
        <p:nvSpPr>
          <p:cNvPr id="56" name="TextBox 55"/>
          <p:cNvSpPr txBox="1"/>
          <p:nvPr/>
        </p:nvSpPr>
        <p:spPr>
          <a:xfrm>
            <a:off x="1879444" y="1111214"/>
            <a:ext cx="8506047" cy="461665"/>
          </a:xfrm>
          <a:prstGeom prst="rect">
            <a:avLst/>
          </a:prstGeom>
          <a:noFill/>
        </p:spPr>
        <p:txBody>
          <a:bodyPr wrap="square" rtlCol="0">
            <a:spAutoFit/>
          </a:bodyPr>
          <a:lstStyle/>
          <a:p>
            <a:pPr algn="ctr"/>
            <a:r>
              <a:rPr lang="en-US" altLang="en-US" u="sng" dirty="0">
                <a:solidFill>
                  <a:srgbClr val="CC0000"/>
                </a:solidFill>
              </a:rPr>
              <a:t>Defect Containment Matrix – Sequential Process</a:t>
            </a:r>
            <a:endParaRPr lang="en-US" u="sng" dirty="0">
              <a:solidFill>
                <a:srgbClr val="CC0000"/>
              </a:solidFill>
            </a:endParaRPr>
          </a:p>
        </p:txBody>
      </p:sp>
    </p:spTree>
    <p:extLst>
      <p:ext uri="{BB962C8B-B14F-4D97-AF65-F5344CB8AC3E}">
        <p14:creationId xmlns:p14="http://schemas.microsoft.com/office/powerpoint/2010/main" val="4949394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Measure Cohesion</a:t>
            </a:r>
          </a:p>
        </p:txBody>
      </p:sp>
      <p:sp>
        <p:nvSpPr>
          <p:cNvPr id="3" name="Content Placeholder 2"/>
          <p:cNvSpPr>
            <a:spLocks noGrp="1"/>
          </p:cNvSpPr>
          <p:nvPr>
            <p:ph idx="1"/>
          </p:nvPr>
        </p:nvSpPr>
        <p:spPr>
          <a:xfrm>
            <a:off x="1163290" y="973917"/>
            <a:ext cx="9787867" cy="5426883"/>
          </a:xfrm>
        </p:spPr>
        <p:txBody>
          <a:bodyPr/>
          <a:lstStyle/>
          <a:p>
            <a:pPr marL="0" indent="0">
              <a:buNone/>
            </a:pPr>
            <a:r>
              <a:rPr lang="en-US" dirty="0"/>
              <a:t>Various metrics have been proposed, under the name “Lack of cohesion metric” or LCOM.  Most make more sense for OO software.</a:t>
            </a:r>
          </a:p>
          <a:p>
            <a:pPr marL="0" indent="0">
              <a:spcBef>
                <a:spcPts val="1200"/>
              </a:spcBef>
              <a:buNone/>
            </a:pPr>
            <a:r>
              <a:rPr lang="en-US" dirty="0"/>
              <a:t>LCOM1: This is measured for two methods in a class or two separate sub-functions of a procedure</a:t>
            </a:r>
          </a:p>
          <a:p>
            <a:pPr marL="400050" lvl="1" indent="0">
              <a:spcBef>
                <a:spcPts val="1200"/>
              </a:spcBef>
              <a:buNone/>
            </a:pPr>
            <a:r>
              <a:rPr lang="en-US" b="0" dirty="0"/>
              <a:t>Let </a:t>
            </a:r>
            <a:r>
              <a:rPr lang="en-US" b="1" dirty="0">
                <a:solidFill>
                  <a:srgbClr val="C00000"/>
                </a:solidFill>
              </a:rPr>
              <a:t>P</a:t>
            </a:r>
            <a:r>
              <a:rPr lang="en-US" b="0" dirty="0"/>
              <a:t> </a:t>
            </a:r>
            <a:r>
              <a:rPr lang="en-US" b="1" dirty="0">
                <a:solidFill>
                  <a:srgbClr val="C00000"/>
                </a:solidFill>
              </a:rPr>
              <a:t>=</a:t>
            </a:r>
            <a:r>
              <a:rPr lang="en-US" b="0" dirty="0"/>
              <a:t> The </a:t>
            </a:r>
            <a:r>
              <a:rPr lang="en-US" b="1" dirty="0">
                <a:solidFill>
                  <a:srgbClr val="C00000"/>
                </a:solidFill>
              </a:rPr>
              <a:t>number of disjoint sets of variables</a:t>
            </a:r>
            <a:r>
              <a:rPr lang="en-US" b="0" dirty="0"/>
              <a:t> accessed by the two methods/sub-functions</a:t>
            </a:r>
          </a:p>
          <a:p>
            <a:pPr marL="400050" lvl="1" indent="0">
              <a:spcBef>
                <a:spcPts val="1200"/>
              </a:spcBef>
              <a:buNone/>
            </a:pPr>
            <a:r>
              <a:rPr lang="en-US" dirty="0"/>
              <a:t>Let </a:t>
            </a:r>
            <a:r>
              <a:rPr lang="en-US" b="1" dirty="0">
                <a:solidFill>
                  <a:srgbClr val="C00000"/>
                </a:solidFill>
              </a:rPr>
              <a:t>Q</a:t>
            </a:r>
            <a:r>
              <a:rPr lang="en-US" dirty="0"/>
              <a:t> </a:t>
            </a:r>
            <a:r>
              <a:rPr lang="en-US" b="1" dirty="0">
                <a:solidFill>
                  <a:srgbClr val="C00000"/>
                </a:solidFill>
              </a:rPr>
              <a:t>= 1</a:t>
            </a:r>
            <a:r>
              <a:rPr lang="en-US" dirty="0"/>
              <a:t> if the two methods/sub-functions access at least one common variable; otherwise, </a:t>
            </a:r>
            <a:r>
              <a:rPr lang="en-US" b="1" dirty="0">
                <a:solidFill>
                  <a:srgbClr val="C00000"/>
                </a:solidFill>
              </a:rPr>
              <a:t>Q = 0</a:t>
            </a:r>
          </a:p>
          <a:p>
            <a:pPr marL="400050" lvl="1" indent="0">
              <a:spcBef>
                <a:spcPts val="1200"/>
              </a:spcBef>
              <a:buNone/>
            </a:pPr>
            <a:r>
              <a:rPr lang="en-US" b="1" dirty="0">
                <a:solidFill>
                  <a:srgbClr val="C00000"/>
                </a:solidFill>
              </a:rPr>
              <a:t>LCOM1 = P-Q</a:t>
            </a:r>
          </a:p>
          <a:p>
            <a:pPr marL="400050" lvl="1" indent="0">
              <a:spcBef>
                <a:spcPts val="1200"/>
              </a:spcBef>
              <a:buNone/>
            </a:pPr>
            <a:r>
              <a:rPr lang="en-US" dirty="0"/>
              <a:t>If </a:t>
            </a:r>
            <a:r>
              <a:rPr lang="en-US" b="1" dirty="0">
                <a:solidFill>
                  <a:srgbClr val="C00000"/>
                </a:solidFill>
              </a:rPr>
              <a:t>P = 0</a:t>
            </a:r>
            <a:r>
              <a:rPr lang="en-US" dirty="0"/>
              <a:t>, the methods/sub-functions are cohesive</a:t>
            </a:r>
          </a:p>
          <a:p>
            <a:pPr marL="400050" lvl="1" indent="0">
              <a:spcBef>
                <a:spcPts val="1200"/>
              </a:spcBef>
              <a:buNone/>
            </a:pPr>
            <a:r>
              <a:rPr lang="en-US" b="0" dirty="0"/>
              <a:t>If </a:t>
            </a:r>
            <a:r>
              <a:rPr lang="en-US" b="1" dirty="0">
                <a:solidFill>
                  <a:srgbClr val="C00000"/>
                </a:solidFill>
              </a:rPr>
              <a:t>P &gt; 0</a:t>
            </a:r>
            <a:r>
              <a:rPr lang="en-US" b="0" dirty="0"/>
              <a:t> they are not, and could be separated.</a:t>
            </a:r>
          </a:p>
        </p:txBody>
      </p:sp>
    </p:spTree>
    <p:extLst>
      <p:ext uri="{BB962C8B-B14F-4D97-AF65-F5344CB8AC3E}">
        <p14:creationId xmlns:p14="http://schemas.microsoft.com/office/powerpoint/2010/main" val="197775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of LCOM1</a:t>
            </a:r>
          </a:p>
        </p:txBody>
      </p:sp>
      <p:sp>
        <p:nvSpPr>
          <p:cNvPr id="3" name="Content Placeholder 2"/>
          <p:cNvSpPr>
            <a:spLocks noGrp="1"/>
          </p:cNvSpPr>
          <p:nvPr>
            <p:ph idx="1"/>
          </p:nvPr>
        </p:nvSpPr>
        <p:spPr>
          <a:xfrm>
            <a:off x="1201164" y="1130825"/>
            <a:ext cx="9928545" cy="4720625"/>
          </a:xfrm>
        </p:spPr>
        <p:txBody>
          <a:bodyPr/>
          <a:lstStyle/>
          <a:p>
            <a:r>
              <a:rPr lang="en-US" dirty="0"/>
              <a:t>Makes more sense for pairs of methods than for classes</a:t>
            </a:r>
          </a:p>
          <a:p>
            <a:pPr>
              <a:spcBef>
                <a:spcPts val="3000"/>
              </a:spcBef>
            </a:pPr>
            <a:r>
              <a:rPr lang="en-US" dirty="0"/>
              <a:t>Only one value (LCOM1 = 0) is defined for cohesive situations, which means it doesn’t measure the “degree of cohesiveness”</a:t>
            </a:r>
          </a:p>
          <a:p>
            <a:pPr>
              <a:spcBef>
                <a:spcPts val="3000"/>
              </a:spcBef>
            </a:pPr>
            <a:r>
              <a:rPr lang="en-US" dirty="0"/>
              <a:t>The definition doesn’t account for certain classes of global and other shared variables (details vary with the specific OO methodology being used)</a:t>
            </a:r>
          </a:p>
          <a:p>
            <a:endParaRPr lang="en-US" dirty="0"/>
          </a:p>
        </p:txBody>
      </p:sp>
      <p:sp>
        <p:nvSpPr>
          <p:cNvPr id="4" name="TextBox 3"/>
          <p:cNvSpPr txBox="1"/>
          <p:nvPr/>
        </p:nvSpPr>
        <p:spPr>
          <a:xfrm>
            <a:off x="2651052" y="5994799"/>
            <a:ext cx="7708605" cy="400110"/>
          </a:xfrm>
          <a:prstGeom prst="rect">
            <a:avLst/>
          </a:prstGeom>
          <a:noFill/>
        </p:spPr>
        <p:txBody>
          <a:bodyPr wrap="square" rtlCol="0">
            <a:spAutoFit/>
          </a:bodyPr>
          <a:lstStyle/>
          <a:p>
            <a:pPr algn="r"/>
            <a:r>
              <a:rPr lang="en-US" sz="2000" b="0" dirty="0">
                <a:latin typeface="Arial Narrow" panose="020B0606020202030204" pitchFamily="34" charset="0"/>
              </a:rPr>
              <a:t>For more on LCOM1 see </a:t>
            </a:r>
            <a:r>
              <a:rPr lang="en-US" sz="2000" b="0" dirty="0" err="1">
                <a:latin typeface="Arial Narrow" panose="020B0606020202030204" pitchFamily="34" charset="0"/>
              </a:rPr>
              <a:t>Chidamber</a:t>
            </a:r>
            <a:r>
              <a:rPr lang="en-US" sz="2000" b="0" dirty="0">
                <a:latin typeface="Arial Narrow" panose="020B0606020202030204" pitchFamily="34" charset="0"/>
              </a:rPr>
              <a:t> and </a:t>
            </a:r>
            <a:r>
              <a:rPr lang="en-US" sz="2000" b="0" dirty="0" err="1">
                <a:latin typeface="Arial Narrow" panose="020B0606020202030204" pitchFamily="34" charset="0"/>
              </a:rPr>
              <a:t>Kemerer</a:t>
            </a:r>
            <a:r>
              <a:rPr lang="en-US" sz="2000" b="0" dirty="0">
                <a:latin typeface="Arial Narrow" panose="020B0606020202030204" pitchFamily="34" charset="0"/>
              </a:rPr>
              <a:t> in reference list.</a:t>
            </a:r>
          </a:p>
        </p:txBody>
      </p:sp>
    </p:spTree>
    <p:extLst>
      <p:ext uri="{BB962C8B-B14F-4D97-AF65-F5344CB8AC3E}">
        <p14:creationId xmlns:p14="http://schemas.microsoft.com/office/powerpoint/2010/main" val="41045466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11792"/>
          </a:xfrm>
        </p:spPr>
        <p:txBody>
          <a:bodyPr/>
          <a:lstStyle/>
          <a:p>
            <a:r>
              <a:rPr lang="en-US" dirty="0"/>
              <a:t>LCOM2 and LCOM3</a:t>
            </a:r>
            <a:br>
              <a:rPr lang="en-US" dirty="0"/>
            </a:br>
            <a:r>
              <a:rPr lang="en-US" sz="2400" dirty="0"/>
              <a:t>Both measure the </a:t>
            </a:r>
            <a:r>
              <a:rPr lang="en-US" sz="2400" u="sng" dirty="0"/>
              <a:t>degree of cohesion</a:t>
            </a:r>
            <a:endParaRPr lang="en-US" u="sng" dirty="0"/>
          </a:p>
        </p:txBody>
      </p:sp>
      <p:sp>
        <p:nvSpPr>
          <p:cNvPr id="3" name="Content Placeholder 2"/>
          <p:cNvSpPr>
            <a:spLocks noGrp="1"/>
          </p:cNvSpPr>
          <p:nvPr>
            <p:ph idx="1"/>
          </p:nvPr>
        </p:nvSpPr>
        <p:spPr>
          <a:xfrm>
            <a:off x="584350" y="1244009"/>
            <a:ext cx="10989031" cy="5252484"/>
          </a:xfrm>
        </p:spPr>
        <p:txBody>
          <a:bodyPr/>
          <a:lstStyle/>
          <a:p>
            <a:pPr marL="1147763" lvl="1" indent="-690563">
              <a:spcBef>
                <a:spcPts val="1200"/>
              </a:spcBef>
              <a:buNone/>
            </a:pPr>
            <a:r>
              <a:rPr lang="en-US" b="1" dirty="0">
                <a:solidFill>
                  <a:srgbClr val="C00000"/>
                </a:solidFill>
              </a:rPr>
              <a:t>m =</a:t>
            </a:r>
            <a:r>
              <a:rPr lang="en-US" dirty="0"/>
              <a:t> the number of methods in a class or sub-procedures in a procedure</a:t>
            </a:r>
          </a:p>
          <a:p>
            <a:pPr marL="1147763" lvl="1" indent="-690563">
              <a:spcBef>
                <a:spcPts val="1200"/>
              </a:spcBef>
              <a:buNone/>
            </a:pPr>
            <a:r>
              <a:rPr lang="en-US" b="1" dirty="0">
                <a:solidFill>
                  <a:srgbClr val="C00000"/>
                </a:solidFill>
              </a:rPr>
              <a:t>a =</a:t>
            </a:r>
            <a:r>
              <a:rPr lang="en-US" dirty="0"/>
              <a:t> the number of variables or attributes in a class or sub-procedure</a:t>
            </a:r>
          </a:p>
          <a:p>
            <a:pPr marL="1147763" lvl="1" indent="-690563">
              <a:spcBef>
                <a:spcPts val="1200"/>
              </a:spcBef>
              <a:buNone/>
            </a:pPr>
            <a:r>
              <a:rPr lang="en-US" b="1" dirty="0">
                <a:solidFill>
                  <a:srgbClr val="C00000"/>
                </a:solidFill>
              </a:rPr>
              <a:t>mA</a:t>
            </a:r>
            <a:r>
              <a:rPr lang="en-US" dirty="0"/>
              <a:t> </a:t>
            </a:r>
            <a:r>
              <a:rPr lang="en-US" b="1" dirty="0">
                <a:solidFill>
                  <a:srgbClr val="C00000"/>
                </a:solidFill>
              </a:rPr>
              <a:t>=</a:t>
            </a:r>
            <a:r>
              <a:rPr lang="en-US" dirty="0"/>
              <a:t> the number of methods that access a specific variable or attribute A</a:t>
            </a:r>
          </a:p>
          <a:p>
            <a:pPr marL="1147763" lvl="1" indent="-690563">
              <a:spcBef>
                <a:spcPts val="1200"/>
              </a:spcBef>
              <a:buNone/>
            </a:pPr>
            <a:r>
              <a:rPr lang="en-US" b="1" dirty="0">
                <a:solidFill>
                  <a:srgbClr val="C00000"/>
                </a:solidFill>
              </a:rPr>
              <a:t>Sum(mA) =</a:t>
            </a:r>
            <a:r>
              <a:rPr lang="en-US" dirty="0"/>
              <a:t> sum of the mA values for all attributes or variables </a:t>
            </a:r>
          </a:p>
          <a:p>
            <a:pPr marL="1147763" lvl="1" indent="-690563">
              <a:spcBef>
                <a:spcPts val="2400"/>
              </a:spcBef>
              <a:buNone/>
            </a:pPr>
            <a:r>
              <a:rPr lang="en-US" b="1" dirty="0">
                <a:solidFill>
                  <a:srgbClr val="C00000"/>
                </a:solidFill>
              </a:rPr>
              <a:t>LCOM2 = 1 – Sum(mA)/(m*a)</a:t>
            </a:r>
          </a:p>
          <a:p>
            <a:pPr marL="1147763" lvl="2" indent="-290513">
              <a:spcBef>
                <a:spcPts val="600"/>
              </a:spcBef>
            </a:pPr>
            <a:r>
              <a:rPr lang="en-US" b="1" dirty="0"/>
              <a:t>This ranges from 0 to 2</a:t>
            </a:r>
          </a:p>
          <a:p>
            <a:pPr marL="1147763" lvl="2" indent="-290513">
              <a:spcBef>
                <a:spcPts val="600"/>
              </a:spcBef>
            </a:pPr>
            <a:r>
              <a:rPr lang="en-US" b="1" dirty="0"/>
              <a:t>0 is good, 1 is not good, 2 is very bad</a:t>
            </a:r>
          </a:p>
          <a:p>
            <a:pPr marL="457200" lvl="1" indent="0">
              <a:spcBef>
                <a:spcPts val="2400"/>
              </a:spcBef>
              <a:buNone/>
            </a:pPr>
            <a:r>
              <a:rPr lang="en-US" b="1" dirty="0">
                <a:solidFill>
                  <a:srgbClr val="C00000"/>
                </a:solidFill>
              </a:rPr>
              <a:t>LCOM3 = (m – Sum(mA)/a) / (m-1)</a:t>
            </a:r>
          </a:p>
          <a:p>
            <a:pPr marL="1147763" lvl="2" indent="-290513">
              <a:spcBef>
                <a:spcPts val="600"/>
              </a:spcBef>
            </a:pPr>
            <a:r>
              <a:rPr lang="en-US" b="1" dirty="0"/>
              <a:t>This ranges from 0 to 1</a:t>
            </a:r>
          </a:p>
          <a:p>
            <a:pPr marL="1147763" lvl="2" indent="-290513">
              <a:spcBef>
                <a:spcPts val="600"/>
              </a:spcBef>
            </a:pPr>
            <a:r>
              <a:rPr lang="en-US" b="1" dirty="0"/>
              <a:t>0 is good, 1 is not good</a:t>
            </a:r>
          </a:p>
          <a:p>
            <a:pPr marL="457200" lvl="1" indent="0">
              <a:buNone/>
            </a:pPr>
            <a:endParaRPr lang="en-US" b="1" dirty="0">
              <a:solidFill>
                <a:srgbClr val="C00000"/>
              </a:solidFill>
            </a:endParaRPr>
          </a:p>
        </p:txBody>
      </p:sp>
      <p:sp>
        <p:nvSpPr>
          <p:cNvPr id="4" name="TextBox 3"/>
          <p:cNvSpPr txBox="1"/>
          <p:nvPr/>
        </p:nvSpPr>
        <p:spPr>
          <a:xfrm>
            <a:off x="7935433" y="5771515"/>
            <a:ext cx="2424222" cy="707886"/>
          </a:xfrm>
          <a:prstGeom prst="rect">
            <a:avLst/>
          </a:prstGeom>
          <a:noFill/>
        </p:spPr>
        <p:txBody>
          <a:bodyPr wrap="square" rtlCol="0">
            <a:spAutoFit/>
          </a:bodyPr>
          <a:lstStyle/>
          <a:p>
            <a:pPr algn="r"/>
            <a:r>
              <a:rPr lang="en-US" sz="2000" b="0" dirty="0">
                <a:latin typeface="Arial Narrow" panose="020B0606020202030204" pitchFamily="34" charset="0"/>
              </a:rPr>
              <a:t>see Henderson-Sellers in reference list.</a:t>
            </a:r>
          </a:p>
        </p:txBody>
      </p:sp>
    </p:spTree>
    <p:extLst>
      <p:ext uri="{BB962C8B-B14F-4D97-AF65-F5344CB8AC3E}">
        <p14:creationId xmlns:p14="http://schemas.microsoft.com/office/powerpoint/2010/main" val="315610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LCOM4</a:t>
            </a:r>
          </a:p>
        </p:txBody>
      </p:sp>
      <p:sp>
        <p:nvSpPr>
          <p:cNvPr id="3" name="Content Placeholder 2"/>
          <p:cNvSpPr>
            <a:spLocks noGrp="1"/>
          </p:cNvSpPr>
          <p:nvPr>
            <p:ph idx="1"/>
          </p:nvPr>
        </p:nvSpPr>
        <p:spPr>
          <a:xfrm>
            <a:off x="1103773" y="789955"/>
            <a:ext cx="10269415" cy="5578947"/>
          </a:xfrm>
        </p:spPr>
        <p:txBody>
          <a:bodyPr/>
          <a:lstStyle/>
          <a:p>
            <a:pPr marL="0" indent="0">
              <a:buNone/>
            </a:pPr>
            <a:r>
              <a:rPr lang="en-US" dirty="0"/>
              <a:t>This measures the number of connected components in a class.</a:t>
            </a:r>
          </a:p>
          <a:p>
            <a:pPr lvl="1"/>
            <a:r>
              <a:rPr lang="en-US" dirty="0"/>
              <a:t>A connected component is </a:t>
            </a:r>
            <a:r>
              <a:rPr lang="en-US" b="1" dirty="0">
                <a:solidFill>
                  <a:srgbClr val="0000CC"/>
                </a:solidFill>
              </a:rPr>
              <a:t>a set of related methods</a:t>
            </a:r>
            <a:r>
              <a:rPr lang="en-US" dirty="0"/>
              <a:t> (and class level variables).  Ideally there should be only one connected component in a class.</a:t>
            </a:r>
          </a:p>
          <a:p>
            <a:pPr>
              <a:spcBef>
                <a:spcPts val="1800"/>
              </a:spcBef>
            </a:pPr>
            <a:r>
              <a:rPr lang="en-US" dirty="0"/>
              <a:t>Two methods are related if:</a:t>
            </a:r>
          </a:p>
          <a:p>
            <a:pPr lvl="1"/>
            <a:r>
              <a:rPr lang="en-US" dirty="0"/>
              <a:t>They both access the same class-level variable, or</a:t>
            </a:r>
          </a:p>
          <a:p>
            <a:pPr lvl="1"/>
            <a:r>
              <a:rPr lang="en-US" dirty="0"/>
              <a:t>One of them calls the other one</a:t>
            </a:r>
          </a:p>
          <a:p>
            <a:pPr>
              <a:spcBef>
                <a:spcPts val="1800"/>
              </a:spcBef>
            </a:pPr>
            <a:r>
              <a:rPr lang="en-US" dirty="0"/>
              <a:t>To measure LCOM4, you determine which methods are related and draw a directed graph, showing the relationships</a:t>
            </a:r>
          </a:p>
          <a:p>
            <a:pPr marL="0" indent="0">
              <a:buNone/>
            </a:pPr>
            <a:endParaRPr lang="en-US" dirty="0"/>
          </a:p>
        </p:txBody>
      </p:sp>
      <p:sp>
        <p:nvSpPr>
          <p:cNvPr id="4" name="Rounded Rectangle 3"/>
          <p:cNvSpPr/>
          <p:nvPr/>
        </p:nvSpPr>
        <p:spPr bwMode="auto">
          <a:xfrm>
            <a:off x="2108792" y="5730949"/>
            <a:ext cx="8144539" cy="531628"/>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t>We will discuss directed graphs later.</a:t>
            </a:r>
          </a:p>
        </p:txBody>
      </p:sp>
    </p:spTree>
    <p:extLst>
      <p:ext uri="{BB962C8B-B14F-4D97-AF65-F5344CB8AC3E}">
        <p14:creationId xmlns:p14="http://schemas.microsoft.com/office/powerpoint/2010/main" val="5748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620155" cy="670891"/>
          </a:xfrm>
        </p:spPr>
        <p:txBody>
          <a:bodyPr/>
          <a:lstStyle/>
          <a:p>
            <a:r>
              <a:rPr lang="en-US" dirty="0"/>
              <a:t>Interpreting LCOM4</a:t>
            </a:r>
          </a:p>
        </p:txBody>
      </p:sp>
      <p:pic>
        <p:nvPicPr>
          <p:cNvPr id="4" name="Picture 4" descr="http://www.aivosto.com/project/help/pm-oo-lcom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488" y="2660588"/>
            <a:ext cx="6604590" cy="34312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71860" y="853877"/>
            <a:ext cx="8261498" cy="1508105"/>
          </a:xfrm>
          <a:prstGeom prst="rect">
            <a:avLst/>
          </a:prstGeom>
          <a:noFill/>
        </p:spPr>
        <p:txBody>
          <a:bodyPr wrap="square" rtlCol="0">
            <a:spAutoFit/>
          </a:bodyPr>
          <a:lstStyle/>
          <a:p>
            <a:pPr>
              <a:spcBef>
                <a:spcPts val="1200"/>
              </a:spcBef>
            </a:pPr>
            <a:r>
              <a:rPr lang="en-US" dirty="0">
                <a:solidFill>
                  <a:srgbClr val="C00000"/>
                </a:solidFill>
              </a:rPr>
              <a:t>LCOM4 = 1</a:t>
            </a:r>
            <a:r>
              <a:rPr lang="en-US" dirty="0"/>
              <a:t> means high cohesion</a:t>
            </a:r>
          </a:p>
          <a:p>
            <a:pPr>
              <a:spcBef>
                <a:spcPts val="1200"/>
              </a:spcBef>
            </a:pPr>
            <a:r>
              <a:rPr lang="en-US" dirty="0">
                <a:solidFill>
                  <a:srgbClr val="C00000"/>
                </a:solidFill>
              </a:rPr>
              <a:t>LCOM4 &gt; 1</a:t>
            </a:r>
            <a:r>
              <a:rPr lang="en-US" dirty="0"/>
              <a:t> means lower cohesion </a:t>
            </a:r>
          </a:p>
          <a:p>
            <a:pPr>
              <a:spcBef>
                <a:spcPts val="1200"/>
              </a:spcBef>
            </a:pPr>
            <a:r>
              <a:rPr lang="en-US" dirty="0">
                <a:solidFill>
                  <a:srgbClr val="C00000"/>
                </a:solidFill>
              </a:rPr>
              <a:t>LCOM4 = 0</a:t>
            </a:r>
            <a:r>
              <a:rPr lang="en-US" dirty="0"/>
              <a:t> means a class with no methods</a:t>
            </a:r>
          </a:p>
        </p:txBody>
      </p:sp>
    </p:spTree>
    <p:extLst>
      <p:ext uri="{BB962C8B-B14F-4D97-AF65-F5344CB8AC3E}">
        <p14:creationId xmlns:p14="http://schemas.microsoft.com/office/powerpoint/2010/main" val="42705294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Summing Up Cohesion</a:t>
            </a:r>
          </a:p>
        </p:txBody>
      </p:sp>
      <p:sp>
        <p:nvSpPr>
          <p:cNvPr id="3" name="Content Placeholder 2"/>
          <p:cNvSpPr>
            <a:spLocks noGrp="1"/>
          </p:cNvSpPr>
          <p:nvPr>
            <p:ph idx="1"/>
          </p:nvPr>
        </p:nvSpPr>
        <p:spPr>
          <a:xfrm>
            <a:off x="1233629" y="978121"/>
            <a:ext cx="9836563" cy="5227896"/>
          </a:xfrm>
        </p:spPr>
        <p:txBody>
          <a:bodyPr/>
          <a:lstStyle/>
          <a:p>
            <a:r>
              <a:rPr lang="en-US" dirty="0"/>
              <a:t>There are many measures of cohesion, including some we have not discussed</a:t>
            </a:r>
          </a:p>
          <a:p>
            <a:pPr lvl="1"/>
            <a:r>
              <a:rPr lang="en-US" dirty="0"/>
              <a:t>but none have been universally accepted</a:t>
            </a:r>
          </a:p>
          <a:p>
            <a:pPr>
              <a:spcBef>
                <a:spcPts val="1200"/>
              </a:spcBef>
            </a:pPr>
            <a:r>
              <a:rPr lang="en-US" dirty="0"/>
              <a:t>Cohesion is a good design goal for most software</a:t>
            </a:r>
          </a:p>
          <a:p>
            <a:pPr>
              <a:spcBef>
                <a:spcPts val="1200"/>
              </a:spcBef>
            </a:pPr>
            <a:r>
              <a:rPr lang="en-US" dirty="0"/>
              <a:t>Good cohesion often means low coupling, which is also a good design goal</a:t>
            </a:r>
          </a:p>
          <a:p>
            <a:pPr>
              <a:spcBef>
                <a:spcPts val="1200"/>
              </a:spcBef>
            </a:pPr>
            <a:r>
              <a:rPr lang="en-US" dirty="0"/>
              <a:t>But measures of cohesion vary in their usefulness, depending on the design methodology and other factors</a:t>
            </a:r>
          </a:p>
          <a:p>
            <a:pPr lvl="1">
              <a:spcBef>
                <a:spcPts val="1200"/>
              </a:spcBef>
            </a:pPr>
            <a:r>
              <a:rPr lang="en-US" dirty="0"/>
              <a:t>So use them with caution</a:t>
            </a:r>
          </a:p>
          <a:p>
            <a:pPr>
              <a:spcBef>
                <a:spcPts val="1200"/>
              </a:spcBef>
              <a:buFont typeface="Wingdings" panose="05000000000000000000" pitchFamily="2" charset="2"/>
              <a:buChar char="Ø"/>
            </a:pPr>
            <a:r>
              <a:rPr lang="en-US" dirty="0"/>
              <a:t>Lack of cohesion generally means that testing will be more difficult</a:t>
            </a:r>
          </a:p>
        </p:txBody>
      </p:sp>
    </p:spTree>
    <p:extLst>
      <p:ext uri="{BB962C8B-B14F-4D97-AF65-F5344CB8AC3E}">
        <p14:creationId xmlns:p14="http://schemas.microsoft.com/office/powerpoint/2010/main" val="27098010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0"/>
            <a:ext cx="7391400" cy="687153"/>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Introduction</a:t>
            </a:r>
          </a:p>
          <a:p>
            <a:pPr>
              <a:spcBef>
                <a:spcPts val="1800"/>
              </a:spcBef>
            </a:pPr>
            <a:r>
              <a:rPr lang="en-US" dirty="0">
                <a:solidFill>
                  <a:schemeClr val="bg1">
                    <a:lumMod val="75000"/>
                  </a:schemeClr>
                </a:solidFill>
              </a:rPr>
              <a:t>Some Popular Structure Metrics</a:t>
            </a:r>
          </a:p>
          <a:p>
            <a:pPr>
              <a:spcBef>
                <a:spcPts val="1800"/>
              </a:spcBef>
            </a:pPr>
            <a:r>
              <a:rPr lang="en-US" dirty="0">
                <a:solidFill>
                  <a:schemeClr val="bg1">
                    <a:lumMod val="75000"/>
                  </a:schemeClr>
                </a:solidFill>
              </a:rPr>
              <a:t>Cohesion and Coupling</a:t>
            </a:r>
          </a:p>
          <a:p>
            <a:pPr lvl="1">
              <a:spcBef>
                <a:spcPts val="1800"/>
              </a:spcBef>
            </a:pPr>
            <a:r>
              <a:rPr lang="en-US" dirty="0">
                <a:solidFill>
                  <a:schemeClr val="bg1">
                    <a:lumMod val="75000"/>
                  </a:schemeClr>
                </a:solidFill>
              </a:rPr>
              <a:t>Coupling</a:t>
            </a:r>
          </a:p>
          <a:p>
            <a:pPr lvl="1">
              <a:spcBef>
                <a:spcPts val="1800"/>
              </a:spcBef>
            </a:pPr>
            <a:r>
              <a:rPr lang="en-US" dirty="0">
                <a:solidFill>
                  <a:schemeClr val="bg1">
                    <a:lumMod val="75000"/>
                  </a:schemeClr>
                </a:solidFill>
              </a:rPr>
              <a:t>Cohesion</a:t>
            </a:r>
          </a:p>
          <a:p>
            <a:pPr>
              <a:spcBef>
                <a:spcPts val="1800"/>
              </a:spcBef>
              <a:buFont typeface="Wingdings" panose="05000000000000000000" pitchFamily="2" charset="2"/>
              <a:buChar char="Ø"/>
            </a:pPr>
            <a:r>
              <a:rPr lang="en-US" dirty="0">
                <a:solidFill>
                  <a:srgbClr val="0000CC"/>
                </a:solidFill>
              </a:rPr>
              <a:t>Measures of Data Flow</a:t>
            </a:r>
          </a:p>
          <a:p>
            <a:pPr marL="0" indent="0">
              <a:spcBef>
                <a:spcPts val="1800"/>
              </a:spcBef>
              <a:buNone/>
            </a:pPr>
            <a:endParaRPr lang="en-US" dirty="0"/>
          </a:p>
          <a:p>
            <a:pPr lvl="1"/>
            <a:endParaRPr lang="en-US" dirty="0"/>
          </a:p>
        </p:txBody>
      </p:sp>
    </p:spTree>
    <p:extLst>
      <p:ext uri="{BB962C8B-B14F-4D97-AF65-F5344CB8AC3E}">
        <p14:creationId xmlns:p14="http://schemas.microsoft.com/office/powerpoint/2010/main" val="32510162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338802" cy="1114594"/>
          </a:xfrm>
        </p:spPr>
        <p:txBody>
          <a:bodyPr/>
          <a:lstStyle/>
          <a:p>
            <a:r>
              <a:rPr lang="en-US" dirty="0"/>
              <a:t>A Fundamental Issue with Data Flow Measures</a:t>
            </a:r>
          </a:p>
        </p:txBody>
      </p:sp>
      <p:sp>
        <p:nvSpPr>
          <p:cNvPr id="3" name="Content Placeholder 2"/>
          <p:cNvSpPr>
            <a:spLocks noGrp="1"/>
          </p:cNvSpPr>
          <p:nvPr>
            <p:ph idx="1"/>
          </p:nvPr>
        </p:nvSpPr>
        <p:spPr>
          <a:xfrm>
            <a:off x="1249860" y="1439234"/>
            <a:ext cx="9522746" cy="4706386"/>
          </a:xfrm>
        </p:spPr>
        <p:txBody>
          <a:bodyPr/>
          <a:lstStyle/>
          <a:p>
            <a:pPr marL="0" indent="0">
              <a:buNone/>
            </a:pPr>
            <a:r>
              <a:rPr lang="en-US" dirty="0"/>
              <a:t>IEEE Standard 982.2 defines a series of </a:t>
            </a:r>
            <a:r>
              <a:rPr lang="en-US" i="1" dirty="0">
                <a:solidFill>
                  <a:srgbClr val="0000CC"/>
                </a:solidFill>
              </a:rPr>
              <a:t>informational flow complexity measures</a:t>
            </a:r>
          </a:p>
          <a:p>
            <a:pPr marL="0" indent="0">
              <a:spcBef>
                <a:spcPts val="1800"/>
              </a:spcBef>
              <a:buNone/>
            </a:pPr>
            <a:r>
              <a:rPr lang="en-US" dirty="0"/>
              <a:t>But the software development community has adopted a number of </a:t>
            </a:r>
            <a:r>
              <a:rPr lang="en-US" i="1" dirty="0">
                <a:solidFill>
                  <a:srgbClr val="0000CC"/>
                </a:solidFill>
              </a:rPr>
              <a:t>variations</a:t>
            </a:r>
            <a:r>
              <a:rPr lang="en-US" dirty="0"/>
              <a:t> on these</a:t>
            </a:r>
          </a:p>
          <a:p>
            <a:pPr lvl="1"/>
            <a:r>
              <a:rPr lang="en-US" dirty="0"/>
              <a:t>None of these have been accepted as a standard, because there are so many variations.</a:t>
            </a:r>
          </a:p>
          <a:p>
            <a:pPr lvl="1"/>
            <a:r>
              <a:rPr lang="en-US" dirty="0"/>
              <a:t>Many of these </a:t>
            </a:r>
            <a:r>
              <a:rPr lang="en-US" b="1" i="1" dirty="0">
                <a:solidFill>
                  <a:srgbClr val="0000CC"/>
                </a:solidFill>
              </a:rPr>
              <a:t>depend on the specific methodology or language</a:t>
            </a:r>
            <a:r>
              <a:rPr lang="en-US" dirty="0"/>
              <a:t> being used</a:t>
            </a:r>
          </a:p>
          <a:p>
            <a:pPr marL="0" indent="0">
              <a:spcBef>
                <a:spcPts val="1800"/>
              </a:spcBef>
              <a:buNone/>
            </a:pPr>
            <a:r>
              <a:rPr lang="en-US" dirty="0"/>
              <a:t>We will mention some of the differences</a:t>
            </a:r>
          </a:p>
        </p:txBody>
      </p:sp>
    </p:spTree>
    <p:extLst>
      <p:ext uri="{BB962C8B-B14F-4D97-AF65-F5344CB8AC3E}">
        <p14:creationId xmlns:p14="http://schemas.microsoft.com/office/powerpoint/2010/main" val="1775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e 4"/>
          <p:cNvSpPr/>
          <p:nvPr/>
        </p:nvSpPr>
        <p:spPr bwMode="auto">
          <a:xfrm>
            <a:off x="8093664" y="999209"/>
            <a:ext cx="744274" cy="5016864"/>
          </a:xfrm>
          <a:prstGeom prst="rightBrace">
            <a:avLst/>
          </a:prstGeom>
          <a:solidFill>
            <a:srgbClr val="FFFFFF"/>
          </a:solidFill>
          <a:ln w="38100" cap="flat" cmpd="sng" algn="ctr">
            <a:solidFill>
              <a:srgbClr val="00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a:xfrm>
            <a:off x="1601553" y="109870"/>
            <a:ext cx="8938856" cy="412828"/>
          </a:xfrm>
        </p:spPr>
        <p:txBody>
          <a:bodyPr/>
          <a:lstStyle/>
          <a:p>
            <a:r>
              <a:rPr lang="en-US" sz="3000" dirty="0"/>
              <a:t>Measures of Data Flow</a:t>
            </a:r>
          </a:p>
        </p:txBody>
      </p:sp>
      <p:sp>
        <p:nvSpPr>
          <p:cNvPr id="3" name="Content Placeholder 2"/>
          <p:cNvSpPr>
            <a:spLocks noGrp="1"/>
          </p:cNvSpPr>
          <p:nvPr>
            <p:ph idx="1"/>
          </p:nvPr>
        </p:nvSpPr>
        <p:spPr>
          <a:xfrm>
            <a:off x="1157879" y="952275"/>
            <a:ext cx="7021537" cy="5472276"/>
          </a:xfrm>
        </p:spPr>
        <p:txBody>
          <a:bodyPr/>
          <a:lstStyle/>
          <a:p>
            <a:pPr marL="0" indent="0">
              <a:buNone/>
            </a:pPr>
            <a:r>
              <a:rPr lang="en-US" sz="2300" i="1" dirty="0">
                <a:solidFill>
                  <a:srgbClr val="0000CC"/>
                </a:solidFill>
              </a:rPr>
              <a:t>Informational Fan-in (</a:t>
            </a:r>
            <a:r>
              <a:rPr lang="en-US" sz="2300" dirty="0">
                <a:solidFill>
                  <a:srgbClr val="C00000"/>
                </a:solidFill>
              </a:rPr>
              <a:t>IFIN</a:t>
            </a:r>
            <a:r>
              <a:rPr lang="en-US" sz="2300" i="1" dirty="0">
                <a:solidFill>
                  <a:srgbClr val="0000CC"/>
                </a:solidFill>
              </a:rPr>
              <a:t>)</a:t>
            </a:r>
            <a:r>
              <a:rPr lang="en-US" sz="2300" dirty="0"/>
              <a:t>: Information flow into a procedure or method</a:t>
            </a:r>
          </a:p>
          <a:p>
            <a:pPr marL="0" indent="0">
              <a:spcBef>
                <a:spcPts val="900"/>
              </a:spcBef>
              <a:buNone/>
            </a:pPr>
            <a:r>
              <a:rPr lang="en-US" sz="2300" dirty="0"/>
              <a:t>  </a:t>
            </a:r>
            <a:r>
              <a:rPr lang="en-US" sz="2000" dirty="0">
                <a:solidFill>
                  <a:srgbClr val="C00000"/>
                </a:solidFill>
              </a:rPr>
              <a:t>IFIN =</a:t>
            </a:r>
            <a:r>
              <a:rPr lang="en-US" sz="2000" dirty="0"/>
              <a:t> </a:t>
            </a:r>
            <a:r>
              <a:rPr lang="en-US" sz="2000" dirty="0">
                <a:solidFill>
                  <a:srgbClr val="C00000"/>
                </a:solidFill>
              </a:rPr>
              <a:t>PC + PR + GVR</a:t>
            </a:r>
          </a:p>
          <a:p>
            <a:pPr marL="400050" lvl="1" indent="0">
              <a:spcBef>
                <a:spcPts val="900"/>
              </a:spcBef>
              <a:buNone/>
            </a:pPr>
            <a:r>
              <a:rPr lang="en-US" sz="1800" b="1" dirty="0">
                <a:solidFill>
                  <a:srgbClr val="C00000"/>
                </a:solidFill>
              </a:rPr>
              <a:t>PC</a:t>
            </a:r>
            <a:r>
              <a:rPr lang="en-US" sz="1800" dirty="0"/>
              <a:t> = number of procedures calling this one</a:t>
            </a:r>
          </a:p>
          <a:p>
            <a:pPr marL="400050" lvl="1" indent="0">
              <a:spcBef>
                <a:spcPts val="900"/>
              </a:spcBef>
              <a:buNone/>
            </a:pPr>
            <a:r>
              <a:rPr lang="en-US" sz="1800" b="1" dirty="0">
                <a:solidFill>
                  <a:srgbClr val="C00000"/>
                </a:solidFill>
              </a:rPr>
              <a:t>PR</a:t>
            </a:r>
            <a:r>
              <a:rPr lang="en-US" sz="1800" dirty="0"/>
              <a:t> = number of parameters read</a:t>
            </a:r>
          </a:p>
          <a:p>
            <a:pPr marL="400050" lvl="1" indent="0">
              <a:spcBef>
                <a:spcPts val="900"/>
              </a:spcBef>
              <a:buNone/>
            </a:pPr>
            <a:r>
              <a:rPr lang="en-US" sz="1800" b="1" dirty="0">
                <a:solidFill>
                  <a:srgbClr val="C00000"/>
                </a:solidFill>
              </a:rPr>
              <a:t>GVR</a:t>
            </a:r>
            <a:r>
              <a:rPr lang="en-US" sz="1800" dirty="0"/>
              <a:t> = number of global variables read</a:t>
            </a:r>
            <a:endParaRPr lang="en-US" sz="2100" dirty="0"/>
          </a:p>
          <a:p>
            <a:pPr marL="0" indent="0">
              <a:spcBef>
                <a:spcPts val="1800"/>
              </a:spcBef>
              <a:buNone/>
            </a:pPr>
            <a:r>
              <a:rPr lang="en-US" sz="2300" i="1" dirty="0">
                <a:solidFill>
                  <a:srgbClr val="0000CC"/>
                </a:solidFill>
              </a:rPr>
              <a:t>Informational Fan-in (</a:t>
            </a:r>
            <a:r>
              <a:rPr lang="en-US" sz="2300" dirty="0">
                <a:solidFill>
                  <a:srgbClr val="C00000"/>
                </a:solidFill>
              </a:rPr>
              <a:t>IFOUT</a:t>
            </a:r>
            <a:r>
              <a:rPr lang="en-US" sz="2300" i="1" dirty="0">
                <a:solidFill>
                  <a:srgbClr val="0000CC"/>
                </a:solidFill>
              </a:rPr>
              <a:t>)</a:t>
            </a:r>
            <a:r>
              <a:rPr lang="en-US" sz="2300" dirty="0"/>
              <a:t>: Information flow out of a procedure</a:t>
            </a:r>
          </a:p>
          <a:p>
            <a:pPr marL="0" indent="0">
              <a:spcBef>
                <a:spcPts val="900"/>
              </a:spcBef>
              <a:buNone/>
            </a:pPr>
            <a:r>
              <a:rPr lang="en-US" sz="2300" dirty="0"/>
              <a:t>  </a:t>
            </a:r>
            <a:r>
              <a:rPr lang="en-US" sz="2000" dirty="0">
                <a:solidFill>
                  <a:srgbClr val="C00000"/>
                </a:solidFill>
              </a:rPr>
              <a:t>IFOUT =</a:t>
            </a:r>
            <a:r>
              <a:rPr lang="en-US" sz="2000" dirty="0"/>
              <a:t> </a:t>
            </a:r>
            <a:r>
              <a:rPr lang="en-US" sz="2000" dirty="0">
                <a:solidFill>
                  <a:srgbClr val="C00000"/>
                </a:solidFill>
              </a:rPr>
              <a:t>CP + PR + GVR</a:t>
            </a:r>
          </a:p>
          <a:p>
            <a:pPr marL="400050" lvl="1" indent="0">
              <a:spcBef>
                <a:spcPts val="900"/>
              </a:spcBef>
              <a:buNone/>
            </a:pPr>
            <a:r>
              <a:rPr lang="en-US" sz="1800" b="1" dirty="0">
                <a:solidFill>
                  <a:srgbClr val="C00000"/>
                </a:solidFill>
              </a:rPr>
              <a:t>CP</a:t>
            </a:r>
            <a:r>
              <a:rPr lang="en-US" sz="1800" dirty="0"/>
              <a:t> = number of procedures that this one calls</a:t>
            </a:r>
          </a:p>
          <a:p>
            <a:pPr marL="400050" lvl="1" indent="0">
              <a:spcBef>
                <a:spcPts val="900"/>
              </a:spcBef>
              <a:buNone/>
            </a:pPr>
            <a:r>
              <a:rPr lang="en-US" sz="1800" b="1" dirty="0">
                <a:solidFill>
                  <a:srgbClr val="C00000"/>
                </a:solidFill>
              </a:rPr>
              <a:t>PW</a:t>
            </a:r>
            <a:r>
              <a:rPr lang="en-US" sz="1800" dirty="0"/>
              <a:t> = number of parameters written to [by reference]</a:t>
            </a:r>
          </a:p>
          <a:p>
            <a:pPr marL="400050" lvl="1" indent="0">
              <a:spcBef>
                <a:spcPts val="900"/>
              </a:spcBef>
              <a:buNone/>
            </a:pPr>
            <a:r>
              <a:rPr lang="en-US" sz="1800" b="1" dirty="0">
                <a:solidFill>
                  <a:srgbClr val="C00000"/>
                </a:solidFill>
              </a:rPr>
              <a:t>GVW</a:t>
            </a:r>
            <a:r>
              <a:rPr lang="en-US" sz="1800" dirty="0"/>
              <a:t> = number of global variables written to</a:t>
            </a:r>
            <a:endParaRPr lang="en-US" sz="2100" dirty="0"/>
          </a:p>
        </p:txBody>
      </p:sp>
      <p:sp>
        <p:nvSpPr>
          <p:cNvPr id="4" name="TextBox 3"/>
          <p:cNvSpPr txBox="1"/>
          <p:nvPr/>
        </p:nvSpPr>
        <p:spPr>
          <a:xfrm>
            <a:off x="8605281" y="5501221"/>
            <a:ext cx="1913861" cy="923330"/>
          </a:xfrm>
          <a:prstGeom prst="rect">
            <a:avLst/>
          </a:prstGeom>
          <a:noFill/>
        </p:spPr>
        <p:txBody>
          <a:bodyPr wrap="square" rtlCol="0">
            <a:spAutoFit/>
          </a:bodyPr>
          <a:lstStyle/>
          <a:p>
            <a:pPr algn="r"/>
            <a:r>
              <a:rPr lang="en-US" sz="1800" dirty="0">
                <a:latin typeface="Arial Narrow" panose="020B0606020202030204" pitchFamily="34" charset="0"/>
              </a:rPr>
              <a:t>For more info, see Henry and </a:t>
            </a:r>
            <a:r>
              <a:rPr lang="en-US" sz="1800" dirty="0" err="1">
                <a:latin typeface="Arial Narrow" panose="020B0606020202030204" pitchFamily="34" charset="0"/>
              </a:rPr>
              <a:t>Kafura</a:t>
            </a:r>
            <a:r>
              <a:rPr lang="en-US" sz="1800" dirty="0">
                <a:latin typeface="Arial Narrow" panose="020B0606020202030204" pitchFamily="34" charset="0"/>
              </a:rPr>
              <a:t> in reference list</a:t>
            </a:r>
          </a:p>
        </p:txBody>
      </p:sp>
      <p:sp>
        <p:nvSpPr>
          <p:cNvPr id="7" name="TextBox 6"/>
          <p:cNvSpPr txBox="1"/>
          <p:nvPr/>
        </p:nvSpPr>
        <p:spPr>
          <a:xfrm>
            <a:off x="9065186" y="2289589"/>
            <a:ext cx="1903231" cy="2554545"/>
          </a:xfrm>
          <a:prstGeom prst="rect">
            <a:avLst/>
          </a:prstGeom>
          <a:noFill/>
        </p:spPr>
        <p:txBody>
          <a:bodyPr wrap="square" rtlCol="0">
            <a:spAutoFit/>
          </a:bodyPr>
          <a:lstStyle/>
          <a:p>
            <a:pPr algn="ctr"/>
            <a:r>
              <a:rPr lang="en-US" sz="2000" dirty="0">
                <a:latin typeface="Arial Narrow" panose="020B0606020202030204" pitchFamily="34" charset="0"/>
              </a:rPr>
              <a:t>There are several variations on exactly what is counted as information flow into or out of a procedure or method</a:t>
            </a:r>
          </a:p>
        </p:txBody>
      </p:sp>
    </p:spTree>
    <p:extLst>
      <p:ext uri="{BB962C8B-B14F-4D97-AF65-F5344CB8AC3E}">
        <p14:creationId xmlns:p14="http://schemas.microsoft.com/office/powerpoint/2010/main" val="11592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860" y="109870"/>
            <a:ext cx="9652602" cy="431195"/>
          </a:xfrm>
        </p:spPr>
        <p:txBody>
          <a:bodyPr/>
          <a:lstStyle/>
          <a:p>
            <a:r>
              <a:rPr lang="en-US" dirty="0"/>
              <a:t>Additional Measures of Data Flow - </a:t>
            </a:r>
            <a:r>
              <a:rPr lang="en-US" dirty="0">
                <a:solidFill>
                  <a:srgbClr val="C00000"/>
                </a:solidFill>
              </a:rPr>
              <a:t>IFIO</a:t>
            </a:r>
          </a:p>
        </p:txBody>
      </p:sp>
      <p:sp>
        <p:nvSpPr>
          <p:cNvPr id="3" name="Content Placeholder 2"/>
          <p:cNvSpPr>
            <a:spLocks noGrp="1"/>
          </p:cNvSpPr>
          <p:nvPr>
            <p:ph idx="1"/>
          </p:nvPr>
        </p:nvSpPr>
        <p:spPr>
          <a:xfrm>
            <a:off x="1383071" y="884102"/>
            <a:ext cx="8112642" cy="4811151"/>
          </a:xfrm>
        </p:spPr>
        <p:txBody>
          <a:bodyPr/>
          <a:lstStyle/>
          <a:p>
            <a:pPr marL="0" indent="0">
              <a:buNone/>
            </a:pPr>
            <a:r>
              <a:rPr lang="en-US" sz="2300" i="1" dirty="0">
                <a:solidFill>
                  <a:srgbClr val="0000CC"/>
                </a:solidFill>
              </a:rPr>
              <a:t>Informational Fan-in x Fan-Out (</a:t>
            </a:r>
            <a:r>
              <a:rPr lang="en-US" sz="2300" dirty="0">
                <a:solidFill>
                  <a:srgbClr val="C00000"/>
                </a:solidFill>
              </a:rPr>
              <a:t>IFIO</a:t>
            </a:r>
            <a:r>
              <a:rPr lang="en-US" sz="2300" i="1" dirty="0">
                <a:solidFill>
                  <a:srgbClr val="0000CC"/>
                </a:solidFill>
              </a:rPr>
              <a:t>)</a:t>
            </a:r>
            <a:r>
              <a:rPr lang="en-US" sz="2300" dirty="0"/>
              <a:t>:</a:t>
            </a:r>
          </a:p>
          <a:p>
            <a:pPr marL="0" indent="0">
              <a:spcBef>
                <a:spcPts val="1800"/>
              </a:spcBef>
              <a:buNone/>
            </a:pPr>
            <a:r>
              <a:rPr lang="en-US" sz="2300" dirty="0"/>
              <a:t>  </a:t>
            </a:r>
            <a:r>
              <a:rPr lang="en-US" sz="2000" dirty="0">
                <a:solidFill>
                  <a:srgbClr val="C00000"/>
                </a:solidFill>
              </a:rPr>
              <a:t>IFIO =</a:t>
            </a:r>
            <a:r>
              <a:rPr lang="en-US" sz="2000" dirty="0"/>
              <a:t> </a:t>
            </a:r>
            <a:r>
              <a:rPr lang="en-US" sz="2000" dirty="0">
                <a:solidFill>
                  <a:srgbClr val="C00000"/>
                </a:solidFill>
              </a:rPr>
              <a:t>IFIN * IFOUT</a:t>
            </a:r>
          </a:p>
          <a:p>
            <a:pPr lvl="1">
              <a:spcBef>
                <a:spcPts val="1200"/>
              </a:spcBef>
            </a:pPr>
            <a:r>
              <a:rPr lang="en-US" dirty="0"/>
              <a:t>This is supposedly a good measure of the effort required for implementing the procedure</a:t>
            </a:r>
          </a:p>
          <a:p>
            <a:pPr lvl="1">
              <a:spcBef>
                <a:spcPts val="1200"/>
              </a:spcBef>
            </a:pPr>
            <a:r>
              <a:rPr lang="en-US" dirty="0"/>
              <a:t>But it is not necessarily a good measure of its overall complexity </a:t>
            </a:r>
          </a:p>
          <a:p>
            <a:pPr lvl="2">
              <a:spcBef>
                <a:spcPts val="600"/>
              </a:spcBef>
            </a:pPr>
            <a:r>
              <a:rPr lang="en-US" dirty="0"/>
              <a:t>i.e., IFIO is not necessarily a good measure of how hard it is to understand, test or maintain)</a:t>
            </a:r>
          </a:p>
        </p:txBody>
      </p:sp>
    </p:spTree>
    <p:extLst>
      <p:ext uri="{BB962C8B-B14F-4D97-AF65-F5344CB8AC3E}">
        <p14:creationId xmlns:p14="http://schemas.microsoft.com/office/powerpoint/2010/main" val="361617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5190" name="Group 54"/>
          <p:cNvGrpSpPr>
            <a:grpSpLocks/>
          </p:cNvGrpSpPr>
          <p:nvPr/>
        </p:nvGrpSpPr>
        <p:grpSpPr bwMode="auto">
          <a:xfrm>
            <a:off x="2296551" y="1829653"/>
            <a:ext cx="5872163" cy="3949700"/>
            <a:chOff x="960" y="1056"/>
            <a:chExt cx="3699" cy="2488"/>
          </a:xfrm>
        </p:grpSpPr>
        <p:grpSp>
          <p:nvGrpSpPr>
            <p:cNvPr id="1755138" name="Group 2"/>
            <p:cNvGrpSpPr>
              <a:grpSpLocks/>
            </p:cNvGrpSpPr>
            <p:nvPr/>
          </p:nvGrpSpPr>
          <p:grpSpPr bwMode="auto">
            <a:xfrm>
              <a:off x="960" y="1056"/>
              <a:ext cx="3699" cy="2451"/>
              <a:chOff x="913" y="1489"/>
              <a:chExt cx="3699" cy="2451"/>
            </a:xfrm>
          </p:grpSpPr>
          <p:grpSp>
            <p:nvGrpSpPr>
              <p:cNvPr id="1755139" name="Group 3"/>
              <p:cNvGrpSpPr>
                <a:grpSpLocks/>
              </p:cNvGrpSpPr>
              <p:nvPr/>
            </p:nvGrpSpPr>
            <p:grpSpPr bwMode="auto">
              <a:xfrm>
                <a:off x="1772" y="1724"/>
                <a:ext cx="2840" cy="2216"/>
                <a:chOff x="1772" y="1724"/>
                <a:chExt cx="2840" cy="2216"/>
              </a:xfrm>
            </p:grpSpPr>
            <p:sp>
              <p:nvSpPr>
                <p:cNvPr id="1755140" name="Line 4"/>
                <p:cNvSpPr>
                  <a:spLocks noChangeShapeType="1"/>
                </p:cNvSpPr>
                <p:nvPr/>
              </p:nvSpPr>
              <p:spPr bwMode="auto">
                <a:xfrm>
                  <a:off x="1780" y="3936"/>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1" name="Line 5"/>
                <p:cNvSpPr>
                  <a:spLocks noChangeShapeType="1"/>
                </p:cNvSpPr>
                <p:nvPr/>
              </p:nvSpPr>
              <p:spPr bwMode="auto">
                <a:xfrm flipV="1">
                  <a:off x="4608" y="3644"/>
                  <a:ext cx="0" cy="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2" name="Line 6"/>
                <p:cNvSpPr>
                  <a:spLocks noChangeShapeType="1"/>
                </p:cNvSpPr>
                <p:nvPr/>
              </p:nvSpPr>
              <p:spPr bwMode="auto">
                <a:xfrm flipH="1">
                  <a:off x="1772" y="3648"/>
                  <a:ext cx="28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3" name="Line 7"/>
                <p:cNvSpPr>
                  <a:spLocks noChangeShapeType="1"/>
                </p:cNvSpPr>
                <p:nvPr/>
              </p:nvSpPr>
              <p:spPr bwMode="auto">
                <a:xfrm flipV="1">
                  <a:off x="4128" y="3356"/>
                  <a:ext cx="0" cy="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4" name="Line 8"/>
                <p:cNvSpPr>
                  <a:spLocks noChangeShapeType="1"/>
                </p:cNvSpPr>
                <p:nvPr/>
              </p:nvSpPr>
              <p:spPr bwMode="auto">
                <a:xfrm flipH="1">
                  <a:off x="1772" y="3360"/>
                  <a:ext cx="23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5" name="Line 9"/>
                <p:cNvSpPr>
                  <a:spLocks noChangeShapeType="1"/>
                </p:cNvSpPr>
                <p:nvPr/>
              </p:nvSpPr>
              <p:spPr bwMode="auto">
                <a:xfrm flipV="1">
                  <a:off x="3696" y="3068"/>
                  <a:ext cx="0" cy="8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6" name="Line 10"/>
                <p:cNvSpPr>
                  <a:spLocks noChangeShapeType="1"/>
                </p:cNvSpPr>
                <p:nvPr/>
              </p:nvSpPr>
              <p:spPr bwMode="auto">
                <a:xfrm flipH="1">
                  <a:off x="1772" y="3072"/>
                  <a:ext cx="19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7" name="Line 11"/>
                <p:cNvSpPr>
                  <a:spLocks noChangeShapeType="1"/>
                </p:cNvSpPr>
                <p:nvPr/>
              </p:nvSpPr>
              <p:spPr bwMode="auto">
                <a:xfrm flipV="1">
                  <a:off x="3312" y="2780"/>
                  <a:ext cx="0" cy="1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8" name="Line 12"/>
                <p:cNvSpPr>
                  <a:spLocks noChangeShapeType="1"/>
                </p:cNvSpPr>
                <p:nvPr/>
              </p:nvSpPr>
              <p:spPr bwMode="auto">
                <a:xfrm flipH="1">
                  <a:off x="1772" y="2784"/>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49" name="Line 13"/>
                <p:cNvSpPr>
                  <a:spLocks noChangeShapeType="1"/>
                </p:cNvSpPr>
                <p:nvPr/>
              </p:nvSpPr>
              <p:spPr bwMode="auto">
                <a:xfrm flipV="1">
                  <a:off x="2880" y="2492"/>
                  <a:ext cx="0" cy="1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0" name="Line 14"/>
                <p:cNvSpPr>
                  <a:spLocks noChangeShapeType="1"/>
                </p:cNvSpPr>
                <p:nvPr/>
              </p:nvSpPr>
              <p:spPr bwMode="auto">
                <a:xfrm flipH="1">
                  <a:off x="1772" y="2496"/>
                  <a:ext cx="1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1" name="Line 15"/>
                <p:cNvSpPr>
                  <a:spLocks noChangeShapeType="1"/>
                </p:cNvSpPr>
                <p:nvPr/>
              </p:nvSpPr>
              <p:spPr bwMode="auto">
                <a:xfrm flipV="1">
                  <a:off x="2496" y="2204"/>
                  <a:ext cx="0" cy="1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2" name="Line 16"/>
                <p:cNvSpPr>
                  <a:spLocks noChangeShapeType="1"/>
                </p:cNvSpPr>
                <p:nvPr/>
              </p:nvSpPr>
              <p:spPr bwMode="auto">
                <a:xfrm flipH="1">
                  <a:off x="1772" y="2208"/>
                  <a:ext cx="7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3" name="Line 17"/>
                <p:cNvSpPr>
                  <a:spLocks noChangeShapeType="1"/>
                </p:cNvSpPr>
                <p:nvPr/>
              </p:nvSpPr>
              <p:spPr bwMode="auto">
                <a:xfrm flipV="1">
                  <a:off x="2112" y="1964"/>
                  <a:ext cx="0" cy="19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4" name="Line 18"/>
                <p:cNvSpPr>
                  <a:spLocks noChangeShapeType="1"/>
                </p:cNvSpPr>
                <p:nvPr/>
              </p:nvSpPr>
              <p:spPr bwMode="auto">
                <a:xfrm flipH="1">
                  <a:off x="1772" y="1968"/>
                  <a:ext cx="3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5" name="Line 19"/>
                <p:cNvSpPr>
                  <a:spLocks noChangeShapeType="1"/>
                </p:cNvSpPr>
                <p:nvPr/>
              </p:nvSpPr>
              <p:spPr bwMode="auto">
                <a:xfrm flipV="1">
                  <a:off x="1776" y="1724"/>
                  <a:ext cx="0" cy="2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6" name="Line 20"/>
                <p:cNvSpPr>
                  <a:spLocks noChangeShapeType="1"/>
                </p:cNvSpPr>
                <p:nvPr/>
              </p:nvSpPr>
              <p:spPr bwMode="auto">
                <a:xfrm>
                  <a:off x="1780" y="1728"/>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7" name="Line 21"/>
                <p:cNvSpPr>
                  <a:spLocks noChangeShapeType="1"/>
                </p:cNvSpPr>
                <p:nvPr/>
              </p:nvSpPr>
              <p:spPr bwMode="auto">
                <a:xfrm>
                  <a:off x="4608" y="1732"/>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8" name="Line 22"/>
                <p:cNvSpPr>
                  <a:spLocks noChangeShapeType="1"/>
                </p:cNvSpPr>
                <p:nvPr/>
              </p:nvSpPr>
              <p:spPr bwMode="auto">
                <a:xfrm flipH="1">
                  <a:off x="2108" y="1968"/>
                  <a:ext cx="2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59" name="Line 23"/>
                <p:cNvSpPr>
                  <a:spLocks noChangeShapeType="1"/>
                </p:cNvSpPr>
                <p:nvPr/>
              </p:nvSpPr>
              <p:spPr bwMode="auto">
                <a:xfrm flipV="1">
                  <a:off x="2112"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0" name="Line 24"/>
                <p:cNvSpPr>
                  <a:spLocks noChangeShapeType="1"/>
                </p:cNvSpPr>
                <p:nvPr/>
              </p:nvSpPr>
              <p:spPr bwMode="auto">
                <a:xfrm flipV="1">
                  <a:off x="249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1" name="Line 25"/>
                <p:cNvSpPr>
                  <a:spLocks noChangeShapeType="1"/>
                </p:cNvSpPr>
                <p:nvPr/>
              </p:nvSpPr>
              <p:spPr bwMode="auto">
                <a:xfrm flipV="1">
                  <a:off x="288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2" name="Line 26"/>
                <p:cNvSpPr>
                  <a:spLocks noChangeShapeType="1"/>
                </p:cNvSpPr>
                <p:nvPr/>
              </p:nvSpPr>
              <p:spPr bwMode="auto">
                <a:xfrm flipV="1">
                  <a:off x="336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3" name="Line 27"/>
                <p:cNvSpPr>
                  <a:spLocks noChangeShapeType="1"/>
                </p:cNvSpPr>
                <p:nvPr/>
              </p:nvSpPr>
              <p:spPr bwMode="auto">
                <a:xfrm flipV="1">
                  <a:off x="3744"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5164" name="Line 28"/>
                <p:cNvSpPr>
                  <a:spLocks noChangeShapeType="1"/>
                </p:cNvSpPr>
                <p:nvPr/>
              </p:nvSpPr>
              <p:spPr bwMode="auto">
                <a:xfrm flipV="1">
                  <a:off x="417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55165" name="Rectangle 29"/>
              <p:cNvSpPr>
                <a:spLocks noChangeArrowheads="1"/>
              </p:cNvSpPr>
              <p:nvPr/>
            </p:nvSpPr>
            <p:spPr bwMode="auto">
              <a:xfrm>
                <a:off x="1825" y="1489"/>
                <a:ext cx="27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Scrum where Defect was Inserted</a:t>
                </a:r>
              </a:p>
            </p:txBody>
          </p:sp>
          <p:sp>
            <p:nvSpPr>
              <p:cNvPr id="1755166" name="Rectangle 30"/>
              <p:cNvSpPr>
                <a:spLocks noChangeArrowheads="1"/>
              </p:cNvSpPr>
              <p:nvPr/>
            </p:nvSpPr>
            <p:spPr bwMode="auto">
              <a:xfrm>
                <a:off x="913" y="2401"/>
                <a:ext cx="766" cy="9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Scrum where Defect was Detected</a:t>
                </a:r>
              </a:p>
            </p:txBody>
          </p:sp>
        </p:grpSp>
        <p:sp>
          <p:nvSpPr>
            <p:cNvPr id="1755167" name="Rectangle 31"/>
            <p:cNvSpPr>
              <a:spLocks noChangeArrowheads="1"/>
            </p:cNvSpPr>
            <p:nvPr/>
          </p:nvSpPr>
          <p:spPr bwMode="auto">
            <a:xfrm>
              <a:off x="3840" y="1344"/>
              <a:ext cx="3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dirty="0">
                  <a:latin typeface="Arial" charset="0"/>
                </a:rPr>
                <a:t>S5</a:t>
              </a:r>
            </a:p>
          </p:txBody>
        </p:sp>
        <p:sp>
          <p:nvSpPr>
            <p:cNvPr id="1755168" name="Rectangle 32"/>
            <p:cNvSpPr>
              <a:spLocks noChangeArrowheads="1"/>
            </p:cNvSpPr>
            <p:nvPr/>
          </p:nvSpPr>
          <p:spPr bwMode="auto">
            <a:xfrm>
              <a:off x="1824" y="2976"/>
              <a:ext cx="3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dirty="0">
                  <a:latin typeface="Arial" charset="0"/>
                </a:rPr>
                <a:t>S5</a:t>
              </a:r>
            </a:p>
          </p:txBody>
        </p:sp>
        <p:sp>
          <p:nvSpPr>
            <p:cNvPr id="1755169" name="Rectangle 33"/>
            <p:cNvSpPr>
              <a:spLocks noChangeArrowheads="1"/>
            </p:cNvSpPr>
            <p:nvPr/>
          </p:nvSpPr>
          <p:spPr bwMode="auto">
            <a:xfrm>
              <a:off x="3408"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dirty="0">
                  <a:latin typeface="Arial" charset="0"/>
                </a:rPr>
                <a:t>S4</a:t>
              </a:r>
            </a:p>
          </p:txBody>
        </p:sp>
        <p:sp>
          <p:nvSpPr>
            <p:cNvPr id="1755170" name="Rectangle 34"/>
            <p:cNvSpPr>
              <a:spLocks noChangeArrowheads="1"/>
            </p:cNvSpPr>
            <p:nvPr/>
          </p:nvSpPr>
          <p:spPr bwMode="auto">
            <a:xfrm>
              <a:off x="1824" y="2688"/>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S4</a:t>
              </a:r>
            </a:p>
          </p:txBody>
        </p:sp>
        <p:sp>
          <p:nvSpPr>
            <p:cNvPr id="1755171" name="Rectangle 35"/>
            <p:cNvSpPr>
              <a:spLocks noChangeArrowheads="1"/>
            </p:cNvSpPr>
            <p:nvPr/>
          </p:nvSpPr>
          <p:spPr bwMode="auto">
            <a:xfrm>
              <a:off x="2976"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S3</a:t>
              </a:r>
            </a:p>
          </p:txBody>
        </p:sp>
        <p:sp>
          <p:nvSpPr>
            <p:cNvPr id="1755172" name="Rectangle 36"/>
            <p:cNvSpPr>
              <a:spLocks noChangeArrowheads="1"/>
            </p:cNvSpPr>
            <p:nvPr/>
          </p:nvSpPr>
          <p:spPr bwMode="auto">
            <a:xfrm>
              <a:off x="2544"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S2</a:t>
              </a:r>
            </a:p>
          </p:txBody>
        </p:sp>
        <p:sp>
          <p:nvSpPr>
            <p:cNvPr id="1755173" name="Rectangle 37"/>
            <p:cNvSpPr>
              <a:spLocks noChangeArrowheads="1"/>
            </p:cNvSpPr>
            <p:nvPr/>
          </p:nvSpPr>
          <p:spPr bwMode="auto">
            <a:xfrm>
              <a:off x="1824" y="2400"/>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S3</a:t>
              </a:r>
            </a:p>
          </p:txBody>
        </p:sp>
        <p:sp>
          <p:nvSpPr>
            <p:cNvPr id="1755174" name="Rectangle 38"/>
            <p:cNvSpPr>
              <a:spLocks noChangeArrowheads="1"/>
            </p:cNvSpPr>
            <p:nvPr/>
          </p:nvSpPr>
          <p:spPr bwMode="auto">
            <a:xfrm>
              <a:off x="1824" y="2112"/>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S2</a:t>
              </a:r>
            </a:p>
          </p:txBody>
        </p:sp>
        <p:sp>
          <p:nvSpPr>
            <p:cNvPr id="1755175" name="Rectangle 39"/>
            <p:cNvSpPr>
              <a:spLocks noChangeArrowheads="1"/>
            </p:cNvSpPr>
            <p:nvPr/>
          </p:nvSpPr>
          <p:spPr bwMode="auto">
            <a:xfrm>
              <a:off x="2160" y="134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S1</a:t>
              </a:r>
            </a:p>
          </p:txBody>
        </p:sp>
        <p:sp>
          <p:nvSpPr>
            <p:cNvPr id="1755176" name="Rectangle 40"/>
            <p:cNvSpPr>
              <a:spLocks noChangeArrowheads="1"/>
            </p:cNvSpPr>
            <p:nvPr/>
          </p:nvSpPr>
          <p:spPr bwMode="auto">
            <a:xfrm>
              <a:off x="1824" y="1824"/>
              <a:ext cx="382"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dirty="0">
                  <a:latin typeface="Arial" charset="0"/>
                </a:rPr>
                <a:t>S1</a:t>
              </a:r>
            </a:p>
          </p:txBody>
        </p:sp>
        <p:sp>
          <p:nvSpPr>
            <p:cNvPr id="1755177" name="Rectangle 41"/>
            <p:cNvSpPr>
              <a:spLocks noChangeArrowheads="1"/>
            </p:cNvSpPr>
            <p:nvPr/>
          </p:nvSpPr>
          <p:spPr bwMode="auto">
            <a:xfrm>
              <a:off x="4224" y="1248"/>
              <a:ext cx="430"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755178" name="Rectangle 42"/>
            <p:cNvSpPr>
              <a:spLocks noChangeArrowheads="1"/>
            </p:cNvSpPr>
            <p:nvPr/>
          </p:nvSpPr>
          <p:spPr bwMode="auto">
            <a:xfrm>
              <a:off x="1776" y="3216"/>
              <a:ext cx="430" cy="3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755179" name="Rectangle 43"/>
            <p:cNvSpPr>
              <a:spLocks noChangeArrowheads="1"/>
            </p:cNvSpPr>
            <p:nvPr/>
          </p:nvSpPr>
          <p:spPr bwMode="auto">
            <a:xfrm>
              <a:off x="2160" y="182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sp>
          <p:nvSpPr>
            <p:cNvPr id="1755180" name="Rectangle 44"/>
            <p:cNvSpPr>
              <a:spLocks noChangeArrowheads="1"/>
            </p:cNvSpPr>
            <p:nvPr/>
          </p:nvSpPr>
          <p:spPr bwMode="auto">
            <a:xfrm>
              <a:off x="2976"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23</a:t>
              </a:r>
            </a:p>
          </p:txBody>
        </p:sp>
        <p:sp>
          <p:nvSpPr>
            <p:cNvPr id="1755181" name="Rectangle 45"/>
            <p:cNvSpPr>
              <a:spLocks noChangeArrowheads="1"/>
            </p:cNvSpPr>
            <p:nvPr/>
          </p:nvSpPr>
          <p:spPr bwMode="auto">
            <a:xfrm>
              <a:off x="3360"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17</a:t>
              </a:r>
            </a:p>
          </p:txBody>
        </p:sp>
        <p:sp>
          <p:nvSpPr>
            <p:cNvPr id="1755182" name="Rectangle 46"/>
            <p:cNvSpPr>
              <a:spLocks noChangeArrowheads="1"/>
            </p:cNvSpPr>
            <p:nvPr/>
          </p:nvSpPr>
          <p:spPr bwMode="auto">
            <a:xfrm>
              <a:off x="2976"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1755183" name="Rectangle 47"/>
            <p:cNvSpPr>
              <a:spLocks noChangeArrowheads="1"/>
            </p:cNvSpPr>
            <p:nvPr/>
          </p:nvSpPr>
          <p:spPr bwMode="auto">
            <a:xfrm>
              <a:off x="2544"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3</a:t>
              </a:r>
            </a:p>
          </p:txBody>
        </p:sp>
        <p:sp>
          <p:nvSpPr>
            <p:cNvPr id="1755184" name="Rectangle 48"/>
            <p:cNvSpPr>
              <a:spLocks noChangeArrowheads="1"/>
            </p:cNvSpPr>
            <p:nvPr/>
          </p:nvSpPr>
          <p:spPr bwMode="auto">
            <a:xfrm>
              <a:off x="2544" y="206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55</a:t>
              </a:r>
            </a:p>
          </p:txBody>
        </p:sp>
        <p:sp>
          <p:nvSpPr>
            <p:cNvPr id="1755185" name="Rectangle 49"/>
            <p:cNvSpPr>
              <a:spLocks noChangeArrowheads="1"/>
            </p:cNvSpPr>
            <p:nvPr/>
          </p:nvSpPr>
          <p:spPr bwMode="auto">
            <a:xfrm>
              <a:off x="2160" y="2064"/>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12</a:t>
              </a:r>
            </a:p>
          </p:txBody>
        </p:sp>
        <p:sp>
          <p:nvSpPr>
            <p:cNvPr id="1755186" name="Rectangle 50"/>
            <p:cNvSpPr>
              <a:spLocks noChangeArrowheads="1"/>
            </p:cNvSpPr>
            <p:nvPr/>
          </p:nvSpPr>
          <p:spPr bwMode="auto">
            <a:xfrm>
              <a:off x="2160"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42</a:t>
              </a:r>
            </a:p>
          </p:txBody>
        </p:sp>
        <p:sp>
          <p:nvSpPr>
            <p:cNvPr id="1755187" name="Rectangle 51"/>
            <p:cNvSpPr>
              <a:spLocks noChangeArrowheads="1"/>
            </p:cNvSpPr>
            <p:nvPr/>
          </p:nvSpPr>
          <p:spPr bwMode="auto">
            <a:xfrm>
              <a:off x="2544" y="2352"/>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1755188" name="Rectangle 52"/>
            <p:cNvSpPr>
              <a:spLocks noChangeArrowheads="1"/>
            </p:cNvSpPr>
            <p:nvPr/>
          </p:nvSpPr>
          <p:spPr bwMode="auto">
            <a:xfrm>
              <a:off x="2160" y="2640"/>
              <a:ext cx="38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grpSp>
      <p:sp>
        <p:nvSpPr>
          <p:cNvPr id="1755189" name="Rectangle 53"/>
          <p:cNvSpPr>
            <a:spLocks noGrp="1" noChangeArrowheads="1"/>
          </p:cNvSpPr>
          <p:nvPr>
            <p:ph type="title"/>
          </p:nvPr>
        </p:nvSpPr>
        <p:spPr>
          <a:xfrm>
            <a:off x="1504161" y="48768"/>
            <a:ext cx="9219749" cy="968611"/>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Defect Containment Analysis</a:t>
            </a:r>
            <a:br>
              <a:rPr lang="en-US" altLang="en-US" dirty="0"/>
            </a:br>
            <a:r>
              <a:rPr lang="en-US" altLang="en-US" dirty="0"/>
              <a:t>Step 2 – Record and Display the Data</a:t>
            </a:r>
            <a:endParaRPr lang="en-US" altLang="en-US" dirty="0">
              <a:solidFill>
                <a:schemeClr val="tx1"/>
              </a:solidFill>
            </a:endParaRPr>
          </a:p>
        </p:txBody>
      </p:sp>
      <p:sp>
        <p:nvSpPr>
          <p:cNvPr id="2" name="Rounded Rectangular Callout 1"/>
          <p:cNvSpPr/>
          <p:nvPr/>
        </p:nvSpPr>
        <p:spPr bwMode="auto">
          <a:xfrm>
            <a:off x="8549714" y="2596416"/>
            <a:ext cx="1839432" cy="2071632"/>
          </a:xfrm>
          <a:prstGeom prst="wedgeRoundRectCallout">
            <a:avLst>
              <a:gd name="adj1" fmla="val -139502"/>
              <a:gd name="adj2" fmla="val 46553"/>
              <a:gd name="adj3" fmla="val 16667"/>
            </a:avLst>
          </a:prstGeom>
          <a:solidFill>
            <a:srgbClr val="CCFFFF"/>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t>This shows the data at the end of the 4</a:t>
            </a:r>
            <a:r>
              <a:rPr lang="en-US" sz="2000" baseline="30000" dirty="0"/>
              <a:t>th</a:t>
            </a:r>
            <a:r>
              <a:rPr lang="en-US" sz="2000" dirty="0"/>
              <a:t> SCRUM</a:t>
            </a:r>
          </a:p>
        </p:txBody>
      </p:sp>
      <p:sp>
        <p:nvSpPr>
          <p:cNvPr id="56" name="TextBox 55"/>
          <p:cNvSpPr txBox="1"/>
          <p:nvPr/>
        </p:nvSpPr>
        <p:spPr>
          <a:xfrm>
            <a:off x="1953873" y="1192046"/>
            <a:ext cx="8357190" cy="461665"/>
          </a:xfrm>
          <a:prstGeom prst="rect">
            <a:avLst/>
          </a:prstGeom>
          <a:noFill/>
        </p:spPr>
        <p:txBody>
          <a:bodyPr wrap="square" rtlCol="0">
            <a:spAutoFit/>
          </a:bodyPr>
          <a:lstStyle/>
          <a:p>
            <a:pPr algn="ctr"/>
            <a:r>
              <a:rPr lang="en-US" altLang="en-US" u="sng" dirty="0">
                <a:solidFill>
                  <a:srgbClr val="CC0000"/>
                </a:solidFill>
              </a:rPr>
              <a:t>Defect Containment Matrix – SCRUM Process</a:t>
            </a:r>
            <a:endParaRPr lang="en-US" u="sng" dirty="0">
              <a:solidFill>
                <a:srgbClr val="CC0000"/>
              </a:solidFill>
            </a:endParaRPr>
          </a:p>
        </p:txBody>
      </p:sp>
    </p:spTree>
    <p:extLst>
      <p:ext uri="{BB962C8B-B14F-4D97-AF65-F5344CB8AC3E}">
        <p14:creationId xmlns:p14="http://schemas.microsoft.com/office/powerpoint/2010/main" val="2137947918"/>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245" y="109870"/>
            <a:ext cx="8422359" cy="928975"/>
          </a:xfrm>
        </p:spPr>
        <p:txBody>
          <a:bodyPr/>
          <a:lstStyle/>
          <a:p>
            <a:r>
              <a:rPr lang="en-US" dirty="0"/>
              <a:t>Additional Measures of Data Flow - </a:t>
            </a:r>
            <a:r>
              <a:rPr lang="en-US" dirty="0">
                <a:solidFill>
                  <a:srgbClr val="C00000"/>
                </a:solidFill>
              </a:rPr>
              <a:t>IFC</a:t>
            </a:r>
          </a:p>
        </p:txBody>
      </p:sp>
      <p:sp>
        <p:nvSpPr>
          <p:cNvPr id="3" name="Content Placeholder 2"/>
          <p:cNvSpPr>
            <a:spLocks noGrp="1"/>
          </p:cNvSpPr>
          <p:nvPr>
            <p:ph idx="1"/>
          </p:nvPr>
        </p:nvSpPr>
        <p:spPr>
          <a:xfrm>
            <a:off x="1157879" y="1462224"/>
            <a:ext cx="9777046" cy="4300120"/>
          </a:xfrm>
        </p:spPr>
        <p:txBody>
          <a:bodyPr/>
          <a:lstStyle/>
          <a:p>
            <a:pPr marL="0" indent="0">
              <a:buNone/>
            </a:pPr>
            <a:r>
              <a:rPr lang="en-US" sz="2300" i="1" dirty="0">
                <a:solidFill>
                  <a:srgbClr val="0000CC"/>
                </a:solidFill>
              </a:rPr>
              <a:t>Informational Flow Complexity (</a:t>
            </a:r>
            <a:r>
              <a:rPr lang="en-US" sz="2300" dirty="0">
                <a:solidFill>
                  <a:srgbClr val="C00000"/>
                </a:solidFill>
              </a:rPr>
              <a:t>IFC</a:t>
            </a:r>
            <a:r>
              <a:rPr lang="en-US" sz="2300" i="1" dirty="0">
                <a:solidFill>
                  <a:srgbClr val="0000CC"/>
                </a:solidFill>
              </a:rPr>
              <a:t>)</a:t>
            </a:r>
            <a:r>
              <a:rPr lang="en-US" sz="2300" dirty="0"/>
              <a:t>:</a:t>
            </a:r>
          </a:p>
          <a:p>
            <a:pPr marL="0" indent="0">
              <a:buNone/>
            </a:pPr>
            <a:r>
              <a:rPr lang="en-US" sz="2300" dirty="0"/>
              <a:t>  </a:t>
            </a:r>
            <a:r>
              <a:rPr lang="en-US" sz="2000" dirty="0">
                <a:solidFill>
                  <a:srgbClr val="C00000"/>
                </a:solidFill>
              </a:rPr>
              <a:t>IFC = IFIO * IFIO</a:t>
            </a:r>
            <a:r>
              <a:rPr lang="en-US" sz="2000" dirty="0"/>
              <a:t>   [in other words, </a:t>
            </a:r>
            <a:r>
              <a:rPr lang="en-US" sz="2000" dirty="0">
                <a:solidFill>
                  <a:srgbClr val="C00000"/>
                </a:solidFill>
              </a:rPr>
              <a:t>IFIO</a:t>
            </a:r>
            <a:r>
              <a:rPr lang="en-US" sz="2000" baseline="30000" dirty="0">
                <a:solidFill>
                  <a:srgbClr val="C00000"/>
                </a:solidFill>
              </a:rPr>
              <a:t>2</a:t>
            </a:r>
            <a:r>
              <a:rPr lang="en-US" sz="2000" dirty="0"/>
              <a:t>]</a:t>
            </a:r>
          </a:p>
          <a:p>
            <a:pPr lvl="1"/>
            <a:r>
              <a:rPr lang="en-US" dirty="0"/>
              <a:t>This is the IEEE standard definition</a:t>
            </a:r>
          </a:p>
          <a:p>
            <a:pPr marL="0" indent="0">
              <a:buNone/>
            </a:pPr>
            <a:r>
              <a:rPr lang="en-US" sz="2600" dirty="0">
                <a:solidFill>
                  <a:srgbClr val="C00000"/>
                </a:solidFill>
              </a:rPr>
              <a:t>  </a:t>
            </a:r>
            <a:r>
              <a:rPr lang="en-US" sz="2000" dirty="0">
                <a:solidFill>
                  <a:srgbClr val="C00000"/>
                </a:solidFill>
              </a:rPr>
              <a:t>IC1 = LOC * IFIO</a:t>
            </a:r>
            <a:r>
              <a:rPr lang="en-US" sz="2000" dirty="0"/>
              <a:t>   [in other words, </a:t>
            </a:r>
            <a:r>
              <a:rPr lang="en-US" sz="2000" dirty="0">
                <a:solidFill>
                  <a:srgbClr val="C00000"/>
                </a:solidFill>
              </a:rPr>
              <a:t>size * IFIO</a:t>
            </a:r>
            <a:r>
              <a:rPr lang="en-US" sz="2000" dirty="0"/>
              <a:t>]</a:t>
            </a:r>
            <a:r>
              <a:rPr lang="en-US" sz="1800" dirty="0"/>
              <a:t> </a:t>
            </a:r>
          </a:p>
          <a:p>
            <a:pPr lvl="1"/>
            <a:r>
              <a:rPr lang="en-US" dirty="0"/>
              <a:t>This is a widely used definition of information flow complexity </a:t>
            </a:r>
          </a:p>
          <a:p>
            <a:pPr lvl="1"/>
            <a:endParaRPr lang="en-US" dirty="0"/>
          </a:p>
          <a:p>
            <a:pPr>
              <a:buFont typeface="Wingdings" panose="05000000000000000000" pitchFamily="2" charset="2"/>
              <a:buChar char="Ø"/>
            </a:pPr>
            <a:r>
              <a:rPr lang="en-US" dirty="0"/>
              <a:t>Some authors believe that IFC is a good measure of how hard it is to understand, test or maintain the software</a:t>
            </a:r>
          </a:p>
          <a:p>
            <a:endParaRPr lang="en-US" dirty="0"/>
          </a:p>
        </p:txBody>
      </p:sp>
    </p:spTree>
    <p:extLst>
      <p:ext uri="{BB962C8B-B14F-4D97-AF65-F5344CB8AC3E}">
        <p14:creationId xmlns:p14="http://schemas.microsoft.com/office/powerpoint/2010/main" val="13699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560638" cy="670891"/>
          </a:xfrm>
        </p:spPr>
        <p:txBody>
          <a:bodyPr/>
          <a:lstStyle/>
          <a:p>
            <a:r>
              <a:rPr lang="en-US" dirty="0"/>
              <a:t>Information Flow Observations</a:t>
            </a:r>
          </a:p>
        </p:txBody>
      </p:sp>
      <p:sp>
        <p:nvSpPr>
          <p:cNvPr id="3" name="Content Placeholder 2"/>
          <p:cNvSpPr>
            <a:spLocks noGrp="1"/>
          </p:cNvSpPr>
          <p:nvPr>
            <p:ph idx="1"/>
          </p:nvPr>
        </p:nvSpPr>
        <p:spPr>
          <a:xfrm>
            <a:off x="1466286" y="1028025"/>
            <a:ext cx="9457818" cy="5280846"/>
          </a:xfrm>
        </p:spPr>
        <p:txBody>
          <a:bodyPr/>
          <a:lstStyle/>
          <a:p>
            <a:pPr marL="0" indent="0">
              <a:buNone/>
            </a:pPr>
            <a:r>
              <a:rPr lang="en-US" dirty="0"/>
              <a:t>Regardless of how measured, </a:t>
            </a:r>
            <a:r>
              <a:rPr lang="en-US" i="1" dirty="0">
                <a:solidFill>
                  <a:srgbClr val="0000CC"/>
                </a:solidFill>
              </a:rPr>
              <a:t>high information flow complexity is generally </a:t>
            </a:r>
            <a:r>
              <a:rPr lang="en-US" i="1" dirty="0">
                <a:solidFill>
                  <a:srgbClr val="C00000"/>
                </a:solidFill>
              </a:rPr>
              <a:t>not a good thing</a:t>
            </a:r>
            <a:r>
              <a:rPr lang="en-US" dirty="0">
                <a:solidFill>
                  <a:srgbClr val="C00000"/>
                </a:solidFill>
              </a:rPr>
              <a:t> </a:t>
            </a:r>
            <a:r>
              <a:rPr lang="en-US" dirty="0"/>
              <a:t>with most modules or methods</a:t>
            </a:r>
          </a:p>
          <a:p>
            <a:pPr lvl="1">
              <a:spcBef>
                <a:spcPts val="1200"/>
              </a:spcBef>
            </a:pPr>
            <a:r>
              <a:rPr lang="en-US" dirty="0"/>
              <a:t>Procedures or methods with high information flow complexity are good candidates for redesign because they may be hard to understand</a:t>
            </a:r>
          </a:p>
          <a:p>
            <a:pPr lvl="1">
              <a:spcBef>
                <a:spcPts val="1200"/>
              </a:spcBef>
            </a:pPr>
            <a:r>
              <a:rPr lang="en-US" dirty="0"/>
              <a:t>They may require extensive testing</a:t>
            </a:r>
          </a:p>
          <a:p>
            <a:pPr>
              <a:spcBef>
                <a:spcPts val="1800"/>
              </a:spcBef>
              <a:buFont typeface="Wingdings" panose="05000000000000000000" pitchFamily="2" charset="2"/>
              <a:buChar char="Ø"/>
            </a:pPr>
            <a:r>
              <a:rPr lang="en-US" dirty="0"/>
              <a:t>On the other hand, </a:t>
            </a:r>
            <a:r>
              <a:rPr lang="en-US" i="1" dirty="0">
                <a:solidFill>
                  <a:srgbClr val="0000CC"/>
                </a:solidFill>
              </a:rPr>
              <a:t>some software</a:t>
            </a:r>
            <a:r>
              <a:rPr lang="en-US" dirty="0"/>
              <a:t> may be designed to </a:t>
            </a:r>
            <a:r>
              <a:rPr lang="en-US" i="1" dirty="0">
                <a:solidFill>
                  <a:srgbClr val="0000CC"/>
                </a:solidFill>
              </a:rPr>
              <a:t>intentionally</a:t>
            </a:r>
            <a:r>
              <a:rPr lang="en-US" dirty="0"/>
              <a:t> have a </a:t>
            </a:r>
            <a:r>
              <a:rPr lang="en-US" i="1" dirty="0">
                <a:solidFill>
                  <a:srgbClr val="0000CC"/>
                </a:solidFill>
              </a:rPr>
              <a:t>method or module responsible for a large amount of information flow</a:t>
            </a:r>
          </a:p>
        </p:txBody>
      </p:sp>
    </p:spTree>
    <p:extLst>
      <p:ext uri="{BB962C8B-B14F-4D97-AF65-F5344CB8AC3E}">
        <p14:creationId xmlns:p14="http://schemas.microsoft.com/office/powerpoint/2010/main" val="418259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98362"/>
          </a:xfrm>
        </p:spPr>
        <p:txBody>
          <a:bodyPr/>
          <a:lstStyle/>
          <a:p>
            <a:r>
              <a:rPr lang="en-US" dirty="0"/>
              <a:t>Things You Can Discover from Information Flow Metrics</a:t>
            </a:r>
          </a:p>
        </p:txBody>
      </p:sp>
      <p:sp>
        <p:nvSpPr>
          <p:cNvPr id="3" name="Content Placeholder 2"/>
          <p:cNvSpPr>
            <a:spLocks noGrp="1"/>
          </p:cNvSpPr>
          <p:nvPr>
            <p:ph idx="1"/>
          </p:nvPr>
        </p:nvSpPr>
        <p:spPr>
          <a:xfrm>
            <a:off x="1266092" y="1272363"/>
            <a:ext cx="9825742" cy="5139070"/>
          </a:xfrm>
        </p:spPr>
        <p:txBody>
          <a:bodyPr/>
          <a:lstStyle/>
          <a:p>
            <a:r>
              <a:rPr lang="en-US" sz="2300" dirty="0"/>
              <a:t>More than one function is required to implement a procedure (</a:t>
            </a:r>
            <a:r>
              <a:rPr lang="en-US" sz="2300" i="1" dirty="0">
                <a:solidFill>
                  <a:srgbClr val="0000CC"/>
                </a:solidFill>
              </a:rPr>
              <a:t>lots of information flow between the functions</a:t>
            </a:r>
            <a:r>
              <a:rPr lang="en-US" sz="2300" dirty="0"/>
              <a:t>)</a:t>
            </a:r>
          </a:p>
          <a:p>
            <a:pPr lvl="1">
              <a:spcBef>
                <a:spcPts val="600"/>
              </a:spcBef>
            </a:pPr>
            <a:r>
              <a:rPr lang="en-US" sz="2100" dirty="0"/>
              <a:t>Is there a good reason for this from a design perspective, or is this a candidate for redesign?</a:t>
            </a:r>
          </a:p>
          <a:p>
            <a:pPr>
              <a:spcBef>
                <a:spcPts val="1800"/>
              </a:spcBef>
            </a:pPr>
            <a:r>
              <a:rPr lang="en-US" sz="2300" i="1" dirty="0">
                <a:solidFill>
                  <a:srgbClr val="0000CC"/>
                </a:solidFill>
              </a:rPr>
              <a:t>Stress points</a:t>
            </a:r>
            <a:r>
              <a:rPr lang="en-US" sz="2300" dirty="0"/>
              <a:t> in a system (places where there is a lot of information traffic)</a:t>
            </a:r>
          </a:p>
          <a:p>
            <a:pPr lvl="1">
              <a:spcBef>
                <a:spcPts val="600"/>
              </a:spcBef>
            </a:pPr>
            <a:r>
              <a:rPr lang="en-US" sz="2100" dirty="0"/>
              <a:t>This may indicate parts of the software that will have performance issues</a:t>
            </a:r>
          </a:p>
          <a:p>
            <a:pPr>
              <a:spcBef>
                <a:spcPts val="1800"/>
              </a:spcBef>
            </a:pPr>
            <a:r>
              <a:rPr lang="en-US" sz="2300" dirty="0"/>
              <a:t>Excessive </a:t>
            </a:r>
            <a:r>
              <a:rPr lang="en-US" sz="2300" i="1" dirty="0">
                <a:solidFill>
                  <a:srgbClr val="0000CC"/>
                </a:solidFill>
              </a:rPr>
              <a:t>functional complexity</a:t>
            </a:r>
          </a:p>
          <a:p>
            <a:pPr lvl="1">
              <a:spcBef>
                <a:spcPts val="600"/>
              </a:spcBef>
            </a:pPr>
            <a:r>
              <a:rPr lang="en-US" sz="2100" dirty="0"/>
              <a:t>The difficulty of implementing and testing a function due to the complexity of what it must accomplish</a:t>
            </a:r>
          </a:p>
        </p:txBody>
      </p:sp>
    </p:spTree>
    <p:extLst>
      <p:ext uri="{BB962C8B-B14F-4D97-AF65-F5344CB8AC3E}">
        <p14:creationId xmlns:p14="http://schemas.microsoft.com/office/powerpoint/2010/main" val="35002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Complexity</a:t>
            </a:r>
          </a:p>
        </p:txBody>
      </p:sp>
      <p:sp>
        <p:nvSpPr>
          <p:cNvPr id="3" name="Content Placeholder 2"/>
          <p:cNvSpPr>
            <a:spLocks noGrp="1"/>
          </p:cNvSpPr>
          <p:nvPr>
            <p:ph idx="1"/>
          </p:nvPr>
        </p:nvSpPr>
        <p:spPr>
          <a:xfrm>
            <a:off x="872067" y="1129924"/>
            <a:ext cx="10913533" cy="4419600"/>
          </a:xfrm>
        </p:spPr>
        <p:txBody>
          <a:bodyPr/>
          <a:lstStyle/>
          <a:p>
            <a:r>
              <a:rPr lang="en-US" dirty="0"/>
              <a:t>This is a current research topic</a:t>
            </a:r>
          </a:p>
          <a:p>
            <a:r>
              <a:rPr lang="en-US" dirty="0"/>
              <a:t>See Lavazza and/or </a:t>
            </a:r>
            <a:r>
              <a:rPr lang="en-US" dirty="0" err="1"/>
              <a:t>Abran</a:t>
            </a:r>
            <a:r>
              <a:rPr lang="en-US" dirty="0"/>
              <a:t> in the reference list</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95" y="2575470"/>
            <a:ext cx="9989577" cy="3256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90876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2178050" y="2038351"/>
            <a:ext cx="8185150" cy="1884363"/>
          </a:xfrm>
          <a:noFill/>
        </p:spPr>
        <p:txBody>
          <a:bodyPr vert="horz" wrap="square" lIns="92075" tIns="46038" rIns="92075" bIns="46038" numCol="1" anchor="t" anchorCtr="0" compatLnSpc="1">
            <a:prstTxWarp prst="textNoShape">
              <a:avLst/>
            </a:prstTxWarp>
          </a:bodyPr>
          <a:lstStyle/>
          <a:p>
            <a:pPr marL="285750" indent="-285750" algn="ctr" eaLnBrk="1" hangingPunct="1">
              <a:buNone/>
            </a:pPr>
            <a:r>
              <a:rPr lang="en-US" sz="4800" dirty="0"/>
              <a:t>END OF</a:t>
            </a:r>
          </a:p>
          <a:p>
            <a:pPr marL="285750" indent="-285750" algn="ctr" eaLnBrk="1" hangingPunct="1">
              <a:buNone/>
            </a:pPr>
            <a:r>
              <a:rPr lang="en-US" sz="4800" dirty="0"/>
              <a:t>Part 4</a:t>
            </a:r>
          </a:p>
        </p:txBody>
      </p:sp>
    </p:spTree>
    <p:extLst>
      <p:ext uri="{BB962C8B-B14F-4D97-AF65-F5344CB8AC3E}">
        <p14:creationId xmlns:p14="http://schemas.microsoft.com/office/powerpoint/2010/main" val="2266304752"/>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098"/>
          <p:cNvSpPr>
            <a:spLocks noGrp="1" noChangeArrowheads="1"/>
          </p:cNvSpPr>
          <p:nvPr>
            <p:ph type="ctrTitle"/>
          </p:nvPr>
        </p:nvSpPr>
        <p:spPr/>
        <p:txBody>
          <a:bodyPr/>
          <a:lstStyle/>
          <a:p>
            <a:pPr algn="ctr" eaLnBrk="1" hangingPunct="1"/>
            <a:r>
              <a:rPr lang="en-US" dirty="0"/>
              <a:t>Part 5 </a:t>
            </a:r>
            <a:br>
              <a:rPr lang="en-US" dirty="0"/>
            </a:br>
            <a:r>
              <a:rPr lang="en-US" dirty="0"/>
              <a:t>Measuring Software Complexity</a:t>
            </a:r>
            <a:br>
              <a:rPr lang="en-US" dirty="0"/>
            </a:b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266641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152400"/>
            <a:ext cx="7391400" cy="609600"/>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t>Complexity: what and how to measure</a:t>
            </a:r>
          </a:p>
          <a:p>
            <a:pPr>
              <a:spcBef>
                <a:spcPts val="1800"/>
              </a:spcBef>
            </a:pPr>
            <a:r>
              <a:rPr lang="en-US" dirty="0"/>
              <a:t>Structured Programs and </a:t>
            </a:r>
            <a:r>
              <a:rPr lang="en-US" dirty="0" err="1"/>
              <a:t>Flowgraph</a:t>
            </a:r>
            <a:r>
              <a:rPr lang="en-US" dirty="0"/>
              <a:t> Analysis</a:t>
            </a:r>
          </a:p>
          <a:p>
            <a:pPr>
              <a:spcBef>
                <a:spcPts val="1800"/>
              </a:spcBef>
            </a:pPr>
            <a:r>
              <a:rPr lang="en-US" dirty="0"/>
              <a:t>Measures of Complexity</a:t>
            </a:r>
          </a:p>
          <a:p>
            <a:pPr>
              <a:spcBef>
                <a:spcPts val="1800"/>
              </a:spcBef>
            </a:pPr>
            <a:r>
              <a:rPr lang="en-US" dirty="0"/>
              <a:t>Closing Remarks</a:t>
            </a:r>
          </a:p>
          <a:p>
            <a:pPr marL="0" indent="0">
              <a:spcBef>
                <a:spcPts val="1800"/>
              </a:spcBef>
              <a:buNone/>
            </a:pPr>
            <a:endParaRPr lang="en-US" dirty="0"/>
          </a:p>
          <a:p>
            <a:pPr lvl="1"/>
            <a:endParaRPr lang="en-US" dirty="0"/>
          </a:p>
        </p:txBody>
      </p:sp>
    </p:spTree>
    <p:extLst>
      <p:ext uri="{BB962C8B-B14F-4D97-AF65-F5344CB8AC3E}">
        <p14:creationId xmlns:p14="http://schemas.microsoft.com/office/powerpoint/2010/main" val="26430542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190275"/>
            <a:ext cx="7391400" cy="383254"/>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buFont typeface="Wingdings" panose="05000000000000000000" pitchFamily="2" charset="2"/>
              <a:buChar char="Ø"/>
            </a:pPr>
            <a:r>
              <a:rPr lang="en-US" i="1" dirty="0">
                <a:solidFill>
                  <a:srgbClr val="0000CC"/>
                </a:solidFill>
              </a:rPr>
              <a:t>Complexity: what and how to measure</a:t>
            </a:r>
          </a:p>
          <a:p>
            <a:pPr>
              <a:spcBef>
                <a:spcPts val="1800"/>
              </a:spcBef>
            </a:pPr>
            <a:r>
              <a:rPr lang="en-US" dirty="0">
                <a:solidFill>
                  <a:schemeClr val="bg1">
                    <a:lumMod val="75000"/>
                  </a:schemeClr>
                </a:solidFill>
              </a:rPr>
              <a:t>Structured Programs and </a:t>
            </a:r>
            <a:r>
              <a:rPr lang="en-US" dirty="0" err="1">
                <a:solidFill>
                  <a:schemeClr val="bg1">
                    <a:lumMod val="75000"/>
                  </a:schemeClr>
                </a:solidFill>
              </a:rPr>
              <a:t>Flowgraph</a:t>
            </a:r>
            <a:r>
              <a:rPr lang="en-US" dirty="0">
                <a:solidFill>
                  <a:schemeClr val="bg1">
                    <a:lumMod val="75000"/>
                  </a:schemeClr>
                </a:solidFill>
              </a:rPr>
              <a:t> Analysis</a:t>
            </a:r>
          </a:p>
          <a:p>
            <a:pPr>
              <a:spcBef>
                <a:spcPts val="1800"/>
              </a:spcBef>
            </a:pPr>
            <a:r>
              <a:rPr lang="en-US" dirty="0">
                <a:solidFill>
                  <a:schemeClr val="bg1">
                    <a:lumMod val="75000"/>
                  </a:schemeClr>
                </a:solidFill>
              </a:rPr>
              <a:t>Measures of Complexity</a:t>
            </a:r>
          </a:p>
          <a:p>
            <a:pPr>
              <a:spcBef>
                <a:spcPts val="1800"/>
              </a:spcBef>
            </a:pPr>
            <a:r>
              <a:rPr lang="en-US" dirty="0">
                <a:solidFill>
                  <a:schemeClr val="bg1">
                    <a:lumMod val="75000"/>
                  </a:schemeClr>
                </a:solidFill>
              </a:rPr>
              <a:t>Closing Remarks</a:t>
            </a:r>
          </a:p>
          <a:p>
            <a:pPr marL="0" indent="0">
              <a:spcBef>
                <a:spcPts val="1800"/>
              </a:spcBef>
              <a:buNone/>
            </a:pPr>
            <a:endParaRPr lang="en-US" dirty="0"/>
          </a:p>
          <a:p>
            <a:pPr lvl="1"/>
            <a:endParaRPr lang="en-US" dirty="0"/>
          </a:p>
        </p:txBody>
      </p:sp>
    </p:spTree>
    <p:extLst>
      <p:ext uri="{BB962C8B-B14F-4D97-AF65-F5344CB8AC3E}">
        <p14:creationId xmlns:p14="http://schemas.microsoft.com/office/powerpoint/2010/main" val="40217897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6" y="0"/>
            <a:ext cx="10856107" cy="670891"/>
          </a:xfrm>
        </p:spPr>
        <p:txBody>
          <a:bodyPr/>
          <a:lstStyle/>
          <a:p>
            <a:r>
              <a:rPr lang="en-US" dirty="0"/>
              <a:t>Complexity</a:t>
            </a:r>
          </a:p>
        </p:txBody>
      </p:sp>
      <p:sp>
        <p:nvSpPr>
          <p:cNvPr id="3" name="Content Placeholder 2"/>
          <p:cNvSpPr>
            <a:spLocks noGrp="1"/>
          </p:cNvSpPr>
          <p:nvPr>
            <p:ph idx="1"/>
          </p:nvPr>
        </p:nvSpPr>
        <p:spPr>
          <a:xfrm>
            <a:off x="1163291" y="1010974"/>
            <a:ext cx="8029406" cy="4836052"/>
          </a:xfrm>
        </p:spPr>
        <p:txBody>
          <a:bodyPr/>
          <a:lstStyle/>
          <a:p>
            <a:pPr marL="0" indent="0">
              <a:buNone/>
            </a:pPr>
            <a:r>
              <a:rPr lang="en-US" dirty="0"/>
              <a:t>We tend to think that complex software is more difficult to develop, test and maintain and has greater quality problems.</a:t>
            </a:r>
          </a:p>
          <a:p>
            <a:pPr marL="0" indent="0">
              <a:spcBef>
                <a:spcPts val="3600"/>
              </a:spcBef>
              <a:buNone/>
            </a:pPr>
            <a:r>
              <a:rPr lang="en-US" i="1" dirty="0">
                <a:solidFill>
                  <a:srgbClr val="0000CC"/>
                </a:solidFill>
              </a:rPr>
              <a:t>But what do we mean by complexity?</a:t>
            </a:r>
          </a:p>
          <a:p>
            <a:pPr marL="0" indent="0">
              <a:spcBef>
                <a:spcPts val="3600"/>
              </a:spcBef>
              <a:buNone/>
            </a:pPr>
            <a:r>
              <a:rPr lang="en-US" dirty="0"/>
              <a:t>Dictionary definitions of complex:</a:t>
            </a:r>
          </a:p>
          <a:p>
            <a:pPr marL="857250" lvl="1" indent="-457200">
              <a:buFont typeface="+mj-lt"/>
              <a:buAutoNum type="arabicPeriod"/>
            </a:pPr>
            <a:r>
              <a:rPr lang="en-US" dirty="0"/>
              <a:t>Composed of </a:t>
            </a:r>
            <a:r>
              <a:rPr lang="en-US" b="1" i="1" dirty="0">
                <a:solidFill>
                  <a:srgbClr val="0000CC"/>
                </a:solidFill>
              </a:rPr>
              <a:t>many interconnected parts</a:t>
            </a:r>
          </a:p>
          <a:p>
            <a:pPr marL="857250" lvl="1" indent="-457200">
              <a:buFont typeface="+mj-lt"/>
              <a:buAutoNum type="arabicPeriod"/>
            </a:pPr>
            <a:r>
              <a:rPr lang="en-US" dirty="0"/>
              <a:t>Characterized by a very </a:t>
            </a:r>
            <a:r>
              <a:rPr lang="en-US" b="1" i="1" dirty="0">
                <a:solidFill>
                  <a:srgbClr val="0000CC"/>
                </a:solidFill>
              </a:rPr>
              <a:t>complicated arrangement of parts</a:t>
            </a:r>
          </a:p>
          <a:p>
            <a:pPr marL="857250" lvl="1" indent="-457200">
              <a:buFont typeface="+mj-lt"/>
              <a:buAutoNum type="arabicPeriod"/>
            </a:pPr>
            <a:r>
              <a:rPr lang="en-US" dirty="0"/>
              <a:t>So </a:t>
            </a:r>
            <a:r>
              <a:rPr lang="en-US" b="1" i="1" dirty="0">
                <a:solidFill>
                  <a:srgbClr val="0000CC"/>
                </a:solidFill>
              </a:rPr>
              <a:t>complicated or intricate</a:t>
            </a:r>
            <a:r>
              <a:rPr lang="en-US" dirty="0"/>
              <a:t> as to be </a:t>
            </a:r>
            <a:r>
              <a:rPr lang="en-US" b="1" i="1" dirty="0">
                <a:solidFill>
                  <a:srgbClr val="0000CC"/>
                </a:solidFill>
              </a:rPr>
              <a:t>hard to understand</a:t>
            </a:r>
          </a:p>
          <a:p>
            <a:pPr marL="0" indent="0">
              <a:buNone/>
            </a:pP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0472" y="2213632"/>
            <a:ext cx="3099800" cy="2160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99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vs Complicated</a:t>
            </a:r>
          </a:p>
        </p:txBody>
      </p:sp>
      <p:sp>
        <p:nvSpPr>
          <p:cNvPr id="3" name="Content Placeholder 2"/>
          <p:cNvSpPr>
            <a:spLocks noGrp="1"/>
          </p:cNvSpPr>
          <p:nvPr>
            <p:ph idx="1"/>
          </p:nvPr>
        </p:nvSpPr>
        <p:spPr>
          <a:xfrm>
            <a:off x="1255271" y="876525"/>
            <a:ext cx="9663422" cy="3148999"/>
          </a:xfrm>
        </p:spPr>
        <p:txBody>
          <a:bodyPr/>
          <a:lstStyle/>
          <a:p>
            <a:pPr marL="0" indent="0">
              <a:buNone/>
            </a:pPr>
            <a:r>
              <a:rPr lang="en-US" sz="2200" i="1" dirty="0">
                <a:solidFill>
                  <a:srgbClr val="0000CC"/>
                </a:solidFill>
              </a:rPr>
              <a:t>Complicated</a:t>
            </a:r>
            <a:r>
              <a:rPr lang="en-US" sz="2200" dirty="0"/>
              <a:t>: being </a:t>
            </a:r>
            <a:r>
              <a:rPr lang="en-US" sz="2200" u="sng" dirty="0"/>
              <a:t>difficult to understand</a:t>
            </a:r>
            <a:r>
              <a:rPr lang="en-US" sz="2200" dirty="0"/>
              <a:t> but with time and effort, </a:t>
            </a:r>
            <a:r>
              <a:rPr lang="en-US" sz="2200" dirty="0">
                <a:solidFill>
                  <a:srgbClr val="C00000"/>
                </a:solidFill>
              </a:rPr>
              <a:t>ultimately knowable</a:t>
            </a:r>
          </a:p>
          <a:p>
            <a:pPr marL="0" indent="0">
              <a:spcBef>
                <a:spcPts val="3000"/>
              </a:spcBef>
              <a:buNone/>
            </a:pPr>
            <a:r>
              <a:rPr lang="en-US" sz="2200" i="1" dirty="0">
                <a:solidFill>
                  <a:srgbClr val="0000CC"/>
                </a:solidFill>
              </a:rPr>
              <a:t>Complex</a:t>
            </a:r>
            <a:r>
              <a:rPr lang="en-US" sz="2200" b="0" dirty="0"/>
              <a:t>: </a:t>
            </a:r>
            <a:r>
              <a:rPr lang="en-US" sz="2200" dirty="0"/>
              <a:t>having </a:t>
            </a:r>
            <a:r>
              <a:rPr lang="en-US" sz="2200" u="sng" dirty="0"/>
              <a:t>many interactions</a:t>
            </a:r>
            <a:r>
              <a:rPr lang="en-US" sz="2200" dirty="0"/>
              <a:t> between a large number of component entities.</a:t>
            </a:r>
            <a:r>
              <a:rPr lang="en-US" sz="2200" b="0" dirty="0"/>
              <a:t> </a:t>
            </a:r>
          </a:p>
          <a:p>
            <a:pPr marL="508000" lvl="1"/>
            <a:r>
              <a:rPr lang="en-US" sz="2000" dirty="0"/>
              <a:t>As the number of entities increases, </a:t>
            </a:r>
            <a:r>
              <a:rPr lang="en-US" sz="2000" b="1" i="1" dirty="0">
                <a:solidFill>
                  <a:srgbClr val="0000CC"/>
                </a:solidFill>
              </a:rPr>
              <a:t>the number of interactions</a:t>
            </a:r>
            <a:r>
              <a:rPr lang="en-US" sz="2000" dirty="0"/>
              <a:t> between them will </a:t>
            </a:r>
            <a:r>
              <a:rPr lang="en-US" sz="2000" b="1" i="1" dirty="0">
                <a:solidFill>
                  <a:srgbClr val="0000CC"/>
                </a:solidFill>
              </a:rPr>
              <a:t>increase exponentially</a:t>
            </a:r>
          </a:p>
          <a:p>
            <a:pPr marL="508000" lvl="1"/>
            <a:r>
              <a:rPr lang="en-US" sz="2000" dirty="0"/>
              <a:t>It can get to a point where it would be </a:t>
            </a:r>
            <a:r>
              <a:rPr lang="en-US" sz="2000" b="1" dirty="0">
                <a:solidFill>
                  <a:srgbClr val="C00000"/>
                </a:solidFill>
              </a:rPr>
              <a:t>impossible to know and understand</a:t>
            </a:r>
            <a:r>
              <a:rPr lang="en-US" sz="2000" dirty="0"/>
              <a:t> all of them. </a:t>
            </a:r>
          </a:p>
        </p:txBody>
      </p:sp>
      <p:grpSp>
        <p:nvGrpSpPr>
          <p:cNvPr id="9" name="Group 8">
            <a:extLst>
              <a:ext uri="{FF2B5EF4-FFF2-40B4-BE49-F238E27FC236}">
                <a16:creationId xmlns:a16="http://schemas.microsoft.com/office/drawing/2014/main" id="{CA4525DA-2D90-4BBC-BDD7-42E861209922}"/>
              </a:ext>
            </a:extLst>
          </p:cNvPr>
          <p:cNvGrpSpPr/>
          <p:nvPr/>
        </p:nvGrpSpPr>
        <p:grpSpPr>
          <a:xfrm>
            <a:off x="4957853" y="4025524"/>
            <a:ext cx="2258257" cy="2432443"/>
            <a:chOff x="4957853" y="4025524"/>
            <a:chExt cx="2258257" cy="2432443"/>
          </a:xfrm>
        </p:grpSpPr>
        <p:pic>
          <p:nvPicPr>
            <p:cNvPr id="7" name="Picture 6">
              <a:extLst>
                <a:ext uri="{FF2B5EF4-FFF2-40B4-BE49-F238E27FC236}">
                  <a16:creationId xmlns:a16="http://schemas.microsoft.com/office/drawing/2014/main" id="{E7EE041F-EFA1-4EB1-8FDF-FCE70A9E54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7853" y="4025524"/>
              <a:ext cx="2258257" cy="2211588"/>
            </a:xfrm>
            <a:prstGeom prst="rect">
              <a:avLst/>
            </a:prstGeom>
          </p:spPr>
        </p:pic>
        <p:sp>
          <p:nvSpPr>
            <p:cNvPr id="8" name="TextBox 7">
              <a:extLst>
                <a:ext uri="{FF2B5EF4-FFF2-40B4-BE49-F238E27FC236}">
                  <a16:creationId xmlns:a16="http://schemas.microsoft.com/office/drawing/2014/main" id="{4841EC3A-D479-4155-88C8-ED46E92D7E67}"/>
                </a:ext>
              </a:extLst>
            </p:cNvPr>
            <p:cNvSpPr txBox="1"/>
            <p:nvPr/>
          </p:nvSpPr>
          <p:spPr>
            <a:xfrm>
              <a:off x="5042726" y="6242523"/>
              <a:ext cx="2088510" cy="215444"/>
            </a:xfrm>
            <a:prstGeom prst="rect">
              <a:avLst/>
            </a:prstGeom>
            <a:noFill/>
          </p:spPr>
          <p:txBody>
            <a:bodyPr wrap="square" rtlCol="0">
              <a:spAutoFit/>
            </a:bodyPr>
            <a:lstStyle/>
            <a:p>
              <a:pPr algn="ctr"/>
              <a:r>
                <a:rPr lang="en-US" sz="800" dirty="0">
                  <a:latin typeface="Arial Narrow" panose="020B0606020202030204" pitchFamily="34" charset="0"/>
                </a:rPr>
                <a:t>Hotel-r.net</a:t>
              </a:r>
            </a:p>
          </p:txBody>
        </p:sp>
      </p:grpSp>
    </p:spTree>
    <p:extLst>
      <p:ext uri="{BB962C8B-B14F-4D97-AF65-F5344CB8AC3E}">
        <p14:creationId xmlns:p14="http://schemas.microsoft.com/office/powerpoint/2010/main" val="314299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Rectangle 1026"/>
          <p:cNvSpPr>
            <a:spLocks noGrp="1" noChangeArrowheads="1"/>
          </p:cNvSpPr>
          <p:nvPr>
            <p:ph type="title"/>
          </p:nvPr>
        </p:nvSpPr>
        <p:spPr>
          <a:xfrm>
            <a:off x="1524000" y="152400"/>
            <a:ext cx="9155596" cy="877513"/>
          </a:xfrm>
        </p:spPr>
        <p:txBody>
          <a:bodyPr/>
          <a:lstStyle/>
          <a:p>
            <a:r>
              <a:rPr lang="en-US" altLang="en-US" dirty="0"/>
              <a:t>Defect Containment Analysis Step 3 - Using the Data</a:t>
            </a:r>
          </a:p>
        </p:txBody>
      </p:sp>
      <p:sp>
        <p:nvSpPr>
          <p:cNvPr id="1807363" name="Rectangle 1027"/>
          <p:cNvSpPr>
            <a:spLocks noGrp="1" noChangeArrowheads="1"/>
          </p:cNvSpPr>
          <p:nvPr>
            <p:ph type="body" idx="1"/>
          </p:nvPr>
        </p:nvSpPr>
        <p:spPr>
          <a:xfrm>
            <a:off x="1347255" y="1453116"/>
            <a:ext cx="9620132" cy="4419600"/>
          </a:xfrm>
        </p:spPr>
        <p:txBody>
          <a:bodyPr/>
          <a:lstStyle/>
          <a:p>
            <a:pPr marL="0" indent="0" algn="ctr">
              <a:spcBef>
                <a:spcPct val="50000"/>
              </a:spcBef>
              <a:buNone/>
            </a:pPr>
            <a:r>
              <a:rPr lang="en-US" altLang="en-US" dirty="0"/>
              <a:t>If you see many out-of-phase defects in a specific cell, you can narrow down the source of defects</a:t>
            </a:r>
          </a:p>
        </p:txBody>
      </p:sp>
      <p:grpSp>
        <p:nvGrpSpPr>
          <p:cNvPr id="4" name="Group 54"/>
          <p:cNvGrpSpPr>
            <a:grpSpLocks/>
          </p:cNvGrpSpPr>
          <p:nvPr/>
        </p:nvGrpSpPr>
        <p:grpSpPr bwMode="auto">
          <a:xfrm>
            <a:off x="2250159" y="2743807"/>
            <a:ext cx="6719776" cy="3552112"/>
            <a:chOff x="960" y="1056"/>
            <a:chExt cx="3699" cy="2531"/>
          </a:xfrm>
        </p:grpSpPr>
        <p:grpSp>
          <p:nvGrpSpPr>
            <p:cNvPr id="5" name="Group 2"/>
            <p:cNvGrpSpPr>
              <a:grpSpLocks/>
            </p:cNvGrpSpPr>
            <p:nvPr/>
          </p:nvGrpSpPr>
          <p:grpSpPr bwMode="auto">
            <a:xfrm>
              <a:off x="960" y="1056"/>
              <a:ext cx="3699" cy="2451"/>
              <a:chOff x="913" y="1489"/>
              <a:chExt cx="3699" cy="2451"/>
            </a:xfrm>
          </p:grpSpPr>
          <p:grpSp>
            <p:nvGrpSpPr>
              <p:cNvPr id="28" name="Group 3"/>
              <p:cNvGrpSpPr>
                <a:grpSpLocks/>
              </p:cNvGrpSpPr>
              <p:nvPr/>
            </p:nvGrpSpPr>
            <p:grpSpPr bwMode="auto">
              <a:xfrm>
                <a:off x="1772" y="1724"/>
                <a:ext cx="2840" cy="2216"/>
                <a:chOff x="1772" y="1724"/>
                <a:chExt cx="2840" cy="2216"/>
              </a:xfrm>
            </p:grpSpPr>
            <p:sp>
              <p:nvSpPr>
                <p:cNvPr id="31" name="Line 4"/>
                <p:cNvSpPr>
                  <a:spLocks noChangeShapeType="1"/>
                </p:cNvSpPr>
                <p:nvPr/>
              </p:nvSpPr>
              <p:spPr bwMode="auto">
                <a:xfrm>
                  <a:off x="1780" y="3936"/>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5"/>
                <p:cNvSpPr>
                  <a:spLocks noChangeShapeType="1"/>
                </p:cNvSpPr>
                <p:nvPr/>
              </p:nvSpPr>
              <p:spPr bwMode="auto">
                <a:xfrm flipV="1">
                  <a:off x="4608" y="3644"/>
                  <a:ext cx="0" cy="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6"/>
                <p:cNvSpPr>
                  <a:spLocks noChangeShapeType="1"/>
                </p:cNvSpPr>
                <p:nvPr/>
              </p:nvSpPr>
              <p:spPr bwMode="auto">
                <a:xfrm flipH="1">
                  <a:off x="1772" y="3648"/>
                  <a:ext cx="284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7"/>
                <p:cNvSpPr>
                  <a:spLocks noChangeShapeType="1"/>
                </p:cNvSpPr>
                <p:nvPr/>
              </p:nvSpPr>
              <p:spPr bwMode="auto">
                <a:xfrm flipV="1">
                  <a:off x="4128" y="3356"/>
                  <a:ext cx="0" cy="5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8"/>
                <p:cNvSpPr>
                  <a:spLocks noChangeShapeType="1"/>
                </p:cNvSpPr>
                <p:nvPr/>
              </p:nvSpPr>
              <p:spPr bwMode="auto">
                <a:xfrm flipH="1">
                  <a:off x="1772" y="3360"/>
                  <a:ext cx="23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9"/>
                <p:cNvSpPr>
                  <a:spLocks noChangeShapeType="1"/>
                </p:cNvSpPr>
                <p:nvPr/>
              </p:nvSpPr>
              <p:spPr bwMode="auto">
                <a:xfrm flipV="1">
                  <a:off x="3696" y="3068"/>
                  <a:ext cx="0" cy="8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0"/>
                <p:cNvSpPr>
                  <a:spLocks noChangeShapeType="1"/>
                </p:cNvSpPr>
                <p:nvPr/>
              </p:nvSpPr>
              <p:spPr bwMode="auto">
                <a:xfrm flipH="1">
                  <a:off x="1772" y="3072"/>
                  <a:ext cx="19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11"/>
                <p:cNvSpPr>
                  <a:spLocks noChangeShapeType="1"/>
                </p:cNvSpPr>
                <p:nvPr/>
              </p:nvSpPr>
              <p:spPr bwMode="auto">
                <a:xfrm flipV="1">
                  <a:off x="3312" y="2780"/>
                  <a:ext cx="0" cy="1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12"/>
                <p:cNvSpPr>
                  <a:spLocks noChangeShapeType="1"/>
                </p:cNvSpPr>
                <p:nvPr/>
              </p:nvSpPr>
              <p:spPr bwMode="auto">
                <a:xfrm flipH="1">
                  <a:off x="1772" y="2784"/>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Line 13"/>
                <p:cNvSpPr>
                  <a:spLocks noChangeShapeType="1"/>
                </p:cNvSpPr>
                <p:nvPr/>
              </p:nvSpPr>
              <p:spPr bwMode="auto">
                <a:xfrm flipV="1">
                  <a:off x="2880" y="2492"/>
                  <a:ext cx="0" cy="1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14"/>
                <p:cNvSpPr>
                  <a:spLocks noChangeShapeType="1"/>
                </p:cNvSpPr>
                <p:nvPr/>
              </p:nvSpPr>
              <p:spPr bwMode="auto">
                <a:xfrm flipH="1">
                  <a:off x="1772" y="2496"/>
                  <a:ext cx="111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15"/>
                <p:cNvSpPr>
                  <a:spLocks noChangeShapeType="1"/>
                </p:cNvSpPr>
                <p:nvPr/>
              </p:nvSpPr>
              <p:spPr bwMode="auto">
                <a:xfrm flipV="1">
                  <a:off x="2496" y="2204"/>
                  <a:ext cx="0" cy="17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6"/>
                <p:cNvSpPr>
                  <a:spLocks noChangeShapeType="1"/>
                </p:cNvSpPr>
                <p:nvPr/>
              </p:nvSpPr>
              <p:spPr bwMode="auto">
                <a:xfrm flipH="1">
                  <a:off x="1772" y="2208"/>
                  <a:ext cx="7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17"/>
                <p:cNvSpPr>
                  <a:spLocks noChangeShapeType="1"/>
                </p:cNvSpPr>
                <p:nvPr/>
              </p:nvSpPr>
              <p:spPr bwMode="auto">
                <a:xfrm flipV="1">
                  <a:off x="2112" y="1964"/>
                  <a:ext cx="0" cy="19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18"/>
                <p:cNvSpPr>
                  <a:spLocks noChangeShapeType="1"/>
                </p:cNvSpPr>
                <p:nvPr/>
              </p:nvSpPr>
              <p:spPr bwMode="auto">
                <a:xfrm flipH="1">
                  <a:off x="1772" y="1968"/>
                  <a:ext cx="3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19"/>
                <p:cNvSpPr>
                  <a:spLocks noChangeShapeType="1"/>
                </p:cNvSpPr>
                <p:nvPr/>
              </p:nvSpPr>
              <p:spPr bwMode="auto">
                <a:xfrm flipV="1">
                  <a:off x="1776" y="1724"/>
                  <a:ext cx="0" cy="22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20"/>
                <p:cNvSpPr>
                  <a:spLocks noChangeShapeType="1"/>
                </p:cNvSpPr>
                <p:nvPr/>
              </p:nvSpPr>
              <p:spPr bwMode="auto">
                <a:xfrm>
                  <a:off x="1780" y="1728"/>
                  <a:ext cx="2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Line 21"/>
                <p:cNvSpPr>
                  <a:spLocks noChangeShapeType="1"/>
                </p:cNvSpPr>
                <p:nvPr/>
              </p:nvSpPr>
              <p:spPr bwMode="auto">
                <a:xfrm>
                  <a:off x="4608" y="1732"/>
                  <a:ext cx="0"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Line 22"/>
                <p:cNvSpPr>
                  <a:spLocks noChangeShapeType="1"/>
                </p:cNvSpPr>
                <p:nvPr/>
              </p:nvSpPr>
              <p:spPr bwMode="auto">
                <a:xfrm flipH="1">
                  <a:off x="2108" y="1968"/>
                  <a:ext cx="25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Line 23"/>
                <p:cNvSpPr>
                  <a:spLocks noChangeShapeType="1"/>
                </p:cNvSpPr>
                <p:nvPr/>
              </p:nvSpPr>
              <p:spPr bwMode="auto">
                <a:xfrm flipV="1">
                  <a:off x="2112"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Line 24"/>
                <p:cNvSpPr>
                  <a:spLocks noChangeShapeType="1"/>
                </p:cNvSpPr>
                <p:nvPr/>
              </p:nvSpPr>
              <p:spPr bwMode="auto">
                <a:xfrm flipV="1">
                  <a:off x="249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25"/>
                <p:cNvSpPr>
                  <a:spLocks noChangeShapeType="1"/>
                </p:cNvSpPr>
                <p:nvPr/>
              </p:nvSpPr>
              <p:spPr bwMode="auto">
                <a:xfrm flipV="1">
                  <a:off x="288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26"/>
                <p:cNvSpPr>
                  <a:spLocks noChangeShapeType="1"/>
                </p:cNvSpPr>
                <p:nvPr/>
              </p:nvSpPr>
              <p:spPr bwMode="auto">
                <a:xfrm flipV="1">
                  <a:off x="3360"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27"/>
                <p:cNvSpPr>
                  <a:spLocks noChangeShapeType="1"/>
                </p:cNvSpPr>
                <p:nvPr/>
              </p:nvSpPr>
              <p:spPr bwMode="auto">
                <a:xfrm flipV="1">
                  <a:off x="3744"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28"/>
                <p:cNvSpPr>
                  <a:spLocks noChangeShapeType="1"/>
                </p:cNvSpPr>
                <p:nvPr/>
              </p:nvSpPr>
              <p:spPr bwMode="auto">
                <a:xfrm flipV="1">
                  <a:off x="4176" y="1724"/>
                  <a:ext cx="0" cy="2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 name="Rectangle 29"/>
              <p:cNvSpPr>
                <a:spLocks noChangeArrowheads="1"/>
              </p:cNvSpPr>
              <p:nvPr/>
            </p:nvSpPr>
            <p:spPr bwMode="auto">
              <a:xfrm>
                <a:off x="1825" y="1489"/>
                <a:ext cx="27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Phase where Defect was Inserted</a:t>
                </a:r>
              </a:p>
            </p:txBody>
          </p:sp>
          <p:sp>
            <p:nvSpPr>
              <p:cNvPr id="30" name="Rectangle 30"/>
              <p:cNvSpPr>
                <a:spLocks noChangeArrowheads="1"/>
              </p:cNvSpPr>
              <p:nvPr/>
            </p:nvSpPr>
            <p:spPr bwMode="auto">
              <a:xfrm>
                <a:off x="913" y="2401"/>
                <a:ext cx="766" cy="85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Phase where Defect was Detected</a:t>
                </a:r>
              </a:p>
            </p:txBody>
          </p:sp>
        </p:grpSp>
        <p:sp>
          <p:nvSpPr>
            <p:cNvPr id="6" name="Rectangle 31"/>
            <p:cNvSpPr>
              <a:spLocks noChangeArrowheads="1"/>
            </p:cNvSpPr>
            <p:nvPr/>
          </p:nvSpPr>
          <p:spPr bwMode="auto">
            <a:xfrm>
              <a:off x="3840" y="1344"/>
              <a:ext cx="334"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I&amp;T</a:t>
              </a:r>
            </a:p>
          </p:txBody>
        </p:sp>
        <p:sp>
          <p:nvSpPr>
            <p:cNvPr id="7" name="Rectangle 32"/>
            <p:cNvSpPr>
              <a:spLocks noChangeArrowheads="1"/>
            </p:cNvSpPr>
            <p:nvPr/>
          </p:nvSpPr>
          <p:spPr bwMode="auto">
            <a:xfrm>
              <a:off x="1824" y="2976"/>
              <a:ext cx="334"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I&amp;T</a:t>
              </a:r>
            </a:p>
          </p:txBody>
        </p:sp>
        <p:sp>
          <p:nvSpPr>
            <p:cNvPr id="8" name="Rectangle 33"/>
            <p:cNvSpPr>
              <a:spLocks noChangeArrowheads="1"/>
            </p:cNvSpPr>
            <p:nvPr/>
          </p:nvSpPr>
          <p:spPr bwMode="auto">
            <a:xfrm>
              <a:off x="3408" y="1344"/>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C&amp;T</a:t>
              </a:r>
            </a:p>
          </p:txBody>
        </p:sp>
        <p:sp>
          <p:nvSpPr>
            <p:cNvPr id="9" name="Rectangle 34"/>
            <p:cNvSpPr>
              <a:spLocks noChangeArrowheads="1"/>
            </p:cNvSpPr>
            <p:nvPr/>
          </p:nvSpPr>
          <p:spPr bwMode="auto">
            <a:xfrm>
              <a:off x="1824" y="2688"/>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600">
                  <a:latin typeface="Arial" charset="0"/>
                </a:rPr>
                <a:t>C&amp;T</a:t>
              </a:r>
            </a:p>
          </p:txBody>
        </p:sp>
        <p:sp>
          <p:nvSpPr>
            <p:cNvPr id="10" name="Rectangle 35"/>
            <p:cNvSpPr>
              <a:spLocks noChangeArrowheads="1"/>
            </p:cNvSpPr>
            <p:nvPr/>
          </p:nvSpPr>
          <p:spPr bwMode="auto">
            <a:xfrm>
              <a:off x="2976" y="1344"/>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DD</a:t>
              </a:r>
            </a:p>
          </p:txBody>
        </p:sp>
        <p:sp>
          <p:nvSpPr>
            <p:cNvPr id="11" name="Rectangle 36"/>
            <p:cNvSpPr>
              <a:spLocks noChangeArrowheads="1"/>
            </p:cNvSpPr>
            <p:nvPr/>
          </p:nvSpPr>
          <p:spPr bwMode="auto">
            <a:xfrm>
              <a:off x="2544" y="1344"/>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PD</a:t>
              </a:r>
            </a:p>
          </p:txBody>
        </p:sp>
        <p:sp>
          <p:nvSpPr>
            <p:cNvPr id="12" name="Rectangle 37"/>
            <p:cNvSpPr>
              <a:spLocks noChangeArrowheads="1"/>
            </p:cNvSpPr>
            <p:nvPr/>
          </p:nvSpPr>
          <p:spPr bwMode="auto">
            <a:xfrm>
              <a:off x="1824" y="2400"/>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DD</a:t>
              </a:r>
            </a:p>
          </p:txBody>
        </p:sp>
        <p:sp>
          <p:nvSpPr>
            <p:cNvPr id="13" name="Rectangle 38"/>
            <p:cNvSpPr>
              <a:spLocks noChangeArrowheads="1"/>
            </p:cNvSpPr>
            <p:nvPr/>
          </p:nvSpPr>
          <p:spPr bwMode="auto">
            <a:xfrm>
              <a:off x="1824" y="2112"/>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PD</a:t>
              </a:r>
            </a:p>
          </p:txBody>
        </p:sp>
        <p:sp>
          <p:nvSpPr>
            <p:cNvPr id="14" name="Rectangle 39"/>
            <p:cNvSpPr>
              <a:spLocks noChangeArrowheads="1"/>
            </p:cNvSpPr>
            <p:nvPr/>
          </p:nvSpPr>
          <p:spPr bwMode="auto">
            <a:xfrm>
              <a:off x="2160" y="1344"/>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RA</a:t>
              </a:r>
            </a:p>
          </p:txBody>
        </p:sp>
        <p:sp>
          <p:nvSpPr>
            <p:cNvPr id="15" name="Rectangle 40"/>
            <p:cNvSpPr>
              <a:spLocks noChangeArrowheads="1"/>
            </p:cNvSpPr>
            <p:nvPr/>
          </p:nvSpPr>
          <p:spPr bwMode="auto">
            <a:xfrm>
              <a:off x="1824" y="1824"/>
              <a:ext cx="382" cy="23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600">
                  <a:latin typeface="Arial" charset="0"/>
                </a:rPr>
                <a:t>RA</a:t>
              </a:r>
            </a:p>
          </p:txBody>
        </p:sp>
        <p:sp>
          <p:nvSpPr>
            <p:cNvPr id="16" name="Rectangle 41"/>
            <p:cNvSpPr>
              <a:spLocks noChangeArrowheads="1"/>
            </p:cNvSpPr>
            <p:nvPr/>
          </p:nvSpPr>
          <p:spPr bwMode="auto">
            <a:xfrm>
              <a:off x="4224" y="1248"/>
              <a:ext cx="430" cy="3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7" name="Rectangle 42"/>
            <p:cNvSpPr>
              <a:spLocks noChangeArrowheads="1"/>
            </p:cNvSpPr>
            <p:nvPr/>
          </p:nvSpPr>
          <p:spPr bwMode="auto">
            <a:xfrm>
              <a:off x="1776" y="3216"/>
              <a:ext cx="430" cy="37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r">
                <a:spcBef>
                  <a:spcPct val="50000"/>
                </a:spcBef>
              </a:pPr>
              <a:r>
                <a:rPr lang="en-US" altLang="en-US" sz="1400">
                  <a:latin typeface="Arial" charset="0"/>
                </a:rPr>
                <a:t>POST REL.</a:t>
              </a:r>
            </a:p>
          </p:txBody>
        </p:sp>
        <p:sp>
          <p:nvSpPr>
            <p:cNvPr id="18" name="Rectangle 43"/>
            <p:cNvSpPr>
              <a:spLocks noChangeArrowheads="1"/>
            </p:cNvSpPr>
            <p:nvPr/>
          </p:nvSpPr>
          <p:spPr bwMode="auto">
            <a:xfrm>
              <a:off x="2160" y="1824"/>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sp>
          <p:nvSpPr>
            <p:cNvPr id="19" name="Rectangle 44"/>
            <p:cNvSpPr>
              <a:spLocks noChangeArrowheads="1"/>
            </p:cNvSpPr>
            <p:nvPr/>
          </p:nvSpPr>
          <p:spPr bwMode="auto">
            <a:xfrm>
              <a:off x="2976" y="2352"/>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23</a:t>
              </a:r>
            </a:p>
          </p:txBody>
        </p:sp>
        <p:sp>
          <p:nvSpPr>
            <p:cNvPr id="20" name="Rectangle 45"/>
            <p:cNvSpPr>
              <a:spLocks noChangeArrowheads="1"/>
            </p:cNvSpPr>
            <p:nvPr/>
          </p:nvSpPr>
          <p:spPr bwMode="auto">
            <a:xfrm>
              <a:off x="3360" y="2640"/>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17</a:t>
              </a:r>
            </a:p>
          </p:txBody>
        </p:sp>
        <p:sp>
          <p:nvSpPr>
            <p:cNvPr id="21" name="Rectangle 46"/>
            <p:cNvSpPr>
              <a:spLocks noChangeArrowheads="1"/>
            </p:cNvSpPr>
            <p:nvPr/>
          </p:nvSpPr>
          <p:spPr bwMode="auto">
            <a:xfrm>
              <a:off x="2976" y="2640"/>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22" name="Rectangle 47"/>
            <p:cNvSpPr>
              <a:spLocks noChangeArrowheads="1"/>
            </p:cNvSpPr>
            <p:nvPr/>
          </p:nvSpPr>
          <p:spPr bwMode="auto">
            <a:xfrm>
              <a:off x="2544" y="2640"/>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3</a:t>
              </a:r>
            </a:p>
          </p:txBody>
        </p:sp>
        <p:sp>
          <p:nvSpPr>
            <p:cNvPr id="23" name="Rectangle 48"/>
            <p:cNvSpPr>
              <a:spLocks noChangeArrowheads="1"/>
            </p:cNvSpPr>
            <p:nvPr/>
          </p:nvSpPr>
          <p:spPr bwMode="auto">
            <a:xfrm>
              <a:off x="2544" y="2064"/>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55</a:t>
              </a:r>
            </a:p>
          </p:txBody>
        </p:sp>
        <p:sp>
          <p:nvSpPr>
            <p:cNvPr id="24" name="Rectangle 49"/>
            <p:cNvSpPr>
              <a:spLocks noChangeArrowheads="1"/>
            </p:cNvSpPr>
            <p:nvPr/>
          </p:nvSpPr>
          <p:spPr bwMode="auto">
            <a:xfrm>
              <a:off x="2160" y="2064"/>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12</a:t>
              </a:r>
            </a:p>
          </p:txBody>
        </p:sp>
        <p:sp>
          <p:nvSpPr>
            <p:cNvPr id="25" name="Rectangle 50"/>
            <p:cNvSpPr>
              <a:spLocks noChangeArrowheads="1"/>
            </p:cNvSpPr>
            <p:nvPr/>
          </p:nvSpPr>
          <p:spPr bwMode="auto">
            <a:xfrm>
              <a:off x="2160" y="2352"/>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latin typeface="Arial" charset="0"/>
                </a:rPr>
                <a:t>42</a:t>
              </a:r>
            </a:p>
          </p:txBody>
        </p:sp>
        <p:sp>
          <p:nvSpPr>
            <p:cNvPr id="26" name="Rectangle 51"/>
            <p:cNvSpPr>
              <a:spLocks noChangeArrowheads="1"/>
            </p:cNvSpPr>
            <p:nvPr/>
          </p:nvSpPr>
          <p:spPr bwMode="auto">
            <a:xfrm>
              <a:off x="2544" y="2352"/>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8</a:t>
              </a:r>
            </a:p>
          </p:txBody>
        </p:sp>
        <p:sp>
          <p:nvSpPr>
            <p:cNvPr id="27" name="Rectangle 52"/>
            <p:cNvSpPr>
              <a:spLocks noChangeArrowheads="1"/>
            </p:cNvSpPr>
            <p:nvPr/>
          </p:nvSpPr>
          <p:spPr bwMode="auto">
            <a:xfrm>
              <a:off x="2160" y="2640"/>
              <a:ext cx="382" cy="2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15</a:t>
              </a:r>
            </a:p>
          </p:txBody>
        </p:sp>
      </p:grpSp>
      <p:sp>
        <p:nvSpPr>
          <p:cNvPr id="2" name="Rounded Rectangular Callout 1"/>
          <p:cNvSpPr/>
          <p:nvPr/>
        </p:nvSpPr>
        <p:spPr bwMode="auto">
          <a:xfrm>
            <a:off x="5162750" y="5388242"/>
            <a:ext cx="5581695" cy="759965"/>
          </a:xfrm>
          <a:prstGeom prst="wedgeRoundRectCallout">
            <a:avLst>
              <a:gd name="adj1" fmla="val -52581"/>
              <a:gd name="adj2" fmla="val -119774"/>
              <a:gd name="adj3" fmla="val 16667"/>
            </a:avLst>
          </a:prstGeom>
          <a:solidFill>
            <a:schemeClr val="accent2"/>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latin typeface="Arial Narrow" panose="020B0606020202030204" pitchFamily="34" charset="0"/>
              </a:rPr>
              <a:t>A lot of defects originate during requirements analysis but are not detected until detailed design </a:t>
            </a:r>
          </a:p>
        </p:txBody>
      </p:sp>
      <p:sp>
        <p:nvSpPr>
          <p:cNvPr id="3" name="Oval 2">
            <a:extLst>
              <a:ext uri="{FF2B5EF4-FFF2-40B4-BE49-F238E27FC236}">
                <a16:creationId xmlns:a16="http://schemas.microsoft.com/office/drawing/2014/main" id="{8E515B53-E27F-4F79-B130-835895B0FD95}"/>
              </a:ext>
            </a:extLst>
          </p:cNvPr>
          <p:cNvSpPr/>
          <p:nvPr/>
        </p:nvSpPr>
        <p:spPr bwMode="auto">
          <a:xfrm>
            <a:off x="4511894" y="4521208"/>
            <a:ext cx="517735" cy="459693"/>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grpSp>
        <p:nvGrpSpPr>
          <p:cNvPr id="58" name="Group 57">
            <a:extLst>
              <a:ext uri="{FF2B5EF4-FFF2-40B4-BE49-F238E27FC236}">
                <a16:creationId xmlns:a16="http://schemas.microsoft.com/office/drawing/2014/main" id="{BA7B50FC-2015-474C-8FDB-6FC84629A1E5}"/>
              </a:ext>
            </a:extLst>
          </p:cNvPr>
          <p:cNvGrpSpPr/>
          <p:nvPr/>
        </p:nvGrpSpPr>
        <p:grpSpPr>
          <a:xfrm>
            <a:off x="5244029" y="3657383"/>
            <a:ext cx="6626262" cy="934757"/>
            <a:chOff x="5244029" y="3657383"/>
            <a:chExt cx="6626262" cy="934757"/>
          </a:xfrm>
        </p:grpSpPr>
        <p:sp>
          <p:nvSpPr>
            <p:cNvPr id="59" name="Rounded Rectangular Callout 1">
              <a:extLst>
                <a:ext uri="{FF2B5EF4-FFF2-40B4-BE49-F238E27FC236}">
                  <a16:creationId xmlns:a16="http://schemas.microsoft.com/office/drawing/2014/main" id="{587D113D-8A4D-4C83-A343-A618624EDECE}"/>
                </a:ext>
              </a:extLst>
            </p:cNvPr>
            <p:cNvSpPr/>
            <p:nvPr/>
          </p:nvSpPr>
          <p:spPr bwMode="auto">
            <a:xfrm>
              <a:off x="8674932" y="3657383"/>
              <a:ext cx="3195359" cy="759964"/>
            </a:xfrm>
            <a:prstGeom prst="wedgeRoundRectCallout">
              <a:avLst>
                <a:gd name="adj1" fmla="val -141466"/>
                <a:gd name="adj2" fmla="val 40899"/>
                <a:gd name="adj3" fmla="val 16667"/>
              </a:avLst>
            </a:prstGeom>
            <a:solidFill>
              <a:srgbClr val="66FFFF"/>
            </a:solidFill>
            <a:ln w="381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latin typeface="Arial Narrow" panose="020B0606020202030204" pitchFamily="34" charset="0"/>
                </a:rPr>
                <a:t>A lot of defects are created during preliminary design</a:t>
              </a:r>
            </a:p>
          </p:txBody>
        </p:sp>
        <p:sp>
          <p:nvSpPr>
            <p:cNvPr id="57" name="Oval 56">
              <a:extLst>
                <a:ext uri="{FF2B5EF4-FFF2-40B4-BE49-F238E27FC236}">
                  <a16:creationId xmlns:a16="http://schemas.microsoft.com/office/drawing/2014/main" id="{8388A860-8CAB-401C-9847-F636DB7D401B}"/>
                </a:ext>
              </a:extLst>
            </p:cNvPr>
            <p:cNvSpPr/>
            <p:nvPr/>
          </p:nvSpPr>
          <p:spPr bwMode="auto">
            <a:xfrm>
              <a:off x="5244029" y="4139465"/>
              <a:ext cx="461356" cy="452675"/>
            </a:xfrm>
            <a:prstGeom prst="ellipse">
              <a:avLst/>
            </a:prstGeom>
            <a:noFill/>
            <a:ln w="38100" cap="flat" cmpd="sng" algn="ctr">
              <a:solidFill>
                <a:srgbClr val="FF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grpSp>
    </p:spTree>
    <p:extLst>
      <p:ext uri="{BB962C8B-B14F-4D97-AF65-F5344CB8AC3E}">
        <p14:creationId xmlns:p14="http://schemas.microsoft.com/office/powerpoint/2010/main" val="32868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Changing Complex Software</a:t>
            </a:r>
          </a:p>
        </p:txBody>
      </p:sp>
      <p:sp>
        <p:nvSpPr>
          <p:cNvPr id="3" name="Content Placeholder 2"/>
          <p:cNvSpPr>
            <a:spLocks noGrp="1"/>
          </p:cNvSpPr>
          <p:nvPr>
            <p:ph idx="1"/>
          </p:nvPr>
        </p:nvSpPr>
        <p:spPr>
          <a:xfrm>
            <a:off x="872067" y="736114"/>
            <a:ext cx="10382087" cy="5545918"/>
          </a:xfrm>
        </p:spPr>
        <p:txBody>
          <a:bodyPr/>
          <a:lstStyle/>
          <a:p>
            <a:r>
              <a:rPr lang="en-US" sz="2200" dirty="0"/>
              <a:t>Higher levels of complexity in software increase the risk of unintentionally interfering with interactions and so </a:t>
            </a:r>
            <a:r>
              <a:rPr lang="en-US" sz="2200" i="1" dirty="0">
                <a:solidFill>
                  <a:srgbClr val="0000CC"/>
                </a:solidFill>
              </a:rPr>
              <a:t>increase the chance of introducing defects</a:t>
            </a:r>
            <a:r>
              <a:rPr lang="en-US" sz="2200" dirty="0"/>
              <a:t> when making changes. </a:t>
            </a:r>
          </a:p>
          <a:p>
            <a:pPr marL="107950"/>
            <a:endParaRPr lang="en-US" sz="2200" dirty="0"/>
          </a:p>
          <a:p>
            <a:pPr marL="107950"/>
            <a:endParaRPr lang="en-US" sz="2200" dirty="0"/>
          </a:p>
          <a:p>
            <a:pPr marL="107950"/>
            <a:endParaRPr lang="en-US" sz="2200" dirty="0"/>
          </a:p>
          <a:p>
            <a:pPr marL="107950"/>
            <a:endParaRPr lang="en-US" sz="2200" dirty="0"/>
          </a:p>
          <a:p>
            <a:pPr marL="107950"/>
            <a:endParaRPr lang="en-US" sz="2200" dirty="0"/>
          </a:p>
          <a:p>
            <a:pPr marL="107950"/>
            <a:endParaRPr lang="en-US" sz="2200" dirty="0"/>
          </a:p>
          <a:p>
            <a:endParaRPr lang="en-US" sz="2200" dirty="0"/>
          </a:p>
          <a:p>
            <a:endParaRPr lang="en-US" sz="2200" dirty="0"/>
          </a:p>
          <a:p>
            <a:pPr>
              <a:spcBef>
                <a:spcPts val="2400"/>
              </a:spcBef>
            </a:pPr>
            <a:r>
              <a:rPr lang="en-US" sz="2200" dirty="0"/>
              <a:t>In more extreme cases, complexity can make </a:t>
            </a:r>
            <a:r>
              <a:rPr lang="en-US" sz="2200" i="1" dirty="0">
                <a:solidFill>
                  <a:srgbClr val="0000CC"/>
                </a:solidFill>
              </a:rPr>
              <a:t>modifying the software virtually impossible</a:t>
            </a:r>
            <a:r>
              <a:rPr lang="en-US" sz="2200" dirty="0"/>
              <a:t>. Changes introduce more problems than they fix.  This is called </a:t>
            </a:r>
            <a:r>
              <a:rPr lang="en-US" sz="2200" i="1" dirty="0">
                <a:solidFill>
                  <a:srgbClr val="C00000"/>
                </a:solidFill>
              </a:rPr>
              <a:t>inherent instability</a:t>
            </a:r>
            <a:r>
              <a:rPr lang="en-US" sz="2200" dirty="0"/>
              <a:t>.</a:t>
            </a:r>
          </a:p>
          <a:p>
            <a:pPr marL="0" indent="0">
              <a:buNone/>
            </a:pPr>
            <a:endParaRPr lang="en-US" sz="2000" dirty="0"/>
          </a:p>
        </p:txBody>
      </p:sp>
      <p:grpSp>
        <p:nvGrpSpPr>
          <p:cNvPr id="7" name="Group 6">
            <a:extLst>
              <a:ext uri="{FF2B5EF4-FFF2-40B4-BE49-F238E27FC236}">
                <a16:creationId xmlns:a16="http://schemas.microsoft.com/office/drawing/2014/main" id="{A94DD921-0C1A-4B05-980C-FE01BD27293C}"/>
              </a:ext>
            </a:extLst>
          </p:cNvPr>
          <p:cNvGrpSpPr/>
          <p:nvPr/>
        </p:nvGrpSpPr>
        <p:grpSpPr>
          <a:xfrm>
            <a:off x="3332959" y="2042828"/>
            <a:ext cx="5353501" cy="3153345"/>
            <a:chOff x="3332959" y="2015773"/>
            <a:chExt cx="5353501" cy="3153345"/>
          </a:xfrm>
        </p:grpSpPr>
        <p:pic>
          <p:nvPicPr>
            <p:cNvPr id="5" name="Picture 4">
              <a:extLst>
                <a:ext uri="{FF2B5EF4-FFF2-40B4-BE49-F238E27FC236}">
                  <a16:creationId xmlns:a16="http://schemas.microsoft.com/office/drawing/2014/main" id="{258B8FF1-7CD4-47DA-BEE7-C3207C7BCE44}"/>
                </a:ext>
              </a:extLst>
            </p:cNvPr>
            <p:cNvPicPr>
              <a:picLocks noChangeAspect="1"/>
            </p:cNvPicPr>
            <p:nvPr/>
          </p:nvPicPr>
          <p:blipFill>
            <a:blip r:embed="rId2"/>
            <a:stretch>
              <a:fillRect/>
            </a:stretch>
          </p:blipFill>
          <p:spPr>
            <a:xfrm>
              <a:off x="3332959" y="2015773"/>
              <a:ext cx="5353501" cy="2932491"/>
            </a:xfrm>
            <a:prstGeom prst="rect">
              <a:avLst/>
            </a:prstGeom>
          </p:spPr>
        </p:pic>
        <p:sp>
          <p:nvSpPr>
            <p:cNvPr id="6" name="TextBox 5">
              <a:extLst>
                <a:ext uri="{FF2B5EF4-FFF2-40B4-BE49-F238E27FC236}">
                  <a16:creationId xmlns:a16="http://schemas.microsoft.com/office/drawing/2014/main" id="{3D3FE580-9794-4BBF-833C-454372DB215C}"/>
                </a:ext>
              </a:extLst>
            </p:cNvPr>
            <p:cNvSpPr txBox="1"/>
            <p:nvPr/>
          </p:nvSpPr>
          <p:spPr>
            <a:xfrm>
              <a:off x="4727105" y="4953674"/>
              <a:ext cx="2737789" cy="215444"/>
            </a:xfrm>
            <a:prstGeom prst="rect">
              <a:avLst/>
            </a:prstGeom>
            <a:noFill/>
          </p:spPr>
          <p:txBody>
            <a:bodyPr wrap="square" rtlCol="0">
              <a:spAutoFit/>
            </a:bodyPr>
            <a:lstStyle/>
            <a:p>
              <a:pPr algn="ctr"/>
              <a:r>
                <a:rPr lang="en-US" sz="800" dirty="0">
                  <a:latin typeface="Arial Narrow" panose="020B0606020202030204" pitchFamily="34" charset="0"/>
                </a:rPr>
                <a:t>Labs.Sogeti.com</a:t>
              </a:r>
            </a:p>
          </p:txBody>
        </p:sp>
      </p:grpSp>
    </p:spTree>
    <p:extLst>
      <p:ext uri="{BB962C8B-B14F-4D97-AF65-F5344CB8AC3E}">
        <p14:creationId xmlns:p14="http://schemas.microsoft.com/office/powerpoint/2010/main" val="40039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Measure Complexity?</a:t>
            </a:r>
          </a:p>
        </p:txBody>
      </p:sp>
      <p:sp>
        <p:nvSpPr>
          <p:cNvPr id="4" name="TextBox 3"/>
          <p:cNvSpPr txBox="1"/>
          <p:nvPr/>
        </p:nvSpPr>
        <p:spPr>
          <a:xfrm>
            <a:off x="1991834" y="1307801"/>
            <a:ext cx="8367823" cy="5395323"/>
          </a:xfrm>
          <a:prstGeom prst="rect">
            <a:avLst/>
          </a:prstGeom>
          <a:noFill/>
        </p:spPr>
        <p:txBody>
          <a:bodyPr wrap="square" rtlCol="0">
            <a:spAutoFit/>
          </a:bodyPr>
          <a:lstStyle/>
          <a:p>
            <a:r>
              <a:rPr lang="en-US" dirty="0"/>
              <a:t>Measures of complexity would need to address:</a:t>
            </a:r>
          </a:p>
          <a:p>
            <a:pPr marL="742950" lvl="1" indent="-285750">
              <a:spcBef>
                <a:spcPct val="20000"/>
              </a:spcBef>
              <a:buClr>
                <a:srgbClr val="990033"/>
              </a:buClr>
              <a:buFont typeface="Arial" panose="020B0604020202020204" pitchFamily="34" charset="0"/>
              <a:buChar char="–"/>
            </a:pPr>
            <a:r>
              <a:rPr lang="en-US" sz="2200" b="0" dirty="0">
                <a:latin typeface="+mn-lt"/>
              </a:rPr>
              <a:t>the </a:t>
            </a:r>
            <a:r>
              <a:rPr lang="en-US" sz="2200" i="1" dirty="0">
                <a:solidFill>
                  <a:srgbClr val="0000CC"/>
                </a:solidFill>
                <a:latin typeface="+mn-lt"/>
              </a:rPr>
              <a:t>parts</a:t>
            </a:r>
            <a:r>
              <a:rPr lang="en-US" sz="2200" b="0" dirty="0">
                <a:latin typeface="+mn-lt"/>
              </a:rPr>
              <a:t> of the software, </a:t>
            </a:r>
          </a:p>
          <a:p>
            <a:pPr marL="742950" lvl="1" indent="-285750">
              <a:spcBef>
                <a:spcPct val="20000"/>
              </a:spcBef>
              <a:buClr>
                <a:srgbClr val="990033"/>
              </a:buClr>
              <a:buFont typeface="Arial" panose="020B0604020202020204" pitchFamily="34" charset="0"/>
              <a:buChar char="–"/>
            </a:pPr>
            <a:r>
              <a:rPr lang="en-US" sz="2200" b="0" dirty="0">
                <a:latin typeface="+mn-lt"/>
              </a:rPr>
              <a:t>the </a:t>
            </a:r>
            <a:r>
              <a:rPr lang="en-US" sz="2200" i="1" dirty="0">
                <a:solidFill>
                  <a:srgbClr val="0000CC"/>
                </a:solidFill>
                <a:latin typeface="+mn-lt"/>
              </a:rPr>
              <a:t>interconnections</a:t>
            </a:r>
            <a:r>
              <a:rPr lang="en-US" sz="2200" b="0" dirty="0">
                <a:latin typeface="+mn-lt"/>
              </a:rPr>
              <a:t> between the parts,</a:t>
            </a:r>
          </a:p>
          <a:p>
            <a:pPr marL="742950" lvl="1" indent="-285750">
              <a:spcBef>
                <a:spcPct val="20000"/>
              </a:spcBef>
              <a:buClr>
                <a:srgbClr val="990033"/>
              </a:buClr>
              <a:buFont typeface="Arial" panose="020B0604020202020204" pitchFamily="34" charset="0"/>
              <a:buChar char="–"/>
            </a:pPr>
            <a:r>
              <a:rPr lang="en-US" sz="2200" b="0" dirty="0">
                <a:latin typeface="+mn-lt"/>
              </a:rPr>
              <a:t>and the </a:t>
            </a:r>
            <a:r>
              <a:rPr lang="en-US" sz="2200" i="1" dirty="0">
                <a:solidFill>
                  <a:srgbClr val="0000CC"/>
                </a:solidFill>
                <a:latin typeface="+mn-lt"/>
              </a:rPr>
              <a:t>interactions</a:t>
            </a:r>
            <a:r>
              <a:rPr lang="en-US" sz="2200" b="0" dirty="0">
                <a:latin typeface="+mn-lt"/>
              </a:rPr>
              <a:t> between the parts.</a:t>
            </a:r>
            <a:endParaRPr lang="en-US" dirty="0"/>
          </a:p>
          <a:p>
            <a:pPr>
              <a:spcBef>
                <a:spcPts val="1800"/>
              </a:spcBef>
            </a:pPr>
            <a:r>
              <a:rPr lang="en-US" dirty="0"/>
              <a:t>Information Need</a:t>
            </a:r>
          </a:p>
          <a:p>
            <a:pPr marL="742950" lvl="1" indent="-285750">
              <a:spcBef>
                <a:spcPct val="20000"/>
              </a:spcBef>
              <a:buClr>
                <a:srgbClr val="990033"/>
              </a:buClr>
              <a:buFont typeface="Arial" panose="020B0604020202020204" pitchFamily="34" charset="0"/>
              <a:buChar char="–"/>
            </a:pPr>
            <a:r>
              <a:rPr lang="en-US" sz="2200" b="0" dirty="0">
                <a:latin typeface="+mn-lt"/>
              </a:rPr>
              <a:t>Something that will help us </a:t>
            </a:r>
            <a:r>
              <a:rPr lang="en-US" sz="2200" i="1" dirty="0">
                <a:solidFill>
                  <a:srgbClr val="0000CC"/>
                </a:solidFill>
                <a:latin typeface="+mn-lt"/>
              </a:rPr>
              <a:t>estimate</a:t>
            </a:r>
          </a:p>
          <a:p>
            <a:pPr marL="1200150" lvl="2" indent="-285750">
              <a:spcBef>
                <a:spcPct val="20000"/>
              </a:spcBef>
              <a:buClr>
                <a:srgbClr val="990033"/>
              </a:buClr>
              <a:buFont typeface="Arial" panose="020B0604020202020204" pitchFamily="34" charset="0"/>
              <a:buChar char="–"/>
            </a:pPr>
            <a:r>
              <a:rPr lang="en-US" sz="2200" b="0" dirty="0">
                <a:latin typeface="+mn-lt"/>
              </a:rPr>
              <a:t>difficulty of programming, </a:t>
            </a:r>
          </a:p>
          <a:p>
            <a:pPr marL="1200150" lvl="2" indent="-285750">
              <a:spcBef>
                <a:spcPct val="20000"/>
              </a:spcBef>
              <a:buClr>
                <a:srgbClr val="990033"/>
              </a:buClr>
              <a:buFont typeface="Arial" panose="020B0604020202020204" pitchFamily="34" charset="0"/>
              <a:buChar char="–"/>
            </a:pPr>
            <a:r>
              <a:rPr lang="en-US" sz="2200" b="0" dirty="0">
                <a:latin typeface="+mn-lt"/>
              </a:rPr>
              <a:t>difficulty of testing and maintaining, </a:t>
            </a:r>
          </a:p>
          <a:p>
            <a:pPr marL="1200150" lvl="2" indent="-285750">
              <a:spcBef>
                <a:spcPct val="20000"/>
              </a:spcBef>
              <a:buClr>
                <a:srgbClr val="990033"/>
              </a:buClr>
              <a:buFont typeface="Arial" panose="020B0604020202020204" pitchFamily="34" charset="0"/>
              <a:buChar char="–"/>
            </a:pPr>
            <a:r>
              <a:rPr lang="en-US" sz="2200" b="0" dirty="0">
                <a:latin typeface="+mn-lt"/>
              </a:rPr>
              <a:t>expected level of quality</a:t>
            </a:r>
          </a:p>
          <a:p>
            <a:pPr marL="742950" lvl="1" indent="-285750">
              <a:spcBef>
                <a:spcPct val="20000"/>
              </a:spcBef>
              <a:buClr>
                <a:srgbClr val="990033"/>
              </a:buClr>
              <a:buFont typeface="Arial" panose="020B0604020202020204" pitchFamily="34" charset="0"/>
              <a:buChar char="–"/>
            </a:pPr>
            <a:r>
              <a:rPr lang="en-US" sz="2200" b="0" dirty="0">
                <a:latin typeface="+mn-lt"/>
              </a:rPr>
              <a:t>Something that will </a:t>
            </a:r>
            <a:r>
              <a:rPr lang="en-US" sz="2200" i="1" dirty="0">
                <a:solidFill>
                  <a:srgbClr val="0000CC"/>
                </a:solidFill>
                <a:latin typeface="+mn-lt"/>
              </a:rPr>
              <a:t>help us evaluate and improve our software</a:t>
            </a:r>
            <a:r>
              <a:rPr lang="en-US" sz="2200" b="0" dirty="0">
                <a:latin typeface="+mn-lt"/>
              </a:rPr>
              <a:t> with regard to the above characteristics</a:t>
            </a:r>
          </a:p>
          <a:p>
            <a:pPr marL="742950" lvl="1" indent="-285750">
              <a:spcBef>
                <a:spcPct val="20000"/>
              </a:spcBef>
              <a:buClr>
                <a:srgbClr val="990033"/>
              </a:buClr>
              <a:buFont typeface="Arial" panose="020B0604020202020204" pitchFamily="34" charset="0"/>
              <a:buChar char="–"/>
            </a:pPr>
            <a:endParaRPr lang="en-US" sz="2200" b="0" dirty="0">
              <a:latin typeface="+mn-lt"/>
            </a:endParaRPr>
          </a:p>
        </p:txBody>
      </p:sp>
    </p:spTree>
    <p:extLst>
      <p:ext uri="{BB962C8B-B14F-4D97-AF65-F5344CB8AC3E}">
        <p14:creationId xmlns:p14="http://schemas.microsoft.com/office/powerpoint/2010/main" val="30621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How</a:t>
            </a:r>
            <a:r>
              <a:rPr lang="en-US" dirty="0"/>
              <a:t> Can We Measure Complexity?</a:t>
            </a:r>
          </a:p>
        </p:txBody>
      </p:sp>
      <p:sp>
        <p:nvSpPr>
          <p:cNvPr id="3" name="Content Placeholder 2"/>
          <p:cNvSpPr>
            <a:spLocks noGrp="1"/>
          </p:cNvSpPr>
          <p:nvPr>
            <p:ph idx="1"/>
          </p:nvPr>
        </p:nvSpPr>
        <p:spPr>
          <a:xfrm>
            <a:off x="1886468" y="1357427"/>
            <a:ext cx="4273328" cy="4419600"/>
          </a:xfrm>
        </p:spPr>
        <p:txBody>
          <a:bodyPr/>
          <a:lstStyle/>
          <a:p>
            <a:pPr marL="0" indent="0">
              <a:buNone/>
            </a:pPr>
            <a:r>
              <a:rPr lang="en-US" dirty="0"/>
              <a:t>The </a:t>
            </a:r>
            <a:r>
              <a:rPr lang="en-US" i="1" dirty="0">
                <a:solidFill>
                  <a:srgbClr val="0000CC"/>
                </a:solidFill>
              </a:rPr>
              <a:t>base measures</a:t>
            </a:r>
            <a:r>
              <a:rPr lang="en-US" dirty="0"/>
              <a:t> would quantify the attributes of:</a:t>
            </a:r>
          </a:p>
          <a:p>
            <a:pPr lvl="1"/>
            <a:r>
              <a:rPr lang="en-US" dirty="0"/>
              <a:t>The </a:t>
            </a:r>
            <a:r>
              <a:rPr lang="en-US" b="1" i="1" dirty="0">
                <a:solidFill>
                  <a:srgbClr val="0000CC"/>
                </a:solidFill>
              </a:rPr>
              <a:t>parts</a:t>
            </a:r>
            <a:r>
              <a:rPr lang="en-US" dirty="0"/>
              <a:t> or </a:t>
            </a:r>
            <a:r>
              <a:rPr lang="en-US" b="1" i="1" dirty="0">
                <a:solidFill>
                  <a:srgbClr val="0000CC"/>
                </a:solidFill>
              </a:rPr>
              <a:t>components</a:t>
            </a:r>
            <a:r>
              <a:rPr lang="en-US" dirty="0"/>
              <a:t> of the software</a:t>
            </a:r>
          </a:p>
          <a:p>
            <a:pPr lvl="1"/>
            <a:r>
              <a:rPr lang="en-US" b="1" i="1" dirty="0">
                <a:solidFill>
                  <a:srgbClr val="0000CC"/>
                </a:solidFill>
              </a:rPr>
              <a:t>How many</a:t>
            </a:r>
            <a:r>
              <a:rPr lang="en-US" dirty="0"/>
              <a:t> parts or components there are</a:t>
            </a:r>
          </a:p>
          <a:p>
            <a:pPr lvl="1"/>
            <a:r>
              <a:rPr lang="en-US" dirty="0"/>
              <a:t>The </a:t>
            </a:r>
            <a:r>
              <a:rPr lang="en-US" b="1" i="1" dirty="0">
                <a:solidFill>
                  <a:srgbClr val="0000CC"/>
                </a:solidFill>
              </a:rPr>
              <a:t>arrangement</a:t>
            </a:r>
            <a:r>
              <a:rPr lang="en-US" dirty="0"/>
              <a:t> of the parts</a:t>
            </a:r>
          </a:p>
          <a:p>
            <a:pPr lvl="1"/>
            <a:r>
              <a:rPr lang="en-US" dirty="0"/>
              <a:t>The </a:t>
            </a:r>
            <a:r>
              <a:rPr lang="en-US" b="1" i="1" dirty="0">
                <a:solidFill>
                  <a:srgbClr val="0000CC"/>
                </a:solidFill>
              </a:rPr>
              <a:t>interactions</a:t>
            </a:r>
            <a:r>
              <a:rPr lang="en-US" dirty="0"/>
              <a:t> of the parts</a:t>
            </a:r>
          </a:p>
          <a:p>
            <a:pPr lvl="1"/>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740" y="1392865"/>
            <a:ext cx="4010299" cy="473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70209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Compound Measures</a:t>
            </a:r>
          </a:p>
        </p:txBody>
      </p:sp>
      <p:sp>
        <p:nvSpPr>
          <p:cNvPr id="3" name="Content Placeholder 2"/>
          <p:cNvSpPr>
            <a:spLocks noGrp="1"/>
          </p:cNvSpPr>
          <p:nvPr>
            <p:ph idx="1"/>
          </p:nvPr>
        </p:nvSpPr>
        <p:spPr>
          <a:xfrm>
            <a:off x="1239039" y="1011792"/>
            <a:ext cx="10042168" cy="4786497"/>
          </a:xfrm>
        </p:spPr>
        <p:txBody>
          <a:bodyPr/>
          <a:lstStyle/>
          <a:p>
            <a:pPr marL="0" indent="0">
              <a:buNone/>
            </a:pPr>
            <a:r>
              <a:rPr lang="en-US" dirty="0"/>
              <a:t>Combining the base measures into calculations that help us address our information needs, answering questions such as:</a:t>
            </a:r>
          </a:p>
          <a:p>
            <a:pPr marL="800100" lvl="1">
              <a:spcBef>
                <a:spcPts val="1800"/>
              </a:spcBef>
            </a:pPr>
            <a:r>
              <a:rPr lang="en-US" dirty="0"/>
              <a:t>What aspects of software structure can help </a:t>
            </a:r>
            <a:r>
              <a:rPr lang="en-US" b="1" i="1" dirty="0">
                <a:solidFill>
                  <a:srgbClr val="0000CC"/>
                </a:solidFill>
              </a:rPr>
              <a:t>forecast</a:t>
            </a:r>
            <a:r>
              <a:rPr lang="en-US" dirty="0"/>
              <a:t> development effort and quality?</a:t>
            </a:r>
          </a:p>
          <a:p>
            <a:pPr marL="800100" lvl="1">
              <a:spcBef>
                <a:spcPts val="1800"/>
              </a:spcBef>
            </a:pPr>
            <a:r>
              <a:rPr lang="en-US" b="1" i="1" dirty="0">
                <a:solidFill>
                  <a:srgbClr val="0000CC"/>
                </a:solidFill>
              </a:rPr>
              <a:t>Is my software structure good</a:t>
            </a:r>
            <a:r>
              <a:rPr lang="en-US" dirty="0"/>
              <a:t>?</a:t>
            </a:r>
          </a:p>
          <a:p>
            <a:pPr marL="800100" lvl="1">
              <a:spcBef>
                <a:spcPts val="1800"/>
              </a:spcBef>
            </a:pPr>
            <a:r>
              <a:rPr lang="en-US" b="1" i="1" dirty="0">
                <a:solidFill>
                  <a:srgbClr val="0000CC"/>
                </a:solidFill>
              </a:rPr>
              <a:t>How should I test my software</a:t>
            </a:r>
            <a:r>
              <a:rPr lang="en-US" dirty="0"/>
              <a:t>?</a:t>
            </a:r>
          </a:p>
          <a:p>
            <a:pPr marL="800100" lvl="1">
              <a:spcBef>
                <a:spcPts val="1800"/>
              </a:spcBef>
            </a:pPr>
            <a:r>
              <a:rPr lang="en-US" b="1" i="1" dirty="0">
                <a:solidFill>
                  <a:srgbClr val="0000CC"/>
                </a:solidFill>
              </a:rPr>
              <a:t>How can I improve</a:t>
            </a:r>
            <a:r>
              <a:rPr lang="en-US" dirty="0"/>
              <a:t> my software structure?</a:t>
            </a:r>
          </a:p>
          <a:p>
            <a:pPr marL="800100" lvl="1">
              <a:spcBef>
                <a:spcPts val="1800"/>
              </a:spcBef>
            </a:pPr>
            <a:r>
              <a:rPr lang="en-US" b="1" i="1" dirty="0">
                <a:solidFill>
                  <a:srgbClr val="0000CC"/>
                </a:solidFill>
              </a:rPr>
              <a:t>How much has it improved</a:t>
            </a:r>
            <a:r>
              <a:rPr lang="en-US" dirty="0"/>
              <a:t>?</a:t>
            </a:r>
          </a:p>
          <a:p>
            <a:pPr marL="0" indent="0">
              <a:buNone/>
            </a:pPr>
            <a:endParaRPr lang="en-US" dirty="0"/>
          </a:p>
        </p:txBody>
      </p:sp>
    </p:spTree>
    <p:extLst>
      <p:ext uri="{BB962C8B-B14F-4D97-AF65-F5344CB8AC3E}">
        <p14:creationId xmlns:p14="http://schemas.microsoft.com/office/powerpoint/2010/main" val="17095622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537" y="152401"/>
            <a:ext cx="5996426" cy="329148"/>
          </a:xfrm>
        </p:spPr>
        <p:txBody>
          <a:bodyPr/>
          <a:lstStyle/>
          <a:p>
            <a:r>
              <a:rPr lang="en-US" sz="3000" u="sng" dirty="0"/>
              <a:t>What</a:t>
            </a:r>
            <a:r>
              <a:rPr lang="en-US" sz="3000" dirty="0"/>
              <a:t> Can We Measure?</a:t>
            </a:r>
          </a:p>
        </p:txBody>
      </p:sp>
      <p:sp>
        <p:nvSpPr>
          <p:cNvPr id="3" name="Content Placeholder 2"/>
          <p:cNvSpPr>
            <a:spLocks noGrp="1"/>
          </p:cNvSpPr>
          <p:nvPr>
            <p:ph idx="1"/>
          </p:nvPr>
        </p:nvSpPr>
        <p:spPr>
          <a:xfrm>
            <a:off x="1271503" y="908989"/>
            <a:ext cx="9858206" cy="5428012"/>
          </a:xfrm>
        </p:spPr>
        <p:txBody>
          <a:bodyPr/>
          <a:lstStyle/>
          <a:p>
            <a:pPr marL="0" indent="0">
              <a:buNone/>
            </a:pPr>
            <a:r>
              <a:rPr lang="en-US" dirty="0"/>
              <a:t>We might learn something about the structure and complexity of software by measuring:</a:t>
            </a:r>
          </a:p>
          <a:p>
            <a:pPr lvl="1">
              <a:spcBef>
                <a:spcPts val="1800"/>
              </a:spcBef>
            </a:pPr>
            <a:r>
              <a:rPr lang="en-US" b="1" i="1" dirty="0">
                <a:solidFill>
                  <a:srgbClr val="0000CC"/>
                </a:solidFill>
              </a:rPr>
              <a:t>Requirements</a:t>
            </a:r>
          </a:p>
          <a:p>
            <a:pPr lvl="2"/>
            <a:r>
              <a:rPr lang="en-US" dirty="0"/>
              <a:t>Models, use cases, test cases</a:t>
            </a:r>
          </a:p>
          <a:p>
            <a:pPr lvl="1">
              <a:spcBef>
                <a:spcPts val="1800"/>
              </a:spcBef>
            </a:pPr>
            <a:r>
              <a:rPr lang="en-US" b="1" i="1" dirty="0">
                <a:solidFill>
                  <a:srgbClr val="0000CC"/>
                </a:solidFill>
              </a:rPr>
              <a:t>Architecture and Design</a:t>
            </a:r>
          </a:p>
          <a:p>
            <a:pPr lvl="2"/>
            <a:r>
              <a:rPr lang="en-US" dirty="0"/>
              <a:t>Models, design patterns, structure, control flow, data flow</a:t>
            </a:r>
          </a:p>
          <a:p>
            <a:pPr lvl="1">
              <a:spcBef>
                <a:spcPts val="1800"/>
              </a:spcBef>
            </a:pPr>
            <a:r>
              <a:rPr lang="en-US" dirty="0"/>
              <a:t>The </a:t>
            </a:r>
            <a:r>
              <a:rPr lang="en-US" b="1" dirty="0">
                <a:solidFill>
                  <a:srgbClr val="0000CC"/>
                </a:solidFill>
              </a:rPr>
              <a:t>code</a:t>
            </a:r>
            <a:r>
              <a:rPr lang="en-US" dirty="0"/>
              <a:t> itself</a:t>
            </a:r>
          </a:p>
          <a:p>
            <a:pPr lvl="2"/>
            <a:r>
              <a:rPr lang="en-US" dirty="0"/>
              <a:t>Statements, variables, nesting, control flow, data flow</a:t>
            </a:r>
          </a:p>
          <a:p>
            <a:pPr lvl="1">
              <a:spcBef>
                <a:spcPts val="1800"/>
              </a:spcBef>
            </a:pPr>
            <a:r>
              <a:rPr lang="en-US" dirty="0"/>
              <a:t>The </a:t>
            </a:r>
            <a:r>
              <a:rPr lang="en-US" b="1" i="1" dirty="0">
                <a:solidFill>
                  <a:srgbClr val="0000CC"/>
                </a:solidFill>
              </a:rPr>
              <a:t>way the code is assembled</a:t>
            </a:r>
            <a:r>
              <a:rPr lang="en-US" dirty="0"/>
              <a:t> to produce the final product</a:t>
            </a:r>
          </a:p>
          <a:p>
            <a:pPr lvl="2"/>
            <a:r>
              <a:rPr lang="en-US" dirty="0"/>
              <a:t>Load files, use of libraries</a:t>
            </a:r>
          </a:p>
        </p:txBody>
      </p:sp>
    </p:spTree>
    <p:extLst>
      <p:ext uri="{BB962C8B-B14F-4D97-AF65-F5344CB8AC3E}">
        <p14:creationId xmlns:p14="http://schemas.microsoft.com/office/powerpoint/2010/main" val="308068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285" y="65829"/>
            <a:ext cx="7391400" cy="1378688"/>
          </a:xfrm>
        </p:spPr>
        <p:txBody>
          <a:bodyPr/>
          <a:lstStyle/>
          <a:p>
            <a:r>
              <a:rPr lang="en-US" dirty="0"/>
              <a:t>One Problem Is That There are Many Systems for Describing Software Structure</a:t>
            </a:r>
          </a:p>
        </p:txBody>
      </p:sp>
      <p:pic>
        <p:nvPicPr>
          <p:cNvPr id="1026" name="Picture 2" descr="https://www.edrawsoft.com/images/software/software-dia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586" y="1696292"/>
            <a:ext cx="6170798" cy="463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703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7391" y="125347"/>
            <a:ext cx="7740502" cy="1336158"/>
          </a:xfrm>
        </p:spPr>
        <p:txBody>
          <a:bodyPr/>
          <a:lstStyle/>
          <a:p>
            <a:r>
              <a:rPr lang="en-US" sz="3000" dirty="0"/>
              <a:t>Generally Speaking We Measure Complexity of </a:t>
            </a:r>
            <a:r>
              <a:rPr lang="en-US" sz="3000" u="sng" dirty="0"/>
              <a:t>Systems</a:t>
            </a:r>
            <a:r>
              <a:rPr lang="en-US" sz="3000" dirty="0"/>
              <a:t> and of </a:t>
            </a:r>
            <a:r>
              <a:rPr lang="en-US" sz="3000" u="sng" dirty="0"/>
              <a:t>Components</a:t>
            </a:r>
            <a:r>
              <a:rPr lang="en-US" sz="3000" dirty="0"/>
              <a:t> that Make up Systems</a:t>
            </a:r>
          </a:p>
        </p:txBody>
      </p:sp>
      <p:sp>
        <p:nvSpPr>
          <p:cNvPr id="4" name="TextBox 3"/>
          <p:cNvSpPr txBox="1"/>
          <p:nvPr/>
        </p:nvSpPr>
        <p:spPr>
          <a:xfrm>
            <a:off x="1498750" y="1690578"/>
            <a:ext cx="9382069" cy="461665"/>
          </a:xfrm>
          <a:prstGeom prst="rect">
            <a:avLst/>
          </a:prstGeom>
          <a:noFill/>
        </p:spPr>
        <p:txBody>
          <a:bodyPr wrap="square" rtlCol="0">
            <a:spAutoFit/>
          </a:bodyPr>
          <a:lstStyle/>
          <a:p>
            <a:r>
              <a:rPr lang="en-US" dirty="0"/>
              <a:t>We usually start with the </a:t>
            </a:r>
            <a:r>
              <a:rPr lang="en-US" i="1" dirty="0">
                <a:solidFill>
                  <a:srgbClr val="0000CC"/>
                </a:solidFill>
              </a:rPr>
              <a:t>architecture</a:t>
            </a:r>
            <a:r>
              <a:rPr lang="en-US" dirty="0"/>
              <a:t> of the system</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2322427"/>
            <a:ext cx="6318086" cy="3763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ular Callout 4"/>
          <p:cNvSpPr/>
          <p:nvPr/>
        </p:nvSpPr>
        <p:spPr bwMode="auto">
          <a:xfrm>
            <a:off x="7850370" y="2616806"/>
            <a:ext cx="3539051" cy="3352800"/>
          </a:xfrm>
          <a:prstGeom prst="wedgeRoundRectCallout">
            <a:avLst>
              <a:gd name="adj1" fmla="val -77961"/>
              <a:gd name="adj2" fmla="val -13161"/>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t>This is the architecture of a system defined using </a:t>
            </a:r>
            <a:r>
              <a:rPr lang="en-US" sz="2000" i="1" dirty="0">
                <a:solidFill>
                  <a:srgbClr val="0000CC"/>
                </a:solidFill>
              </a:rPr>
              <a:t>structured analysis</a:t>
            </a:r>
            <a:r>
              <a:rPr lang="en-US" sz="2000" dirty="0"/>
              <a:t>. There are complexity measures for the system and for the individual components.</a:t>
            </a:r>
          </a:p>
        </p:txBody>
      </p:sp>
    </p:spTree>
    <p:extLst>
      <p:ext uri="{BB962C8B-B14F-4D97-AF65-F5344CB8AC3E}">
        <p14:creationId xmlns:p14="http://schemas.microsoft.com/office/powerpoint/2010/main" val="352154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468" y="128861"/>
            <a:ext cx="9993473" cy="792575"/>
          </a:xfrm>
        </p:spPr>
        <p:txBody>
          <a:bodyPr/>
          <a:lstStyle/>
          <a:p>
            <a:r>
              <a:rPr lang="en-US" sz="3000" dirty="0"/>
              <a:t>With Object Oriented Systems, the Nature of the Components Varies with the Methodology</a:t>
            </a:r>
          </a:p>
        </p:txBody>
      </p:sp>
      <p:sp>
        <p:nvSpPr>
          <p:cNvPr id="4" name="TextBox 3"/>
          <p:cNvSpPr txBox="1"/>
          <p:nvPr/>
        </p:nvSpPr>
        <p:spPr>
          <a:xfrm>
            <a:off x="1930810" y="1239586"/>
            <a:ext cx="8273677" cy="830997"/>
          </a:xfrm>
          <a:prstGeom prst="rect">
            <a:avLst/>
          </a:prstGeom>
          <a:noFill/>
        </p:spPr>
        <p:txBody>
          <a:bodyPr wrap="square" rtlCol="0">
            <a:spAutoFit/>
          </a:bodyPr>
          <a:lstStyle/>
          <a:p>
            <a:pPr algn="ctr"/>
            <a:r>
              <a:rPr lang="en-US" dirty="0"/>
              <a:t>This means we must sometimes devise </a:t>
            </a:r>
            <a:r>
              <a:rPr lang="en-US" i="1" dirty="0">
                <a:solidFill>
                  <a:srgbClr val="0000CC"/>
                </a:solidFill>
              </a:rPr>
              <a:t>methodology-specific measures</a:t>
            </a:r>
          </a:p>
        </p:txBody>
      </p:sp>
      <p:pic>
        <p:nvPicPr>
          <p:cNvPr id="3074" name="Picture 2" descr="http://www7.scu.edu.au/1852/image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359" y="2317693"/>
            <a:ext cx="6014702" cy="381729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bwMode="auto">
          <a:xfrm>
            <a:off x="7856267" y="2439060"/>
            <a:ext cx="3784960" cy="3481272"/>
          </a:xfrm>
          <a:prstGeom prst="wedgeRoundRectCallout">
            <a:avLst>
              <a:gd name="adj1" fmla="val -74396"/>
              <a:gd name="adj2" fmla="val -20281"/>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t>This is the architecture of a system defined using </a:t>
            </a:r>
            <a:r>
              <a:rPr lang="en-US" sz="2000" i="1" dirty="0">
                <a:solidFill>
                  <a:srgbClr val="0000CC"/>
                </a:solidFill>
              </a:rPr>
              <a:t>object oriented methodology</a:t>
            </a:r>
            <a:r>
              <a:rPr lang="en-US" sz="2000" dirty="0"/>
              <a:t>. There are complexity measures for the system and for the individual components.</a:t>
            </a:r>
          </a:p>
        </p:txBody>
      </p:sp>
    </p:spTree>
    <p:extLst>
      <p:ext uri="{BB962C8B-B14F-4D97-AF65-F5344CB8AC3E}">
        <p14:creationId xmlns:p14="http://schemas.microsoft.com/office/powerpoint/2010/main" val="73334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6" y="0"/>
            <a:ext cx="10856107" cy="670891"/>
          </a:xfrm>
        </p:spPr>
        <p:txBody>
          <a:bodyPr/>
          <a:lstStyle/>
          <a:p>
            <a:r>
              <a:rPr lang="en-US" dirty="0"/>
              <a:t>Order of Presentation</a:t>
            </a:r>
          </a:p>
        </p:txBody>
      </p:sp>
      <p:sp>
        <p:nvSpPr>
          <p:cNvPr id="3" name="Content Placeholder 2"/>
          <p:cNvSpPr>
            <a:spLocks noGrp="1"/>
          </p:cNvSpPr>
          <p:nvPr>
            <p:ph idx="1"/>
          </p:nvPr>
        </p:nvSpPr>
        <p:spPr>
          <a:xfrm>
            <a:off x="1065899" y="946865"/>
            <a:ext cx="10031346" cy="5163836"/>
          </a:xfrm>
        </p:spPr>
        <p:txBody>
          <a:bodyPr/>
          <a:lstStyle/>
          <a:p>
            <a:pPr marL="0" indent="0" algn="ctr">
              <a:buNone/>
            </a:pPr>
            <a:r>
              <a:rPr lang="en-US" dirty="0"/>
              <a:t>We will focus on complexity of </a:t>
            </a:r>
            <a:r>
              <a:rPr lang="en-US" i="1" dirty="0">
                <a:solidFill>
                  <a:srgbClr val="0000CC"/>
                </a:solidFill>
              </a:rPr>
              <a:t>structured, procedural software</a:t>
            </a:r>
          </a:p>
          <a:p>
            <a:pPr lvl="1">
              <a:spcBef>
                <a:spcPts val="1800"/>
              </a:spcBef>
            </a:pPr>
            <a:r>
              <a:rPr lang="en-US" dirty="0"/>
              <a:t>Because this is where most of the research has been focused</a:t>
            </a:r>
          </a:p>
          <a:p>
            <a:pPr lvl="1">
              <a:spcBef>
                <a:spcPts val="1800"/>
              </a:spcBef>
            </a:pPr>
            <a:r>
              <a:rPr lang="en-US" dirty="0"/>
              <a:t>Because the results apply to software in many different languages</a:t>
            </a:r>
          </a:p>
          <a:p>
            <a:pPr lvl="1">
              <a:spcBef>
                <a:spcPts val="1800"/>
              </a:spcBef>
            </a:pPr>
            <a:r>
              <a:rPr lang="en-US" dirty="0"/>
              <a:t>Because </a:t>
            </a:r>
            <a:r>
              <a:rPr lang="en-US" b="1" i="1" dirty="0">
                <a:solidFill>
                  <a:srgbClr val="0000CC"/>
                </a:solidFill>
              </a:rPr>
              <a:t>most of the results also apply to object oriented software</a:t>
            </a:r>
          </a:p>
          <a:p>
            <a:pPr marL="0" indent="0">
              <a:spcBef>
                <a:spcPts val="1800"/>
              </a:spcBef>
              <a:buNone/>
            </a:pPr>
            <a:r>
              <a:rPr lang="en-US" dirty="0"/>
              <a:t>From time to time we will mention how the concepts are applied to </a:t>
            </a:r>
            <a:r>
              <a:rPr lang="en-US" i="1" dirty="0">
                <a:solidFill>
                  <a:srgbClr val="0000CC"/>
                </a:solidFill>
              </a:rPr>
              <a:t>object oriented software</a:t>
            </a:r>
          </a:p>
        </p:txBody>
      </p:sp>
    </p:spTree>
    <p:extLst>
      <p:ext uri="{BB962C8B-B14F-4D97-AF65-F5344CB8AC3E}">
        <p14:creationId xmlns:p14="http://schemas.microsoft.com/office/powerpoint/2010/main" val="383618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108" y="898168"/>
            <a:ext cx="9452407" cy="5491999"/>
          </a:xfrm>
        </p:spPr>
        <p:txBody>
          <a:bodyPr/>
          <a:lstStyle/>
          <a:p>
            <a:pPr marL="0" indent="0" algn="ctr">
              <a:buNone/>
            </a:pPr>
            <a:r>
              <a:rPr lang="en-US" dirty="0"/>
              <a:t>Fundamentally, the </a:t>
            </a:r>
            <a:r>
              <a:rPr lang="en-US" i="1" dirty="0">
                <a:solidFill>
                  <a:srgbClr val="0000CC"/>
                </a:solidFill>
              </a:rPr>
              <a:t>complexity</a:t>
            </a:r>
            <a:r>
              <a:rPr lang="en-US" dirty="0"/>
              <a:t> of a system depends on the </a:t>
            </a:r>
            <a:r>
              <a:rPr lang="en-US" i="1" dirty="0">
                <a:solidFill>
                  <a:srgbClr val="0000CC"/>
                </a:solidFill>
              </a:rPr>
              <a:t>number of components</a:t>
            </a:r>
            <a:r>
              <a:rPr lang="en-US" dirty="0"/>
              <a:t> and the</a:t>
            </a:r>
            <a:r>
              <a:rPr lang="en-US" i="1" dirty="0">
                <a:solidFill>
                  <a:srgbClr val="0000CC"/>
                </a:solidFill>
              </a:rPr>
              <a:t> number of links</a:t>
            </a:r>
            <a:r>
              <a:rPr lang="en-US" dirty="0"/>
              <a:t> between the components of the system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It can be </a:t>
            </a:r>
            <a:r>
              <a:rPr lang="en-US" i="1" dirty="0">
                <a:solidFill>
                  <a:srgbClr val="0000CC"/>
                </a:solidFill>
              </a:rPr>
              <a:t>further complicated</a:t>
            </a:r>
            <a:r>
              <a:rPr lang="en-US" dirty="0"/>
              <a:t> by the degree to which the </a:t>
            </a:r>
            <a:r>
              <a:rPr lang="en-US" i="1" dirty="0">
                <a:solidFill>
                  <a:srgbClr val="0000CC"/>
                </a:solidFill>
              </a:rPr>
              <a:t>components share common elements</a:t>
            </a:r>
            <a:r>
              <a:rPr lang="en-US" dirty="0"/>
              <a:t> (coupling)</a:t>
            </a:r>
          </a:p>
        </p:txBody>
      </p:sp>
      <p:sp>
        <p:nvSpPr>
          <p:cNvPr id="2" name="Title 1"/>
          <p:cNvSpPr>
            <a:spLocks noGrp="1"/>
          </p:cNvSpPr>
          <p:nvPr>
            <p:ph type="title"/>
          </p:nvPr>
        </p:nvSpPr>
        <p:spPr>
          <a:xfrm>
            <a:off x="3048000" y="152400"/>
            <a:ext cx="5993219" cy="448366"/>
          </a:xfrm>
        </p:spPr>
        <p:txBody>
          <a:bodyPr/>
          <a:lstStyle/>
          <a:p>
            <a:r>
              <a:rPr lang="en-US" dirty="0"/>
              <a:t>System Level Complexity</a:t>
            </a:r>
          </a:p>
        </p:txBody>
      </p:sp>
      <p:grpSp>
        <p:nvGrpSpPr>
          <p:cNvPr id="5" name="Group 4"/>
          <p:cNvGrpSpPr/>
          <p:nvPr/>
        </p:nvGrpSpPr>
        <p:grpSpPr>
          <a:xfrm>
            <a:off x="1935849" y="2191698"/>
            <a:ext cx="8217520" cy="2801681"/>
            <a:chOff x="549461" y="2860167"/>
            <a:chExt cx="8217520" cy="2801681"/>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61" y="3109148"/>
              <a:ext cx="3054976"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235" y="2860167"/>
              <a:ext cx="3975746" cy="2589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944681" y="3945557"/>
              <a:ext cx="691116" cy="461665"/>
            </a:xfrm>
            <a:prstGeom prst="rect">
              <a:avLst/>
            </a:prstGeom>
            <a:noFill/>
          </p:spPr>
          <p:txBody>
            <a:bodyPr wrap="square" rtlCol="0">
              <a:spAutoFit/>
            </a:bodyPr>
            <a:lstStyle/>
            <a:p>
              <a:r>
                <a:rPr lang="en-US" dirty="0"/>
                <a:t>VS</a:t>
              </a:r>
            </a:p>
          </p:txBody>
        </p:sp>
      </p:grpSp>
    </p:spTree>
    <p:extLst>
      <p:ext uri="{BB962C8B-B14F-4D97-AF65-F5344CB8AC3E}">
        <p14:creationId xmlns:p14="http://schemas.microsoft.com/office/powerpoint/2010/main" val="7663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7362" name="Rectangle 1026"/>
          <p:cNvSpPr>
            <a:spLocks noGrp="1" noChangeArrowheads="1"/>
          </p:cNvSpPr>
          <p:nvPr>
            <p:ph type="title"/>
          </p:nvPr>
        </p:nvSpPr>
        <p:spPr>
          <a:xfrm>
            <a:off x="1065899" y="81161"/>
            <a:ext cx="10074632" cy="1331020"/>
          </a:xfrm>
        </p:spPr>
        <p:txBody>
          <a:bodyPr/>
          <a:lstStyle/>
          <a:p>
            <a:r>
              <a:rPr lang="en-US" altLang="en-US" dirty="0"/>
              <a:t>Defect Containment Analysis Step 4 - Using the Data to Provide </a:t>
            </a:r>
            <a:br>
              <a:rPr lang="en-US" altLang="en-US" dirty="0"/>
            </a:br>
            <a:r>
              <a:rPr lang="en-US" altLang="en-US" dirty="0"/>
              <a:t>Additional Insight</a:t>
            </a:r>
          </a:p>
        </p:txBody>
      </p:sp>
      <p:sp>
        <p:nvSpPr>
          <p:cNvPr id="1807363" name="Rectangle 1027"/>
          <p:cNvSpPr>
            <a:spLocks noGrp="1" noChangeArrowheads="1"/>
          </p:cNvSpPr>
          <p:nvPr>
            <p:ph type="body" idx="1"/>
          </p:nvPr>
        </p:nvSpPr>
        <p:spPr>
          <a:xfrm>
            <a:off x="1563678" y="1888317"/>
            <a:ext cx="9495692" cy="4101358"/>
          </a:xfrm>
        </p:spPr>
        <p:txBody>
          <a:bodyPr/>
          <a:lstStyle/>
          <a:p>
            <a:pPr marL="0" indent="0">
              <a:spcBef>
                <a:spcPts val="2400"/>
              </a:spcBef>
              <a:buNone/>
            </a:pPr>
            <a:r>
              <a:rPr lang="en-US" altLang="en-US" dirty="0"/>
              <a:t>Over time, you can correlate </a:t>
            </a:r>
          </a:p>
          <a:p>
            <a:pPr>
              <a:spcBef>
                <a:spcPts val="2400"/>
              </a:spcBef>
            </a:pPr>
            <a:r>
              <a:rPr lang="en-US" altLang="en-US" dirty="0"/>
              <a:t>the number of defects in the matrix</a:t>
            </a:r>
          </a:p>
          <a:p>
            <a:pPr>
              <a:spcBef>
                <a:spcPts val="2400"/>
              </a:spcBef>
            </a:pPr>
            <a:r>
              <a:rPr lang="en-US" altLang="en-US" dirty="0"/>
              <a:t>to the number of failures found by the customer</a:t>
            </a:r>
          </a:p>
          <a:p>
            <a:pPr>
              <a:spcBef>
                <a:spcPts val="2400"/>
              </a:spcBef>
              <a:buFont typeface="Wingdings" panose="05000000000000000000" pitchFamily="2" charset="2"/>
              <a:buChar char="Ø"/>
            </a:pPr>
            <a:r>
              <a:rPr lang="en-US" altLang="en-US" dirty="0"/>
              <a:t>You can use this to predict and ultimately to manage the number of failures</a:t>
            </a:r>
          </a:p>
        </p:txBody>
      </p:sp>
      <p:sp>
        <p:nvSpPr>
          <p:cNvPr id="2" name="Rounded Rectangle 1"/>
          <p:cNvSpPr/>
          <p:nvPr/>
        </p:nvSpPr>
        <p:spPr bwMode="auto">
          <a:xfrm>
            <a:off x="1507067" y="5148764"/>
            <a:ext cx="9177866" cy="840911"/>
          </a:xfrm>
          <a:prstGeom prst="roundRect">
            <a:avLst/>
          </a:prstGeom>
          <a:solidFill>
            <a:srgbClr val="CCFFFF"/>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800" dirty="0">
                <a:latin typeface="Abadi MT Condensed" panose="020B0806030101010103" pitchFamily="34" charset="0"/>
              </a:rPr>
              <a:t>A method for doing this will be shown briefly in today’s lecture</a:t>
            </a:r>
          </a:p>
        </p:txBody>
      </p:sp>
    </p:spTree>
    <p:extLst>
      <p:ext uri="{BB962C8B-B14F-4D97-AF65-F5344CB8AC3E}">
        <p14:creationId xmlns:p14="http://schemas.microsoft.com/office/powerpoint/2010/main" val="295213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73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73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0736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0736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103705"/>
            <a:ext cx="7391400" cy="410308"/>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Complexity: what and how to measure</a:t>
            </a:r>
          </a:p>
          <a:p>
            <a:pPr>
              <a:spcBef>
                <a:spcPts val="1800"/>
              </a:spcBef>
              <a:buFont typeface="Wingdings" panose="05000000000000000000" pitchFamily="2" charset="2"/>
              <a:buChar char="Ø"/>
            </a:pPr>
            <a:r>
              <a:rPr lang="en-US" i="1" dirty="0">
                <a:solidFill>
                  <a:srgbClr val="0000CC"/>
                </a:solidFill>
              </a:rPr>
              <a:t>Structured Programs and </a:t>
            </a:r>
            <a:r>
              <a:rPr lang="en-US" i="1" dirty="0" err="1">
                <a:solidFill>
                  <a:srgbClr val="0000CC"/>
                </a:solidFill>
              </a:rPr>
              <a:t>Flowgraph</a:t>
            </a:r>
            <a:r>
              <a:rPr lang="en-US" i="1" dirty="0">
                <a:solidFill>
                  <a:srgbClr val="0000CC"/>
                </a:solidFill>
              </a:rPr>
              <a:t> Analysis</a:t>
            </a:r>
          </a:p>
          <a:p>
            <a:pPr>
              <a:spcBef>
                <a:spcPts val="1800"/>
              </a:spcBef>
            </a:pPr>
            <a:r>
              <a:rPr lang="en-US" dirty="0">
                <a:solidFill>
                  <a:schemeClr val="bg1">
                    <a:lumMod val="75000"/>
                  </a:schemeClr>
                </a:solidFill>
              </a:rPr>
              <a:t>Measures of Complexity</a:t>
            </a:r>
          </a:p>
          <a:p>
            <a:pPr>
              <a:spcBef>
                <a:spcPts val="1800"/>
              </a:spcBef>
            </a:pPr>
            <a:r>
              <a:rPr lang="en-US" dirty="0">
                <a:solidFill>
                  <a:schemeClr val="bg1">
                    <a:lumMod val="75000"/>
                  </a:schemeClr>
                </a:solidFill>
              </a:rPr>
              <a:t>Closing Remarks</a:t>
            </a:r>
          </a:p>
          <a:p>
            <a:pPr marL="0" indent="0">
              <a:spcBef>
                <a:spcPts val="1800"/>
              </a:spcBef>
              <a:buNone/>
            </a:pPr>
            <a:endParaRPr lang="en-US" dirty="0"/>
          </a:p>
          <a:p>
            <a:pPr lvl="1"/>
            <a:endParaRPr lang="en-US" dirty="0"/>
          </a:p>
        </p:txBody>
      </p:sp>
    </p:spTree>
    <p:extLst>
      <p:ext uri="{BB962C8B-B14F-4D97-AF65-F5344CB8AC3E}">
        <p14:creationId xmlns:p14="http://schemas.microsoft.com/office/powerpoint/2010/main" val="10053967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6174" y="31171"/>
            <a:ext cx="7634177" cy="1187302"/>
          </a:xfrm>
        </p:spPr>
        <p:txBody>
          <a:bodyPr/>
          <a:lstStyle/>
          <a:p>
            <a:r>
              <a:rPr lang="en-US" dirty="0"/>
              <a:t>Control Flow Captures Major Complexity-related Attributes</a:t>
            </a:r>
          </a:p>
        </p:txBody>
      </p:sp>
      <p:sp>
        <p:nvSpPr>
          <p:cNvPr id="3" name="Content Placeholder 2"/>
          <p:cNvSpPr>
            <a:spLocks noGrp="1"/>
          </p:cNvSpPr>
          <p:nvPr>
            <p:ph idx="1"/>
          </p:nvPr>
        </p:nvSpPr>
        <p:spPr>
          <a:xfrm>
            <a:off x="1303967" y="1353759"/>
            <a:ext cx="9901491" cy="1609061"/>
          </a:xfrm>
        </p:spPr>
        <p:txBody>
          <a:bodyPr/>
          <a:lstStyle/>
          <a:p>
            <a:pPr marL="0" indent="0" algn="ctr">
              <a:buNone/>
            </a:pPr>
            <a:r>
              <a:rPr lang="en-US" dirty="0"/>
              <a:t>Our intuitive notions of complexity would say that when there are </a:t>
            </a:r>
            <a:r>
              <a:rPr lang="en-US" i="1" dirty="0">
                <a:solidFill>
                  <a:srgbClr val="0000CC"/>
                </a:solidFill>
              </a:rPr>
              <a:t>more parts</a:t>
            </a:r>
            <a:r>
              <a:rPr lang="en-US" dirty="0"/>
              <a:t> and more </a:t>
            </a:r>
            <a:r>
              <a:rPr lang="en-US" i="1" dirty="0">
                <a:solidFill>
                  <a:srgbClr val="0000CC"/>
                </a:solidFill>
              </a:rPr>
              <a:t>complex ways they interact</a:t>
            </a:r>
            <a:r>
              <a:rPr lang="en-US" dirty="0"/>
              <a:t>, we have more complex software.</a:t>
            </a: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5901" y="2701337"/>
            <a:ext cx="3187393" cy="285864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0640" y="2701336"/>
            <a:ext cx="2616733" cy="28586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5875284" y="3699643"/>
            <a:ext cx="945931" cy="707886"/>
          </a:xfrm>
          <a:prstGeom prst="rect">
            <a:avLst/>
          </a:prstGeom>
          <a:noFill/>
        </p:spPr>
        <p:txBody>
          <a:bodyPr wrap="square" rtlCol="0">
            <a:spAutoFit/>
          </a:bodyPr>
          <a:lstStyle/>
          <a:p>
            <a:pPr algn="ctr"/>
            <a:r>
              <a:rPr lang="en-US" sz="4000" dirty="0"/>
              <a:t>vs</a:t>
            </a:r>
          </a:p>
        </p:txBody>
      </p:sp>
      <p:sp>
        <p:nvSpPr>
          <p:cNvPr id="5" name="Rounded Rectangle 4"/>
          <p:cNvSpPr/>
          <p:nvPr/>
        </p:nvSpPr>
        <p:spPr bwMode="auto">
          <a:xfrm>
            <a:off x="2044995" y="5911703"/>
            <a:ext cx="8176438" cy="489097"/>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Many measures of complexity make use of control flow analysis.</a:t>
            </a:r>
          </a:p>
        </p:txBody>
      </p:sp>
    </p:spTree>
    <p:extLst>
      <p:ext uri="{BB962C8B-B14F-4D97-AF65-F5344CB8AC3E}">
        <p14:creationId xmlns:p14="http://schemas.microsoft.com/office/powerpoint/2010/main" val="53687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341" y="51392"/>
            <a:ext cx="7761767" cy="1066800"/>
          </a:xfrm>
        </p:spPr>
        <p:txBody>
          <a:bodyPr/>
          <a:lstStyle/>
          <a:p>
            <a:r>
              <a:rPr lang="en-US" sz="3000" dirty="0"/>
              <a:t>Control Flow is Often Modeled with Directed Graphs</a:t>
            </a:r>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59432" y="1267438"/>
            <a:ext cx="8094333" cy="4942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ular Callout 3"/>
          <p:cNvSpPr/>
          <p:nvPr/>
        </p:nvSpPr>
        <p:spPr bwMode="auto">
          <a:xfrm>
            <a:off x="893415" y="2696435"/>
            <a:ext cx="1233377" cy="606056"/>
          </a:xfrm>
          <a:prstGeom prst="wedgeRoundRectCallout">
            <a:avLst>
              <a:gd name="adj1" fmla="val 105891"/>
              <a:gd name="adj2" fmla="val -79605"/>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Node</a:t>
            </a:r>
          </a:p>
        </p:txBody>
      </p:sp>
      <p:sp>
        <p:nvSpPr>
          <p:cNvPr id="6" name="Rounded Rectangular Callout 5"/>
          <p:cNvSpPr/>
          <p:nvPr/>
        </p:nvSpPr>
        <p:spPr bwMode="auto">
          <a:xfrm>
            <a:off x="1526055" y="3555510"/>
            <a:ext cx="1233377" cy="1219199"/>
          </a:xfrm>
          <a:prstGeom prst="wedgeRoundRectCallout">
            <a:avLst>
              <a:gd name="adj1" fmla="val 105891"/>
              <a:gd name="adj2" fmla="val -79605"/>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Arc or Edge</a:t>
            </a:r>
          </a:p>
        </p:txBody>
      </p:sp>
      <p:sp>
        <p:nvSpPr>
          <p:cNvPr id="3" name="Rounded Rectangle 2"/>
          <p:cNvSpPr/>
          <p:nvPr/>
        </p:nvSpPr>
        <p:spPr bwMode="auto">
          <a:xfrm>
            <a:off x="965187" y="5196867"/>
            <a:ext cx="2955851" cy="893135"/>
          </a:xfrm>
          <a:prstGeom prst="roundRect">
            <a:avLst/>
          </a:prstGeom>
          <a:solidFill>
            <a:srgbClr val="99CCFF"/>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This could be flow within a system or within a module</a:t>
            </a:r>
          </a:p>
        </p:txBody>
      </p:sp>
      <p:cxnSp>
        <p:nvCxnSpPr>
          <p:cNvPr id="7" name="Straight Connector 6"/>
          <p:cNvCxnSpPr/>
          <p:nvPr/>
        </p:nvCxnSpPr>
        <p:spPr bwMode="auto">
          <a:xfrm>
            <a:off x="6223592" y="1318438"/>
            <a:ext cx="21266" cy="4912241"/>
          </a:xfrm>
          <a:prstGeom prst="line">
            <a:avLst/>
          </a:prstGeom>
          <a:solidFill>
            <a:srgbClr val="FF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p:cNvCxnSpPr/>
          <p:nvPr/>
        </p:nvCxnSpPr>
        <p:spPr bwMode="auto">
          <a:xfrm>
            <a:off x="8226057" y="1318437"/>
            <a:ext cx="21266" cy="4912241"/>
          </a:xfrm>
          <a:prstGeom prst="line">
            <a:avLst/>
          </a:prstGeom>
          <a:solidFill>
            <a:srgbClr val="FF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184298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0004" y="98294"/>
            <a:ext cx="10134149" cy="881034"/>
          </a:xfrm>
        </p:spPr>
        <p:txBody>
          <a:bodyPr/>
          <a:lstStyle/>
          <a:p>
            <a:r>
              <a:rPr lang="en-US" dirty="0"/>
              <a:t>In Many Notations, the Shape of the Node Conveys the Nature of What it Represents</a:t>
            </a:r>
          </a:p>
        </p:txBody>
      </p:sp>
      <p:sp>
        <p:nvSpPr>
          <p:cNvPr id="3" name="Content Placeholder 2"/>
          <p:cNvSpPr>
            <a:spLocks noGrp="1"/>
          </p:cNvSpPr>
          <p:nvPr>
            <p:ph idx="1"/>
          </p:nvPr>
        </p:nvSpPr>
        <p:spPr>
          <a:xfrm>
            <a:off x="1394260" y="1310889"/>
            <a:ext cx="8185150" cy="478465"/>
          </a:xfrm>
        </p:spPr>
        <p:txBody>
          <a:bodyPr/>
          <a:lstStyle/>
          <a:p>
            <a:pPr marL="0" indent="0">
              <a:buNone/>
            </a:pPr>
            <a:r>
              <a:rPr lang="en-US" dirty="0"/>
              <a:t>For example, flowcharts:</a:t>
            </a:r>
          </a:p>
          <a:p>
            <a:pPr lvl="1"/>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798" y="1985710"/>
            <a:ext cx="6424403" cy="4184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79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390" y="75540"/>
            <a:ext cx="10856107" cy="829584"/>
          </a:xfrm>
        </p:spPr>
        <p:txBody>
          <a:bodyPr/>
          <a:lstStyle/>
          <a:p>
            <a:r>
              <a:rPr lang="en-US" dirty="0"/>
              <a:t>Notation To Be Used Here</a:t>
            </a:r>
            <a:br>
              <a:rPr lang="en-US" dirty="0"/>
            </a:br>
            <a:r>
              <a:rPr lang="en-US" sz="2400" dirty="0"/>
              <a:t>(in these slides)</a:t>
            </a:r>
            <a:endParaRPr lang="en-US" dirty="0"/>
          </a:p>
        </p:txBody>
      </p:sp>
      <p:sp>
        <p:nvSpPr>
          <p:cNvPr id="3" name="Content Placeholder 2"/>
          <p:cNvSpPr>
            <a:spLocks noGrp="1"/>
          </p:cNvSpPr>
          <p:nvPr>
            <p:ph idx="1"/>
          </p:nvPr>
        </p:nvSpPr>
        <p:spPr>
          <a:xfrm>
            <a:off x="1970274" y="1250521"/>
            <a:ext cx="3365057" cy="4820093"/>
          </a:xfrm>
        </p:spPr>
        <p:txBody>
          <a:bodyPr/>
          <a:lstStyle/>
          <a:p>
            <a:r>
              <a:rPr lang="en-US" dirty="0"/>
              <a:t>Arc or Edge</a:t>
            </a:r>
          </a:p>
          <a:p>
            <a:r>
              <a:rPr lang="en-US" dirty="0"/>
              <a:t>Procedure Node </a:t>
            </a:r>
          </a:p>
          <a:p>
            <a:pPr lvl="1"/>
            <a:r>
              <a:rPr lang="en-US" sz="2000" dirty="0"/>
              <a:t>A block of code. Any decisions are internal to the block. One exit.</a:t>
            </a:r>
            <a:r>
              <a:rPr lang="en-US" dirty="0"/>
              <a:t>  </a:t>
            </a:r>
          </a:p>
          <a:p>
            <a:r>
              <a:rPr lang="en-US" dirty="0"/>
              <a:t>Predicate Node </a:t>
            </a:r>
          </a:p>
          <a:p>
            <a:pPr lvl="1"/>
            <a:r>
              <a:rPr lang="en-US" sz="2000" dirty="0"/>
              <a:t>One that makes a decision.</a:t>
            </a:r>
          </a:p>
          <a:p>
            <a:r>
              <a:rPr lang="en-US" dirty="0"/>
              <a:t>Start Node</a:t>
            </a:r>
          </a:p>
          <a:p>
            <a:endParaRPr lang="en-US" dirty="0"/>
          </a:p>
          <a:p>
            <a:r>
              <a:rPr lang="en-US" dirty="0"/>
              <a:t>Stop Node</a:t>
            </a:r>
          </a:p>
          <a:p>
            <a:pPr marL="457200" lvl="1" indent="0">
              <a:buNone/>
            </a:pPr>
            <a:endParaRPr lang="en-US" dirty="0"/>
          </a:p>
        </p:txBody>
      </p:sp>
      <p:cxnSp>
        <p:nvCxnSpPr>
          <p:cNvPr id="11" name="Straight Arrow Connector 10"/>
          <p:cNvCxnSpPr/>
          <p:nvPr/>
        </p:nvCxnSpPr>
        <p:spPr bwMode="auto">
          <a:xfrm>
            <a:off x="5436878" y="1499192"/>
            <a:ext cx="1084520" cy="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Rounded Rectangle 54"/>
          <p:cNvSpPr/>
          <p:nvPr/>
        </p:nvSpPr>
        <p:spPr bwMode="auto">
          <a:xfrm>
            <a:off x="5271761" y="5423842"/>
            <a:ext cx="622887" cy="618237"/>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grpSp>
        <p:nvGrpSpPr>
          <p:cNvPr id="7" name="Group 6"/>
          <p:cNvGrpSpPr/>
          <p:nvPr/>
        </p:nvGrpSpPr>
        <p:grpSpPr>
          <a:xfrm>
            <a:off x="5260463" y="4538570"/>
            <a:ext cx="1784937" cy="618237"/>
            <a:chOff x="3736462" y="4134515"/>
            <a:chExt cx="1784937" cy="618237"/>
          </a:xfrm>
        </p:grpSpPr>
        <p:sp>
          <p:nvSpPr>
            <p:cNvPr id="6" name="Rounded Rectangle 5"/>
            <p:cNvSpPr/>
            <p:nvPr/>
          </p:nvSpPr>
          <p:spPr bwMode="auto">
            <a:xfrm>
              <a:off x="3736462" y="4134515"/>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8" name="Rounded Rectangle 7"/>
            <p:cNvSpPr/>
            <p:nvPr/>
          </p:nvSpPr>
          <p:spPr bwMode="auto">
            <a:xfrm>
              <a:off x="3811330" y="4213261"/>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52" name="Rounded Rectangle 51"/>
            <p:cNvSpPr/>
            <p:nvPr/>
          </p:nvSpPr>
          <p:spPr bwMode="auto">
            <a:xfrm>
              <a:off x="4898512" y="4134515"/>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16" name="Oval 15"/>
            <p:cNvSpPr/>
            <p:nvPr/>
          </p:nvSpPr>
          <p:spPr bwMode="auto">
            <a:xfrm>
              <a:off x="4973380" y="4213261"/>
              <a:ext cx="473149" cy="460744"/>
            </a:xfrm>
            <a:prstGeom prst="ellipse">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59" name="TextBox 58"/>
            <p:cNvSpPr txBox="1"/>
            <p:nvPr/>
          </p:nvSpPr>
          <p:spPr>
            <a:xfrm>
              <a:off x="4359349" y="4223894"/>
              <a:ext cx="552893" cy="461665"/>
            </a:xfrm>
            <a:prstGeom prst="rect">
              <a:avLst/>
            </a:prstGeom>
            <a:noFill/>
          </p:spPr>
          <p:txBody>
            <a:bodyPr wrap="square" rtlCol="0">
              <a:spAutoFit/>
            </a:bodyPr>
            <a:lstStyle/>
            <a:p>
              <a:r>
                <a:rPr lang="en-US" dirty="0"/>
                <a:t>or</a:t>
              </a:r>
            </a:p>
          </p:txBody>
        </p:sp>
      </p:grpSp>
      <p:grpSp>
        <p:nvGrpSpPr>
          <p:cNvPr id="12" name="Group 11"/>
          <p:cNvGrpSpPr/>
          <p:nvPr/>
        </p:nvGrpSpPr>
        <p:grpSpPr>
          <a:xfrm>
            <a:off x="5312292" y="1966642"/>
            <a:ext cx="4547635" cy="707886"/>
            <a:chOff x="3788291" y="1722083"/>
            <a:chExt cx="4547635" cy="707886"/>
          </a:xfrm>
        </p:grpSpPr>
        <p:sp>
          <p:nvSpPr>
            <p:cNvPr id="10" name="Rounded Rectangle 9"/>
            <p:cNvSpPr/>
            <p:nvPr/>
          </p:nvSpPr>
          <p:spPr bwMode="auto">
            <a:xfrm>
              <a:off x="3788291" y="1839046"/>
              <a:ext cx="482896"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cxnSp>
          <p:nvCxnSpPr>
            <p:cNvPr id="13" name="Straight Arrow Connector 12"/>
            <p:cNvCxnSpPr>
              <a:stCxn id="10" idx="3"/>
            </p:cNvCxnSpPr>
            <p:nvPr/>
          </p:nvCxnSpPr>
          <p:spPr bwMode="auto">
            <a:xfrm>
              <a:off x="4271187" y="2076506"/>
              <a:ext cx="1250212" cy="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60"/>
            <p:cNvSpPr txBox="1"/>
            <p:nvPr/>
          </p:nvSpPr>
          <p:spPr>
            <a:xfrm>
              <a:off x="5805377" y="1722083"/>
              <a:ext cx="2530549" cy="707886"/>
            </a:xfrm>
            <a:prstGeom prst="rect">
              <a:avLst/>
            </a:prstGeom>
            <a:noFill/>
          </p:spPr>
          <p:txBody>
            <a:bodyPr wrap="square" rtlCol="0">
              <a:spAutoFit/>
            </a:bodyPr>
            <a:lstStyle/>
            <a:p>
              <a:r>
                <a:rPr lang="en-US" sz="2000" dirty="0" err="1">
                  <a:latin typeface="Arial Narrow" panose="020B0606020202030204" pitchFamily="34" charset="0"/>
                </a:rPr>
                <a:t>Squarish</a:t>
              </a:r>
              <a:r>
                <a:rPr lang="en-US" sz="2000" dirty="0">
                  <a:latin typeface="Arial Narrow" panose="020B0606020202030204" pitchFamily="34" charset="0"/>
                </a:rPr>
                <a:t> shape, Exactly one arc leaving</a:t>
              </a:r>
            </a:p>
          </p:txBody>
        </p:sp>
      </p:grpSp>
      <p:grpSp>
        <p:nvGrpSpPr>
          <p:cNvPr id="5" name="Group 4"/>
          <p:cNvGrpSpPr/>
          <p:nvPr/>
        </p:nvGrpSpPr>
        <p:grpSpPr>
          <a:xfrm>
            <a:off x="5260463" y="3494965"/>
            <a:ext cx="4854644" cy="723055"/>
            <a:chOff x="3736463" y="2952681"/>
            <a:chExt cx="4854644" cy="723055"/>
          </a:xfrm>
        </p:grpSpPr>
        <p:grpSp>
          <p:nvGrpSpPr>
            <p:cNvPr id="4" name="Group 3"/>
            <p:cNvGrpSpPr/>
            <p:nvPr/>
          </p:nvGrpSpPr>
          <p:grpSpPr>
            <a:xfrm>
              <a:off x="3736463" y="2957263"/>
              <a:ext cx="1387546" cy="718473"/>
              <a:chOff x="3736463" y="2957263"/>
              <a:chExt cx="1387546" cy="718473"/>
            </a:xfrm>
          </p:grpSpPr>
          <p:sp>
            <p:nvSpPr>
              <p:cNvPr id="9" name="Oval 8"/>
              <p:cNvSpPr/>
              <p:nvPr/>
            </p:nvSpPr>
            <p:spPr bwMode="auto">
              <a:xfrm>
                <a:off x="3736463" y="3095376"/>
                <a:ext cx="473149" cy="464288"/>
              </a:xfrm>
              <a:prstGeom prst="ellipse">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cxnSp>
            <p:nvCxnSpPr>
              <p:cNvPr id="14" name="Straight Arrow Connector 13"/>
              <p:cNvCxnSpPr>
                <a:stCxn id="9" idx="6"/>
              </p:cNvCxnSpPr>
              <p:nvPr/>
            </p:nvCxnSpPr>
            <p:spPr bwMode="auto">
              <a:xfrm>
                <a:off x="4209612" y="3327520"/>
                <a:ext cx="861235" cy="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a:stCxn id="9" idx="5"/>
              </p:cNvCxnSpPr>
              <p:nvPr/>
            </p:nvCxnSpPr>
            <p:spPr bwMode="auto">
              <a:xfrm>
                <a:off x="4140321" y="3491671"/>
                <a:ext cx="983688" cy="18406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p:cNvCxnSpPr>
                <a:stCxn id="9" idx="7"/>
              </p:cNvCxnSpPr>
              <p:nvPr/>
            </p:nvCxnSpPr>
            <p:spPr bwMode="auto">
              <a:xfrm flipV="1">
                <a:off x="4140321" y="2957263"/>
                <a:ext cx="911924" cy="20610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2" name="TextBox 61"/>
            <p:cNvSpPr txBox="1"/>
            <p:nvPr/>
          </p:nvSpPr>
          <p:spPr>
            <a:xfrm>
              <a:off x="5805377" y="2952681"/>
              <a:ext cx="2785730" cy="707886"/>
            </a:xfrm>
            <a:prstGeom prst="rect">
              <a:avLst/>
            </a:prstGeom>
            <a:noFill/>
          </p:spPr>
          <p:txBody>
            <a:bodyPr wrap="square" rtlCol="0">
              <a:spAutoFit/>
            </a:bodyPr>
            <a:lstStyle/>
            <a:p>
              <a:r>
                <a:rPr lang="en-US" sz="2000" dirty="0">
                  <a:latin typeface="Arial Narrow" panose="020B0606020202030204" pitchFamily="34" charset="0"/>
                </a:rPr>
                <a:t>Round shape, Two or more arcs leaving</a:t>
              </a:r>
            </a:p>
          </p:txBody>
        </p:sp>
      </p:grpSp>
      <p:sp>
        <p:nvSpPr>
          <p:cNvPr id="63" name="Rounded Rectangle 62"/>
          <p:cNvSpPr/>
          <p:nvPr/>
        </p:nvSpPr>
        <p:spPr bwMode="auto">
          <a:xfrm>
            <a:off x="7329378" y="4394023"/>
            <a:ext cx="4076274" cy="1933577"/>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latin typeface="Arial Narrow" panose="020B0606020202030204" pitchFamily="34" charset="0"/>
              </a:rPr>
              <a:t>Colors of procedure and predicate nodes are not part of the notation.</a:t>
            </a:r>
          </a:p>
          <a:p>
            <a:pPr algn="ctr"/>
            <a:r>
              <a:rPr lang="en-US" sz="2200" dirty="0">
                <a:latin typeface="Arial Narrow" panose="020B0606020202030204" pitchFamily="34" charset="0"/>
              </a:rPr>
              <a:t>Colors are used only to clarify points being made on a slide.</a:t>
            </a:r>
          </a:p>
        </p:txBody>
      </p:sp>
      <p:sp>
        <p:nvSpPr>
          <p:cNvPr id="15" name="TextBox 14"/>
          <p:cNvSpPr txBox="1"/>
          <p:nvPr/>
        </p:nvSpPr>
        <p:spPr>
          <a:xfrm>
            <a:off x="7329378" y="1297173"/>
            <a:ext cx="2424223" cy="400110"/>
          </a:xfrm>
          <a:prstGeom prst="rect">
            <a:avLst/>
          </a:prstGeom>
          <a:noFill/>
        </p:spPr>
        <p:txBody>
          <a:bodyPr wrap="square" rtlCol="0">
            <a:spAutoFit/>
          </a:bodyPr>
          <a:lstStyle/>
          <a:p>
            <a:r>
              <a:rPr lang="en-US" sz="2000" dirty="0">
                <a:latin typeface="Arial Narrow" panose="020B0606020202030204" pitchFamily="34" charset="0"/>
              </a:rPr>
              <a:t>A path between nodes</a:t>
            </a:r>
          </a:p>
        </p:txBody>
      </p:sp>
    </p:spTree>
    <p:extLst>
      <p:ext uri="{BB962C8B-B14F-4D97-AF65-F5344CB8AC3E}">
        <p14:creationId xmlns:p14="http://schemas.microsoft.com/office/powerpoint/2010/main" val="395294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6" y="-64835"/>
            <a:ext cx="10856107" cy="670891"/>
          </a:xfrm>
        </p:spPr>
        <p:txBody>
          <a:bodyPr/>
          <a:lstStyle/>
          <a:p>
            <a:r>
              <a:rPr lang="en-US" dirty="0"/>
              <a:t>A </a:t>
            </a:r>
            <a:r>
              <a:rPr lang="en-US" dirty="0" err="1"/>
              <a:t>FlowGraph</a:t>
            </a:r>
            <a:endParaRPr lang="en-US" dirty="0"/>
          </a:p>
        </p:txBody>
      </p:sp>
      <p:sp>
        <p:nvSpPr>
          <p:cNvPr id="3" name="Content Placeholder 2"/>
          <p:cNvSpPr>
            <a:spLocks noGrp="1"/>
          </p:cNvSpPr>
          <p:nvPr>
            <p:ph idx="1"/>
          </p:nvPr>
        </p:nvSpPr>
        <p:spPr>
          <a:xfrm>
            <a:off x="1314788" y="838651"/>
            <a:ext cx="9814921" cy="5413293"/>
          </a:xfrm>
        </p:spPr>
        <p:txBody>
          <a:bodyPr/>
          <a:lstStyle/>
          <a:p>
            <a:pPr marL="0" indent="0">
              <a:buNone/>
            </a:pPr>
            <a:r>
              <a:rPr lang="en-US" dirty="0"/>
              <a:t>A </a:t>
            </a:r>
            <a:r>
              <a:rPr lang="en-US" dirty="0" err="1"/>
              <a:t>flowgraph</a:t>
            </a:r>
            <a:r>
              <a:rPr lang="en-US" dirty="0"/>
              <a:t> is a directed graph with</a:t>
            </a:r>
          </a:p>
          <a:p>
            <a:pPr lvl="1">
              <a:spcBef>
                <a:spcPts val="1200"/>
              </a:spcBef>
            </a:pPr>
            <a:r>
              <a:rPr lang="en-US" b="1" i="1" dirty="0">
                <a:solidFill>
                  <a:srgbClr val="0000CC"/>
                </a:solidFill>
              </a:rPr>
              <a:t>One start node</a:t>
            </a:r>
            <a:r>
              <a:rPr lang="en-US" dirty="0"/>
              <a:t>, and</a:t>
            </a:r>
          </a:p>
          <a:p>
            <a:pPr lvl="1">
              <a:spcBef>
                <a:spcPts val="1200"/>
              </a:spcBef>
            </a:pPr>
            <a:r>
              <a:rPr lang="en-US" b="1" i="1" dirty="0">
                <a:solidFill>
                  <a:srgbClr val="0000CC"/>
                </a:solidFill>
              </a:rPr>
              <a:t>One end node</a:t>
            </a:r>
            <a:r>
              <a:rPr lang="en-US" dirty="0"/>
              <a:t>, </a:t>
            </a:r>
          </a:p>
          <a:p>
            <a:pPr>
              <a:spcBef>
                <a:spcPts val="1200"/>
              </a:spcBef>
              <a:buFont typeface="Wingdings" panose="05000000000000000000" pitchFamily="2" charset="2"/>
              <a:buChar char="Ø"/>
            </a:pPr>
            <a:r>
              <a:rPr lang="en-US" dirty="0"/>
              <a:t>that has the following property:</a:t>
            </a:r>
          </a:p>
          <a:p>
            <a:pPr lvl="1"/>
            <a:r>
              <a:rPr lang="en-US" b="1" i="1" dirty="0">
                <a:solidFill>
                  <a:srgbClr val="0000CC"/>
                </a:solidFill>
              </a:rPr>
              <a:t>Every other node lies on a path between the start node and the end node</a:t>
            </a:r>
          </a:p>
          <a:p>
            <a:pPr marL="57150" indent="0">
              <a:spcBef>
                <a:spcPts val="2400"/>
              </a:spcBef>
              <a:buNone/>
            </a:pPr>
            <a:r>
              <a:rPr lang="en-US" dirty="0"/>
              <a:t>Notes:</a:t>
            </a:r>
          </a:p>
          <a:p>
            <a:pPr marL="800100" lvl="1"/>
            <a:r>
              <a:rPr lang="en-US" dirty="0"/>
              <a:t>This notation works for any procedural programming language</a:t>
            </a:r>
          </a:p>
          <a:p>
            <a:pPr marL="800100" lvl="1"/>
            <a:r>
              <a:rPr lang="en-US" dirty="0"/>
              <a:t>But not all languages can represent all possible </a:t>
            </a:r>
            <a:r>
              <a:rPr lang="en-US" dirty="0" err="1"/>
              <a:t>flowgraphs</a:t>
            </a:r>
            <a:endParaRPr lang="en-US" dirty="0"/>
          </a:p>
          <a:p>
            <a:pPr marL="800100" lvl="1"/>
            <a:r>
              <a:rPr lang="en-US" dirty="0"/>
              <a:t>Certain common language constructs have readily recognized </a:t>
            </a:r>
            <a:r>
              <a:rPr lang="en-US" dirty="0" err="1"/>
              <a:t>flowgraph</a:t>
            </a:r>
            <a:r>
              <a:rPr lang="en-US" dirty="0"/>
              <a:t> forms</a:t>
            </a:r>
          </a:p>
        </p:txBody>
      </p:sp>
      <p:sp>
        <p:nvSpPr>
          <p:cNvPr id="4" name="Rounded Rectangle 3"/>
          <p:cNvSpPr/>
          <p:nvPr/>
        </p:nvSpPr>
        <p:spPr bwMode="auto">
          <a:xfrm>
            <a:off x="7042298" y="5656518"/>
            <a:ext cx="3264195" cy="680488"/>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See later slides or Fenton, page 379 for some examples.</a:t>
            </a:r>
          </a:p>
        </p:txBody>
      </p:sp>
    </p:spTree>
    <p:extLst>
      <p:ext uri="{BB962C8B-B14F-4D97-AF65-F5344CB8AC3E}">
        <p14:creationId xmlns:p14="http://schemas.microsoft.com/office/powerpoint/2010/main" val="123822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Code, Flowchart, and </a:t>
            </a:r>
            <a:r>
              <a:rPr lang="en-US" dirty="0" err="1"/>
              <a:t>Flowgraph</a:t>
            </a:r>
            <a:endParaRPr lang="en-US" dirty="0"/>
          </a:p>
        </p:txBody>
      </p:sp>
      <p:pic>
        <p:nvPicPr>
          <p:cNvPr id="1028" name="Picture 4" descr="http://www.tutorialspoint.com/software_engineering/images/cyclomatic_complex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086" y="1243998"/>
            <a:ext cx="8916713" cy="4391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61939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Structured Program?</a:t>
            </a:r>
          </a:p>
        </p:txBody>
      </p:sp>
      <p:sp>
        <p:nvSpPr>
          <p:cNvPr id="3" name="Content Placeholder 2"/>
          <p:cNvSpPr>
            <a:spLocks noGrp="1"/>
          </p:cNvSpPr>
          <p:nvPr>
            <p:ph idx="1"/>
          </p:nvPr>
        </p:nvSpPr>
        <p:spPr>
          <a:xfrm>
            <a:off x="1028024" y="865704"/>
            <a:ext cx="8316170" cy="5481555"/>
          </a:xfrm>
        </p:spPr>
        <p:txBody>
          <a:bodyPr/>
          <a:lstStyle/>
          <a:p>
            <a:pPr marL="0" indent="0">
              <a:spcBef>
                <a:spcPts val="1800"/>
              </a:spcBef>
              <a:buNone/>
            </a:pPr>
            <a:r>
              <a:rPr lang="en-US" dirty="0"/>
              <a:t>A structured program is one </a:t>
            </a:r>
            <a:r>
              <a:rPr lang="en-US" i="1" dirty="0">
                <a:solidFill>
                  <a:srgbClr val="0000CC"/>
                </a:solidFill>
              </a:rPr>
              <a:t>constructed out of three fundamental control structures</a:t>
            </a:r>
            <a:r>
              <a:rPr lang="en-US" dirty="0"/>
              <a:t>:</a:t>
            </a:r>
          </a:p>
          <a:p>
            <a:pPr marL="574675" lvl="1" indent="-233363">
              <a:spcBef>
                <a:spcPts val="1800"/>
              </a:spcBef>
            </a:pPr>
            <a:r>
              <a:rPr lang="en-US" b="1" i="1" dirty="0">
                <a:solidFill>
                  <a:srgbClr val="C00000"/>
                </a:solidFill>
              </a:rPr>
              <a:t>Sequence</a:t>
            </a:r>
            <a:r>
              <a:rPr lang="en-US" dirty="0">
                <a:solidFill>
                  <a:srgbClr val="C00000"/>
                </a:solidFill>
              </a:rPr>
              <a:t> </a:t>
            </a:r>
            <a:r>
              <a:rPr lang="en-US" dirty="0"/>
              <a:t>(ordered statements and/or subroutines)</a:t>
            </a:r>
          </a:p>
          <a:p>
            <a:pPr marL="914400" lvl="2" indent="-233363"/>
            <a:r>
              <a:rPr lang="en-US" dirty="0"/>
              <a:t>Examples:  </a:t>
            </a:r>
            <a:r>
              <a:rPr lang="en-US" dirty="0">
                <a:solidFill>
                  <a:srgbClr val="C00000"/>
                </a:solidFill>
              </a:rPr>
              <a:t>A = B+C</a:t>
            </a:r>
            <a:r>
              <a:rPr lang="en-US" dirty="0"/>
              <a:t>;  </a:t>
            </a:r>
            <a:r>
              <a:rPr lang="en-US" dirty="0">
                <a:solidFill>
                  <a:srgbClr val="C00000"/>
                </a:solidFill>
              </a:rPr>
              <a:t>D = FUNC(E,F)</a:t>
            </a:r>
          </a:p>
          <a:p>
            <a:pPr marL="574675" lvl="1" indent="-233363">
              <a:spcBef>
                <a:spcPts val="4800"/>
              </a:spcBef>
            </a:pPr>
            <a:r>
              <a:rPr lang="en-US" b="1" i="1" dirty="0">
                <a:solidFill>
                  <a:srgbClr val="C00000"/>
                </a:solidFill>
              </a:rPr>
              <a:t>Selection</a:t>
            </a:r>
            <a:r>
              <a:rPr lang="en-US" dirty="0">
                <a:solidFill>
                  <a:srgbClr val="C00000"/>
                </a:solidFill>
              </a:rPr>
              <a:t> </a:t>
            </a:r>
            <a:r>
              <a:rPr lang="en-US" dirty="0"/>
              <a:t>(one or more statements is executed, depending on the state of the system)</a:t>
            </a:r>
          </a:p>
          <a:p>
            <a:pPr marL="914400" lvl="2" indent="-233363"/>
            <a:r>
              <a:rPr lang="en-US" dirty="0"/>
              <a:t>Example: </a:t>
            </a:r>
            <a:r>
              <a:rPr lang="en-US" dirty="0">
                <a:solidFill>
                  <a:srgbClr val="C00000"/>
                </a:solidFill>
              </a:rPr>
              <a:t>If C1 Then &lt;true option&gt; Else &lt;false option&gt;</a:t>
            </a:r>
          </a:p>
          <a:p>
            <a:pPr marL="574675" lvl="1" indent="-233363">
              <a:spcBef>
                <a:spcPts val="4800"/>
              </a:spcBef>
            </a:pPr>
            <a:r>
              <a:rPr lang="en-US" b="1" i="1" dirty="0">
                <a:solidFill>
                  <a:srgbClr val="C00000"/>
                </a:solidFill>
              </a:rPr>
              <a:t>Iteration</a:t>
            </a:r>
            <a:r>
              <a:rPr lang="en-US" dirty="0"/>
              <a:t> [loop] (a statement or block is executed until the program has reached a certain state)</a:t>
            </a:r>
          </a:p>
          <a:p>
            <a:pPr marL="914400" lvl="2" indent="-233363"/>
            <a:r>
              <a:rPr lang="en-US" dirty="0"/>
              <a:t>Examples:</a:t>
            </a:r>
            <a:r>
              <a:rPr lang="en-US" dirty="0">
                <a:solidFill>
                  <a:srgbClr val="C00000"/>
                </a:solidFill>
              </a:rPr>
              <a:t>  While</a:t>
            </a:r>
            <a:r>
              <a:rPr lang="en-US" dirty="0"/>
              <a:t>;</a:t>
            </a:r>
            <a:r>
              <a:rPr lang="en-US" dirty="0">
                <a:solidFill>
                  <a:srgbClr val="C00000"/>
                </a:solidFill>
              </a:rPr>
              <a:t>  Repeat</a:t>
            </a:r>
            <a:r>
              <a:rPr lang="en-US" dirty="0"/>
              <a:t>;</a:t>
            </a:r>
            <a:r>
              <a:rPr lang="en-US" dirty="0">
                <a:solidFill>
                  <a:srgbClr val="C00000"/>
                </a:solidFill>
              </a:rPr>
              <a:t>  For</a:t>
            </a:r>
            <a:r>
              <a:rPr lang="en-US" dirty="0"/>
              <a:t>;</a:t>
            </a:r>
            <a:r>
              <a:rPr lang="en-US" dirty="0">
                <a:solidFill>
                  <a:srgbClr val="C00000"/>
                </a:solidFill>
              </a:rPr>
              <a:t> Do… Until</a:t>
            </a:r>
          </a:p>
        </p:txBody>
      </p:sp>
      <p:pic>
        <p:nvPicPr>
          <p:cNvPr id="4" name="Picture 4" descr="Image result for bohm jacopini theorem">
            <a:extLst>
              <a:ext uri="{FF2B5EF4-FFF2-40B4-BE49-F238E27FC236}">
                <a16:creationId xmlns:a16="http://schemas.microsoft.com/office/drawing/2014/main" id="{0B4509AF-BE31-4335-856F-F41898407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341" y="1394924"/>
            <a:ext cx="1478168" cy="16712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6" descr="Image result for bohm jacopini theorem">
            <a:extLst>
              <a:ext uri="{FF2B5EF4-FFF2-40B4-BE49-F238E27FC236}">
                <a16:creationId xmlns:a16="http://schemas.microsoft.com/office/drawing/2014/main" id="{97B2E03C-AAE2-4C6E-8C48-1DFE58F42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4341" y="3140471"/>
            <a:ext cx="1478168" cy="16668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8" descr="Image result for bohm jacopini theorem">
            <a:extLst>
              <a:ext uri="{FF2B5EF4-FFF2-40B4-BE49-F238E27FC236}">
                <a16:creationId xmlns:a16="http://schemas.microsoft.com/office/drawing/2014/main" id="{C3027F9E-6115-4BBB-A5EB-BBD10A187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4341" y="4888524"/>
            <a:ext cx="1478168" cy="152587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3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Program Notation</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2925" y="1247479"/>
            <a:ext cx="8027875" cy="1433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bwMode="auto">
          <a:xfrm>
            <a:off x="1981200" y="2592205"/>
            <a:ext cx="8495414" cy="430618"/>
          </a:xfrm>
          <a:prstGeom prst="rect">
            <a:avLst/>
          </a:prstGeom>
          <a:solidFill>
            <a:srgbClr val="FFFFFF"/>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a:r>
              <a:rPr lang="en-US" sz="2000" dirty="0">
                <a:solidFill>
                  <a:srgbClr val="0000CC"/>
                </a:solidFill>
              </a:rPr>
              <a:t>Blue</a:t>
            </a:r>
            <a:r>
              <a:rPr lang="en-US" sz="2000" dirty="0"/>
              <a:t>: NS Diagram notation; </a:t>
            </a:r>
            <a:r>
              <a:rPr lang="en-US" sz="2000" dirty="0">
                <a:solidFill>
                  <a:srgbClr val="006600"/>
                </a:solidFill>
              </a:rPr>
              <a:t>Green</a:t>
            </a:r>
            <a:r>
              <a:rPr lang="en-US" sz="2000" dirty="0"/>
              <a:t>: Flowchart notation</a:t>
            </a:r>
          </a:p>
        </p:txBody>
      </p:sp>
      <p:cxnSp>
        <p:nvCxnSpPr>
          <p:cNvPr id="6" name="Straight Connector 5"/>
          <p:cNvCxnSpPr/>
          <p:nvPr/>
        </p:nvCxnSpPr>
        <p:spPr bwMode="auto">
          <a:xfrm flipV="1">
            <a:off x="2278913" y="3102569"/>
            <a:ext cx="7953153" cy="21265"/>
          </a:xfrm>
          <a:prstGeom prst="line">
            <a:avLst/>
          </a:prstGeom>
          <a:solidFill>
            <a:srgbClr val="FFFFFF"/>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p:nvSpPr>
        <p:spPr bwMode="auto">
          <a:xfrm>
            <a:off x="1981200" y="915805"/>
            <a:ext cx="8861744" cy="430618"/>
          </a:xfrm>
          <a:prstGeom prst="rect">
            <a:avLst/>
          </a:prstGeom>
          <a:solidFill>
            <a:srgbClr val="FFFFFF"/>
          </a:solidFill>
          <a:ln w="317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sz="2000" dirty="0">
                <a:solidFill>
                  <a:srgbClr val="C00000"/>
                </a:solidFill>
              </a:rPr>
              <a:t>    Sequence              Selection                Iteration (Loop)    </a:t>
            </a:r>
          </a:p>
        </p:txBody>
      </p:sp>
      <p:pic>
        <p:nvPicPr>
          <p:cNvPr id="9" name="Picture 4" descr="Image result for bohm jacopini theorem">
            <a:extLst>
              <a:ext uri="{FF2B5EF4-FFF2-40B4-BE49-F238E27FC236}">
                <a16:creationId xmlns:a16="http://schemas.microsoft.com/office/drawing/2014/main" id="{88989899-26B3-4C88-B141-C54D73B89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264" y="3276541"/>
            <a:ext cx="2154426" cy="2890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bohm jacopini theorem">
            <a:extLst>
              <a:ext uri="{FF2B5EF4-FFF2-40B4-BE49-F238E27FC236}">
                <a16:creationId xmlns:a16="http://schemas.microsoft.com/office/drawing/2014/main" id="{D90AEDE0-291C-42A4-BC66-AEB9EEF8D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798" y="3258595"/>
            <a:ext cx="2549206" cy="28746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bohm jacopini theorem">
            <a:extLst>
              <a:ext uri="{FF2B5EF4-FFF2-40B4-BE49-F238E27FC236}">
                <a16:creationId xmlns:a16="http://schemas.microsoft.com/office/drawing/2014/main" id="{DDBCF042-E301-49D2-BCD1-DD8EC1689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0087" y="3258595"/>
            <a:ext cx="2605660" cy="2689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85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164" y="35333"/>
            <a:ext cx="9825744" cy="949406"/>
          </a:xfrm>
        </p:spPr>
        <p:txBody>
          <a:bodyPr/>
          <a:lstStyle/>
          <a:p>
            <a:r>
              <a:rPr lang="en-US" dirty="0"/>
              <a:t>These Three are Sufficient to Represent Any Program</a:t>
            </a:r>
          </a:p>
        </p:txBody>
      </p:sp>
      <p:sp>
        <p:nvSpPr>
          <p:cNvPr id="3" name="Content Placeholder 2"/>
          <p:cNvSpPr>
            <a:spLocks noGrp="1"/>
          </p:cNvSpPr>
          <p:nvPr>
            <p:ph idx="1"/>
          </p:nvPr>
        </p:nvSpPr>
        <p:spPr>
          <a:xfrm>
            <a:off x="1201163" y="3711707"/>
            <a:ext cx="9825744" cy="2384293"/>
          </a:xfrm>
        </p:spPr>
        <p:txBody>
          <a:bodyPr/>
          <a:lstStyle/>
          <a:p>
            <a:pPr>
              <a:buFont typeface="Wingdings" panose="05000000000000000000" pitchFamily="2" charset="2"/>
              <a:buChar char="Ø"/>
            </a:pPr>
            <a:r>
              <a:rPr lang="en-US" dirty="0">
                <a:latin typeface="Verdana" pitchFamily="34" charset="0"/>
              </a:rPr>
              <a:t>Note: This does not necessarily mean it is the only way or the best way.</a:t>
            </a:r>
          </a:p>
          <a:p>
            <a:pPr>
              <a:spcBef>
                <a:spcPts val="2400"/>
              </a:spcBef>
              <a:buFont typeface="Wingdings" panose="05000000000000000000" pitchFamily="2" charset="2"/>
              <a:buChar char="Ø"/>
            </a:pPr>
            <a:r>
              <a:rPr lang="en-US" dirty="0"/>
              <a:t>The theorem simply states that it is </a:t>
            </a:r>
            <a:r>
              <a:rPr lang="en-US" dirty="0">
                <a:solidFill>
                  <a:srgbClr val="C00000"/>
                </a:solidFill>
              </a:rPr>
              <a:t>possible</a:t>
            </a:r>
            <a:r>
              <a:rPr lang="en-US" dirty="0"/>
              <a:t> to represent any function with only the three control structures.</a:t>
            </a:r>
          </a:p>
        </p:txBody>
      </p:sp>
      <p:sp>
        <p:nvSpPr>
          <p:cNvPr id="7" name="Rounded Rectangle 6">
            <a:extLst>
              <a:ext uri="{FF2B5EF4-FFF2-40B4-BE49-F238E27FC236}">
                <a16:creationId xmlns:a16="http://schemas.microsoft.com/office/drawing/2014/main" id="{55D70F56-0DBF-4BDC-9C96-E6F138FE0D00}"/>
              </a:ext>
            </a:extLst>
          </p:cNvPr>
          <p:cNvSpPr/>
          <p:nvPr/>
        </p:nvSpPr>
        <p:spPr bwMode="auto">
          <a:xfrm>
            <a:off x="1989534" y="1341841"/>
            <a:ext cx="7953153" cy="2094614"/>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The </a:t>
            </a:r>
            <a:r>
              <a:rPr lang="en-US" i="1" dirty="0">
                <a:solidFill>
                  <a:srgbClr val="0000CC"/>
                </a:solidFill>
              </a:rPr>
              <a:t>structured program theorem</a:t>
            </a:r>
            <a:r>
              <a:rPr lang="en-US" dirty="0"/>
              <a:t>, also known as the </a:t>
            </a:r>
            <a:r>
              <a:rPr lang="en-US" dirty="0" err="1"/>
              <a:t>Böhm-Jacopini</a:t>
            </a:r>
            <a:r>
              <a:rPr lang="en-US" dirty="0"/>
              <a:t> theorem, says that the class of </a:t>
            </a:r>
            <a:r>
              <a:rPr lang="en-US" dirty="0" err="1"/>
              <a:t>flowgraphs</a:t>
            </a:r>
            <a:r>
              <a:rPr lang="en-US" dirty="0"/>
              <a:t> representing </a:t>
            </a:r>
            <a:r>
              <a:rPr lang="en-US" i="1" dirty="0">
                <a:solidFill>
                  <a:srgbClr val="0000CC"/>
                </a:solidFill>
              </a:rPr>
              <a:t>the three control structures above can compute any computable function</a:t>
            </a:r>
            <a:r>
              <a:rPr lang="en-US" dirty="0"/>
              <a:t> </a:t>
            </a:r>
          </a:p>
        </p:txBody>
      </p:sp>
    </p:spTree>
    <p:extLst>
      <p:ext uri="{BB962C8B-B14F-4D97-AF65-F5344CB8AC3E}">
        <p14:creationId xmlns:p14="http://schemas.microsoft.com/office/powerpoint/2010/main" val="33181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718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a:t>Issues with This Method</a:t>
            </a:r>
          </a:p>
        </p:txBody>
      </p:sp>
      <p:sp>
        <p:nvSpPr>
          <p:cNvPr id="1757187" name="Rectangle 3"/>
          <p:cNvSpPr>
            <a:spLocks noGrp="1" noChangeArrowheads="1"/>
          </p:cNvSpPr>
          <p:nvPr>
            <p:ph type="body" idx="1"/>
          </p:nvPr>
        </p:nvSpPr>
        <p:spPr>
          <a:xfrm>
            <a:off x="2178050" y="1676400"/>
            <a:ext cx="7575550" cy="4419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spcBef>
                <a:spcPct val="50000"/>
              </a:spcBef>
            </a:pPr>
            <a:r>
              <a:rPr lang="en-US" altLang="en-US" dirty="0"/>
              <a:t>Definition of a defect must be adhered to in a consistent way across the project</a:t>
            </a:r>
          </a:p>
          <a:p>
            <a:pPr marL="285750" indent="-285750">
              <a:spcBef>
                <a:spcPts val="2400"/>
              </a:spcBef>
            </a:pPr>
            <a:r>
              <a:rPr lang="en-US" altLang="en-US" dirty="0"/>
              <a:t>As shown, there is no distinction by type or severity of defect</a:t>
            </a:r>
          </a:p>
          <a:p>
            <a:pPr marL="285750" indent="-285750">
              <a:spcBef>
                <a:spcPts val="2400"/>
              </a:spcBef>
              <a:buNone/>
            </a:pPr>
            <a:r>
              <a:rPr lang="en-US" altLang="en-US" dirty="0"/>
              <a:t> 	(but this distinction can also be made if the original data are good enough)</a:t>
            </a:r>
          </a:p>
          <a:p>
            <a:pPr marL="285750" indent="-285750">
              <a:spcBef>
                <a:spcPct val="50000"/>
              </a:spcBef>
              <a:buNone/>
            </a:pPr>
            <a:endParaRPr lang="en-US" altLang="en-US" dirty="0"/>
          </a:p>
        </p:txBody>
      </p:sp>
    </p:spTree>
    <p:extLst>
      <p:ext uri="{BB962C8B-B14F-4D97-AF65-F5344CB8AC3E}">
        <p14:creationId xmlns:p14="http://schemas.microsoft.com/office/powerpoint/2010/main" val="234319569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Structured Programs Important?</a:t>
            </a:r>
          </a:p>
        </p:txBody>
      </p:sp>
      <p:sp>
        <p:nvSpPr>
          <p:cNvPr id="3" name="Content Placeholder 2"/>
          <p:cNvSpPr>
            <a:spLocks noGrp="1"/>
          </p:cNvSpPr>
          <p:nvPr>
            <p:ph idx="1"/>
          </p:nvPr>
        </p:nvSpPr>
        <p:spPr>
          <a:xfrm>
            <a:off x="1331020" y="1022614"/>
            <a:ext cx="9674244" cy="3134718"/>
          </a:xfrm>
        </p:spPr>
        <p:txBody>
          <a:bodyPr/>
          <a:lstStyle/>
          <a:p>
            <a:pPr marL="0" indent="0">
              <a:buNone/>
            </a:pPr>
            <a:r>
              <a:rPr lang="en-US" dirty="0"/>
              <a:t>Studies have shown that limiting the software to a small number of well defined control structures has these benefits:</a:t>
            </a:r>
          </a:p>
          <a:p>
            <a:pPr lvl="1"/>
            <a:r>
              <a:rPr lang="en-US" dirty="0"/>
              <a:t>Easier to understand</a:t>
            </a:r>
          </a:p>
          <a:p>
            <a:pPr lvl="1"/>
            <a:r>
              <a:rPr lang="en-US" dirty="0"/>
              <a:t>Less error prone</a:t>
            </a:r>
          </a:p>
          <a:p>
            <a:pPr lvl="1"/>
            <a:r>
              <a:rPr lang="en-US" dirty="0"/>
              <a:t>Easier to analyze and test</a:t>
            </a:r>
          </a:p>
          <a:p>
            <a:pPr lvl="1"/>
            <a:r>
              <a:rPr lang="en-US" dirty="0"/>
              <a:t>Easier to measure</a:t>
            </a:r>
          </a:p>
          <a:p>
            <a:pPr marL="0" indent="0">
              <a:buNone/>
            </a:pPr>
            <a:endParaRPr lang="en-US" dirty="0"/>
          </a:p>
        </p:txBody>
      </p:sp>
      <p:sp>
        <p:nvSpPr>
          <p:cNvPr id="4" name="TextBox 3"/>
          <p:cNvSpPr txBox="1"/>
          <p:nvPr/>
        </p:nvSpPr>
        <p:spPr>
          <a:xfrm>
            <a:off x="2186153" y="6087697"/>
            <a:ext cx="7930055" cy="400110"/>
          </a:xfrm>
          <a:prstGeom prst="rect">
            <a:avLst/>
          </a:prstGeom>
          <a:noFill/>
        </p:spPr>
        <p:txBody>
          <a:bodyPr wrap="square" rtlCol="0">
            <a:spAutoFit/>
          </a:bodyPr>
          <a:lstStyle/>
          <a:p>
            <a:pPr algn="r"/>
            <a:r>
              <a:rPr lang="en-US" baseline="30000" dirty="0"/>
              <a:t>1 </a:t>
            </a:r>
            <a:r>
              <a:rPr lang="en-US" sz="2000" b="0" dirty="0"/>
              <a:t>See References</a:t>
            </a:r>
          </a:p>
        </p:txBody>
      </p:sp>
      <p:sp>
        <p:nvSpPr>
          <p:cNvPr id="5" name="Rounded Rectangle 4"/>
          <p:cNvSpPr/>
          <p:nvPr/>
        </p:nvSpPr>
        <p:spPr bwMode="auto">
          <a:xfrm>
            <a:off x="872067" y="4252772"/>
            <a:ext cx="10728369" cy="1781762"/>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ts val="1800"/>
              </a:spcBef>
            </a:pPr>
            <a:r>
              <a:rPr lang="en-US" dirty="0">
                <a:latin typeface="Arial Narrow" panose="020B0606020202030204" pitchFamily="34" charset="0"/>
              </a:rPr>
              <a:t>This started out as a theoretical concept, developed by </a:t>
            </a:r>
            <a:r>
              <a:rPr lang="en-US" dirty="0" err="1">
                <a:latin typeface="Arial Narrow" panose="020B0606020202030204" pitchFamily="34" charset="0"/>
              </a:rPr>
              <a:t>Edsger</a:t>
            </a:r>
            <a:r>
              <a:rPr lang="en-US" dirty="0">
                <a:latin typeface="Arial Narrow" panose="020B0606020202030204" pitchFamily="34" charset="0"/>
              </a:rPr>
              <a:t> Dijkstra and others.  </a:t>
            </a:r>
          </a:p>
          <a:p>
            <a:pPr algn="ctr">
              <a:spcBef>
                <a:spcPts val="1800"/>
              </a:spcBef>
            </a:pPr>
            <a:r>
              <a:rPr lang="en-US" dirty="0">
                <a:latin typeface="Arial Narrow" panose="020B0606020202030204" pitchFamily="34" charset="0"/>
              </a:rPr>
              <a:t>It became more widely known when Dijkstra wrote his famous “</a:t>
            </a:r>
            <a:r>
              <a:rPr lang="en-US" i="1" dirty="0">
                <a:solidFill>
                  <a:srgbClr val="0000CC"/>
                </a:solidFill>
                <a:latin typeface="Arial Narrow" panose="020B0606020202030204" pitchFamily="34" charset="0"/>
              </a:rPr>
              <a:t>Go To Considered Harmful</a:t>
            </a:r>
            <a:r>
              <a:rPr lang="en-US" dirty="0">
                <a:latin typeface="Arial Narrow" panose="020B0606020202030204" pitchFamily="34" charset="0"/>
              </a:rPr>
              <a:t>”</a:t>
            </a:r>
            <a:r>
              <a:rPr lang="en-US" baseline="30000" dirty="0">
                <a:latin typeface="Arial Narrow" panose="020B0606020202030204" pitchFamily="34" charset="0"/>
              </a:rPr>
              <a:t>1</a:t>
            </a:r>
            <a:r>
              <a:rPr lang="en-US" dirty="0">
                <a:latin typeface="Arial Narrow" panose="020B0606020202030204" pitchFamily="34" charset="0"/>
              </a:rPr>
              <a:t> letter to the editor of </a:t>
            </a:r>
            <a:r>
              <a:rPr lang="en-US" i="1" dirty="0">
                <a:solidFill>
                  <a:srgbClr val="006600"/>
                </a:solidFill>
                <a:latin typeface="Arial Narrow" panose="020B0606020202030204" pitchFamily="34" charset="0"/>
              </a:rPr>
              <a:t>Communications of the ACM</a:t>
            </a:r>
            <a:r>
              <a:rPr lang="en-US" dirty="0">
                <a:latin typeface="Arial Narrow" panose="020B0606020202030204" pitchFamily="34" charset="0"/>
              </a:rPr>
              <a:t> (in 1968). </a:t>
            </a:r>
          </a:p>
        </p:txBody>
      </p:sp>
    </p:spTree>
    <p:extLst>
      <p:ext uri="{BB962C8B-B14F-4D97-AF65-F5344CB8AC3E}">
        <p14:creationId xmlns:p14="http://schemas.microsoft.com/office/powerpoint/2010/main" val="11659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879" y="109435"/>
            <a:ext cx="10583233" cy="799724"/>
          </a:xfrm>
        </p:spPr>
        <p:txBody>
          <a:bodyPr/>
          <a:lstStyle/>
          <a:p>
            <a:r>
              <a:rPr lang="en-US" sz="2800" dirty="0"/>
              <a:t>There May Be More Than One </a:t>
            </a:r>
            <a:r>
              <a:rPr lang="en-US" sz="2800" dirty="0" err="1"/>
              <a:t>Flowgraph</a:t>
            </a:r>
            <a:r>
              <a:rPr lang="en-US" sz="2800" dirty="0"/>
              <a:t> Representing A Particular Kind of Control Structure</a:t>
            </a:r>
          </a:p>
        </p:txBody>
      </p:sp>
      <p:sp>
        <p:nvSpPr>
          <p:cNvPr id="3" name="Content Placeholder 2"/>
          <p:cNvSpPr>
            <a:spLocks noGrp="1"/>
          </p:cNvSpPr>
          <p:nvPr>
            <p:ph idx="1"/>
          </p:nvPr>
        </p:nvSpPr>
        <p:spPr>
          <a:xfrm>
            <a:off x="1930086" y="1205443"/>
            <a:ext cx="8185150" cy="758456"/>
          </a:xfrm>
        </p:spPr>
        <p:txBody>
          <a:bodyPr/>
          <a:lstStyle/>
          <a:p>
            <a:pPr marL="0" indent="0">
              <a:buNone/>
            </a:pPr>
            <a:r>
              <a:rPr lang="en-US" dirty="0"/>
              <a:t>Example: Two </a:t>
            </a:r>
            <a:r>
              <a:rPr lang="en-US" dirty="0" err="1"/>
              <a:t>flowgraphs</a:t>
            </a:r>
            <a:r>
              <a:rPr lang="en-US" dirty="0"/>
              <a:t> for selection</a:t>
            </a:r>
          </a:p>
        </p:txBody>
      </p:sp>
      <p:grpSp>
        <p:nvGrpSpPr>
          <p:cNvPr id="5" name="Group 4">
            <a:extLst>
              <a:ext uri="{FF2B5EF4-FFF2-40B4-BE49-F238E27FC236}">
                <a16:creationId xmlns:a16="http://schemas.microsoft.com/office/drawing/2014/main" id="{3C15D68D-991C-4257-94C7-0F3A2D162D2F}"/>
              </a:ext>
            </a:extLst>
          </p:cNvPr>
          <p:cNvGrpSpPr/>
          <p:nvPr/>
        </p:nvGrpSpPr>
        <p:grpSpPr>
          <a:xfrm>
            <a:off x="2226219" y="2392781"/>
            <a:ext cx="1726456" cy="3785199"/>
            <a:chOff x="2729412" y="2392781"/>
            <a:chExt cx="1726456" cy="3785199"/>
          </a:xfrm>
        </p:grpSpPr>
        <p:grpSp>
          <p:nvGrpSpPr>
            <p:cNvPr id="137" name="Group 136"/>
            <p:cNvGrpSpPr/>
            <p:nvPr/>
          </p:nvGrpSpPr>
          <p:grpSpPr>
            <a:xfrm>
              <a:off x="2729412" y="2392781"/>
              <a:ext cx="1650697" cy="3055503"/>
              <a:chOff x="752256" y="2430961"/>
              <a:chExt cx="1650697" cy="3055503"/>
            </a:xfrm>
          </p:grpSpPr>
          <p:sp>
            <p:nvSpPr>
              <p:cNvPr id="129" name="Rounded Rectangle 128"/>
              <p:cNvSpPr/>
              <p:nvPr/>
            </p:nvSpPr>
            <p:spPr bwMode="auto">
              <a:xfrm>
                <a:off x="1406892" y="2430961"/>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1337046" y="4901785"/>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7" name="Oval 6"/>
              <p:cNvSpPr/>
              <p:nvPr/>
            </p:nvSpPr>
            <p:spPr bwMode="auto">
              <a:xfrm>
                <a:off x="1488559" y="2509279"/>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 name="Rounded Rectangle 8"/>
              <p:cNvSpPr/>
              <p:nvPr/>
            </p:nvSpPr>
            <p:spPr bwMode="auto">
              <a:xfrm>
                <a:off x="919715" y="378410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10" name="Straight Arrow Connector 9"/>
              <p:cNvCxnSpPr>
                <a:stCxn id="9" idx="2"/>
                <a:endCxn id="6" idx="0"/>
              </p:cNvCxnSpPr>
              <p:nvPr/>
            </p:nvCxnSpPr>
            <p:spPr bwMode="auto">
              <a:xfrm>
                <a:off x="1156290" y="4259023"/>
                <a:ext cx="568844" cy="6427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endCxn id="9" idx="0"/>
              </p:cNvCxnSpPr>
              <p:nvPr/>
            </p:nvCxnSpPr>
            <p:spPr bwMode="auto">
              <a:xfrm flipH="1">
                <a:off x="1156290" y="2970023"/>
                <a:ext cx="568844" cy="8140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endCxn id="6" idx="0"/>
              </p:cNvCxnSpPr>
              <p:nvPr/>
            </p:nvCxnSpPr>
            <p:spPr bwMode="auto">
              <a:xfrm>
                <a:off x="1725134" y="2970023"/>
                <a:ext cx="0" cy="19317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752256" y="304919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39" name="TextBox 38"/>
              <p:cNvSpPr txBox="1"/>
              <p:nvPr/>
            </p:nvSpPr>
            <p:spPr>
              <a:xfrm>
                <a:off x="1687913" y="3418530"/>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grpSp>
        <p:sp>
          <p:nvSpPr>
            <p:cNvPr id="40" name="TextBox 39"/>
            <p:cNvSpPr txBox="1"/>
            <p:nvPr/>
          </p:nvSpPr>
          <p:spPr>
            <a:xfrm>
              <a:off x="3001864" y="5470094"/>
              <a:ext cx="1454004" cy="707886"/>
            </a:xfrm>
            <a:prstGeom prst="rect">
              <a:avLst/>
            </a:prstGeom>
            <a:noFill/>
          </p:spPr>
          <p:txBody>
            <a:bodyPr wrap="square" rtlCol="0">
              <a:spAutoFit/>
            </a:bodyPr>
            <a:lstStyle/>
            <a:p>
              <a:pPr algn="ctr"/>
              <a:r>
                <a:rPr lang="en-US" sz="2000" dirty="0">
                  <a:latin typeface="Arial Narrow" panose="020B0606020202030204" pitchFamily="34" charset="0"/>
                </a:rPr>
                <a:t>If A then X</a:t>
              </a:r>
            </a:p>
            <a:p>
              <a:pPr algn="ctr"/>
              <a:r>
                <a:rPr lang="en-US" sz="2000" dirty="0">
                  <a:latin typeface="Arial Narrow" panose="020B0606020202030204" pitchFamily="34" charset="0"/>
                </a:rPr>
                <a:t>(D</a:t>
              </a:r>
              <a:r>
                <a:rPr lang="en-US" sz="2000" baseline="-25000" dirty="0">
                  <a:latin typeface="Arial Narrow" panose="020B0606020202030204" pitchFamily="34" charset="0"/>
                </a:rPr>
                <a:t>0</a:t>
              </a:r>
              <a:r>
                <a:rPr lang="en-US" sz="2000" dirty="0">
                  <a:latin typeface="Arial Narrow" panose="020B0606020202030204" pitchFamily="34" charset="0"/>
                </a:rPr>
                <a:t>)</a:t>
              </a:r>
            </a:p>
          </p:txBody>
        </p:sp>
      </p:grpSp>
      <p:grpSp>
        <p:nvGrpSpPr>
          <p:cNvPr id="13" name="Group 12">
            <a:extLst>
              <a:ext uri="{FF2B5EF4-FFF2-40B4-BE49-F238E27FC236}">
                <a16:creationId xmlns:a16="http://schemas.microsoft.com/office/drawing/2014/main" id="{1A6725D2-0996-482F-AD6C-EE7F75C4CBA6}"/>
              </a:ext>
            </a:extLst>
          </p:cNvPr>
          <p:cNvGrpSpPr/>
          <p:nvPr/>
        </p:nvGrpSpPr>
        <p:grpSpPr>
          <a:xfrm>
            <a:off x="5044463" y="2392781"/>
            <a:ext cx="1956396" cy="3763388"/>
            <a:chOff x="5044463" y="2392781"/>
            <a:chExt cx="1956396" cy="3763388"/>
          </a:xfrm>
        </p:grpSpPr>
        <p:grpSp>
          <p:nvGrpSpPr>
            <p:cNvPr id="135" name="Group 134"/>
            <p:cNvGrpSpPr/>
            <p:nvPr/>
          </p:nvGrpSpPr>
          <p:grpSpPr>
            <a:xfrm>
              <a:off x="5177382" y="2392781"/>
              <a:ext cx="1648033" cy="3086247"/>
              <a:chOff x="2512821" y="2436935"/>
              <a:chExt cx="1648033" cy="3086247"/>
            </a:xfrm>
          </p:grpSpPr>
          <p:sp>
            <p:nvSpPr>
              <p:cNvPr id="130" name="Rounded Rectangle 129"/>
              <p:cNvSpPr/>
              <p:nvPr/>
            </p:nvSpPr>
            <p:spPr bwMode="auto">
              <a:xfrm>
                <a:off x="2982860" y="2436935"/>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8" name="Rounded Rectangle 7"/>
              <p:cNvSpPr/>
              <p:nvPr/>
            </p:nvSpPr>
            <p:spPr bwMode="auto">
              <a:xfrm>
                <a:off x="3491004" y="3795279"/>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sp>
            <p:nvSpPr>
              <p:cNvPr id="43" name="Rounded Rectangle 42"/>
              <p:cNvSpPr/>
              <p:nvPr/>
            </p:nvSpPr>
            <p:spPr bwMode="auto">
              <a:xfrm>
                <a:off x="2954285" y="4941761"/>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44" name="Oval 43"/>
              <p:cNvSpPr/>
              <p:nvPr/>
            </p:nvSpPr>
            <p:spPr bwMode="auto">
              <a:xfrm>
                <a:off x="3057729" y="2509279"/>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45" name="Rounded Rectangle 44"/>
              <p:cNvSpPr/>
              <p:nvPr/>
            </p:nvSpPr>
            <p:spPr bwMode="auto">
              <a:xfrm>
                <a:off x="2598765" y="3792609"/>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46" name="Straight Arrow Connector 45"/>
              <p:cNvCxnSpPr>
                <a:stCxn id="45" idx="2"/>
                <a:endCxn id="43" idx="0"/>
              </p:cNvCxnSpPr>
              <p:nvPr/>
            </p:nvCxnSpPr>
            <p:spPr bwMode="auto">
              <a:xfrm>
                <a:off x="2835340" y="4267529"/>
                <a:ext cx="505592" cy="67423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p:cNvCxnSpPr>
                <a:endCxn id="45" idx="0"/>
              </p:cNvCxnSpPr>
              <p:nvPr/>
            </p:nvCxnSpPr>
            <p:spPr bwMode="auto">
              <a:xfrm flipH="1">
                <a:off x="2835340" y="2970023"/>
                <a:ext cx="458964" cy="82258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a:endCxn id="8" idx="0"/>
              </p:cNvCxnSpPr>
              <p:nvPr/>
            </p:nvCxnSpPr>
            <p:spPr bwMode="auto">
              <a:xfrm>
                <a:off x="3294304" y="2970023"/>
                <a:ext cx="433275" cy="82525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2512821" y="3077559"/>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50" name="TextBox 49"/>
              <p:cNvSpPr txBox="1"/>
              <p:nvPr/>
            </p:nvSpPr>
            <p:spPr>
              <a:xfrm>
                <a:off x="3445814" y="3090525"/>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57" name="Straight Arrow Connector 56"/>
              <p:cNvCxnSpPr>
                <a:stCxn id="8" idx="2"/>
                <a:endCxn id="43" idx="0"/>
              </p:cNvCxnSpPr>
              <p:nvPr/>
            </p:nvCxnSpPr>
            <p:spPr bwMode="auto">
              <a:xfrm flipH="1">
                <a:off x="3340932" y="4259567"/>
                <a:ext cx="386647" cy="68219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2" name="TextBox 61"/>
            <p:cNvSpPr txBox="1"/>
            <p:nvPr/>
          </p:nvSpPr>
          <p:spPr>
            <a:xfrm>
              <a:off x="5044463" y="5448283"/>
              <a:ext cx="1956396" cy="707886"/>
            </a:xfrm>
            <a:prstGeom prst="rect">
              <a:avLst/>
            </a:prstGeom>
            <a:noFill/>
          </p:spPr>
          <p:txBody>
            <a:bodyPr wrap="square" rtlCol="0">
              <a:spAutoFit/>
            </a:bodyPr>
            <a:lstStyle/>
            <a:p>
              <a:pPr algn="ctr"/>
              <a:r>
                <a:rPr lang="en-US" sz="2000" dirty="0">
                  <a:latin typeface="Arial Narrow" panose="020B0606020202030204" pitchFamily="34" charset="0"/>
                </a:rPr>
                <a:t>If A then X else Y</a:t>
              </a:r>
            </a:p>
            <a:p>
              <a:pPr algn="ctr"/>
              <a:r>
                <a:rPr lang="en-US" sz="2000" dirty="0">
                  <a:latin typeface="Arial Narrow" panose="020B0606020202030204" pitchFamily="34" charset="0"/>
                </a:rPr>
                <a:t>(D</a:t>
              </a:r>
              <a:r>
                <a:rPr lang="en-US" sz="2000" baseline="-25000" dirty="0">
                  <a:latin typeface="Arial Narrow" panose="020B0606020202030204" pitchFamily="34" charset="0"/>
                </a:rPr>
                <a:t>1</a:t>
              </a:r>
              <a:r>
                <a:rPr lang="en-US" sz="2000" dirty="0">
                  <a:latin typeface="Arial Narrow" panose="020B0606020202030204" pitchFamily="34" charset="0"/>
                </a:rPr>
                <a:t>)</a:t>
              </a:r>
            </a:p>
          </p:txBody>
        </p:sp>
      </p:grpSp>
      <p:sp>
        <p:nvSpPr>
          <p:cNvPr id="4" name="Rounded Rectangle 3"/>
          <p:cNvSpPr/>
          <p:nvPr/>
        </p:nvSpPr>
        <p:spPr bwMode="auto">
          <a:xfrm>
            <a:off x="7732634" y="2521363"/>
            <a:ext cx="3862391" cy="2957665"/>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t>Each of these is also a “</a:t>
            </a:r>
            <a:r>
              <a:rPr lang="en-US" sz="2200" i="1" dirty="0">
                <a:solidFill>
                  <a:srgbClr val="0000CC"/>
                </a:solidFill>
              </a:rPr>
              <a:t>prime</a:t>
            </a:r>
            <a:r>
              <a:rPr lang="en-US" sz="2200" dirty="0"/>
              <a:t>” </a:t>
            </a:r>
            <a:r>
              <a:rPr lang="en-US" sz="2200" i="1" dirty="0" err="1">
                <a:solidFill>
                  <a:srgbClr val="0000CC"/>
                </a:solidFill>
              </a:rPr>
              <a:t>flowgraph</a:t>
            </a:r>
            <a:r>
              <a:rPr lang="en-US" sz="2200" dirty="0"/>
              <a:t>, meaning it cannot be reduced to a simpler form.  We’ll discuss this further in later slides.</a:t>
            </a:r>
          </a:p>
        </p:txBody>
      </p:sp>
    </p:spTree>
    <p:extLst>
      <p:ext uri="{BB962C8B-B14F-4D97-AF65-F5344CB8AC3E}">
        <p14:creationId xmlns:p14="http://schemas.microsoft.com/office/powerpoint/2010/main" val="875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Prime </a:t>
            </a:r>
            <a:r>
              <a:rPr lang="en-US" dirty="0" err="1"/>
              <a:t>Flowgraphs</a:t>
            </a:r>
            <a:r>
              <a:rPr lang="en-US" dirty="0"/>
              <a:t> for Iteration</a:t>
            </a:r>
          </a:p>
        </p:txBody>
      </p:sp>
      <p:grpSp>
        <p:nvGrpSpPr>
          <p:cNvPr id="35" name="Group 34"/>
          <p:cNvGrpSpPr/>
          <p:nvPr/>
        </p:nvGrpSpPr>
        <p:grpSpPr>
          <a:xfrm>
            <a:off x="3446893" y="1687912"/>
            <a:ext cx="1989888" cy="2504826"/>
            <a:chOff x="1922893" y="1687912"/>
            <a:chExt cx="1989888" cy="2504826"/>
          </a:xfrm>
        </p:grpSpPr>
        <p:sp>
          <p:nvSpPr>
            <p:cNvPr id="5" name="Rounded Rectangle 4"/>
            <p:cNvSpPr/>
            <p:nvPr/>
          </p:nvSpPr>
          <p:spPr bwMode="auto">
            <a:xfrm>
              <a:off x="2773141" y="168791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7" name="Rounded Rectangle 6"/>
            <p:cNvSpPr/>
            <p:nvPr/>
          </p:nvSpPr>
          <p:spPr bwMode="auto">
            <a:xfrm>
              <a:off x="1922893" y="3611317"/>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 name="Oval 7"/>
            <p:cNvSpPr/>
            <p:nvPr/>
          </p:nvSpPr>
          <p:spPr bwMode="auto">
            <a:xfrm>
              <a:off x="2848010" y="1760256"/>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 name="Rounded Rectangle 8"/>
            <p:cNvSpPr/>
            <p:nvPr/>
          </p:nvSpPr>
          <p:spPr bwMode="auto">
            <a:xfrm>
              <a:off x="2862443" y="3278962"/>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10" name="Straight Arrow Connector 9"/>
            <p:cNvCxnSpPr>
              <a:endCxn id="8" idx="6"/>
            </p:cNvCxnSpPr>
            <p:nvPr/>
          </p:nvCxnSpPr>
          <p:spPr bwMode="auto">
            <a:xfrm flipH="1" flipV="1">
              <a:off x="3321159" y="1990628"/>
              <a:ext cx="591622" cy="73078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8" idx="3"/>
              <a:endCxn id="7" idx="0"/>
            </p:cNvCxnSpPr>
            <p:nvPr/>
          </p:nvCxnSpPr>
          <p:spPr bwMode="auto">
            <a:xfrm flipH="1">
              <a:off x="2309540" y="2153526"/>
              <a:ext cx="607761" cy="145779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8" idx="4"/>
              <a:endCxn id="9" idx="0"/>
            </p:cNvCxnSpPr>
            <p:nvPr/>
          </p:nvCxnSpPr>
          <p:spPr bwMode="auto">
            <a:xfrm>
              <a:off x="3084585" y="2221000"/>
              <a:ext cx="14433" cy="10579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3067302" y="2536747"/>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14" name="TextBox 13"/>
            <p:cNvSpPr txBox="1"/>
            <p:nvPr/>
          </p:nvSpPr>
          <p:spPr>
            <a:xfrm>
              <a:off x="2108743" y="2301271"/>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15" name="Straight Arrow Connector 14"/>
            <p:cNvCxnSpPr>
              <a:stCxn id="9" idx="3"/>
            </p:cNvCxnSpPr>
            <p:nvPr/>
          </p:nvCxnSpPr>
          <p:spPr bwMode="auto">
            <a:xfrm flipV="1">
              <a:off x="3335592" y="2721413"/>
              <a:ext cx="577189" cy="7950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2" name="TextBox 31"/>
          <p:cNvSpPr txBox="1"/>
          <p:nvPr/>
        </p:nvSpPr>
        <p:spPr>
          <a:xfrm>
            <a:off x="3896199" y="4417472"/>
            <a:ext cx="1454004" cy="1015663"/>
          </a:xfrm>
          <a:prstGeom prst="rect">
            <a:avLst/>
          </a:prstGeom>
          <a:noFill/>
        </p:spPr>
        <p:txBody>
          <a:bodyPr wrap="square" rtlCol="0">
            <a:spAutoFit/>
          </a:bodyPr>
          <a:lstStyle/>
          <a:p>
            <a:pPr algn="ctr"/>
            <a:r>
              <a:rPr lang="en-US" sz="2000" dirty="0">
                <a:latin typeface="Arial Narrow" panose="020B0606020202030204" pitchFamily="34" charset="0"/>
              </a:rPr>
              <a:t>While A Do X</a:t>
            </a:r>
          </a:p>
          <a:p>
            <a:pPr algn="ctr"/>
            <a:r>
              <a:rPr lang="en-US" sz="2000" dirty="0">
                <a:latin typeface="Arial Narrow" panose="020B0606020202030204" pitchFamily="34" charset="0"/>
              </a:rPr>
              <a:t>(D</a:t>
            </a:r>
            <a:r>
              <a:rPr lang="en-US" sz="2000" baseline="-25000" dirty="0">
                <a:latin typeface="Arial Narrow" panose="020B0606020202030204" pitchFamily="34" charset="0"/>
              </a:rPr>
              <a:t>2</a:t>
            </a:r>
            <a:r>
              <a:rPr lang="en-US" sz="2000" dirty="0">
                <a:latin typeface="Arial Narrow" panose="020B0606020202030204" pitchFamily="34" charset="0"/>
              </a:rPr>
              <a:t>)</a:t>
            </a:r>
          </a:p>
        </p:txBody>
      </p:sp>
      <p:grpSp>
        <p:nvGrpSpPr>
          <p:cNvPr id="3" name="Group 2"/>
          <p:cNvGrpSpPr/>
          <p:nvPr/>
        </p:nvGrpSpPr>
        <p:grpSpPr>
          <a:xfrm>
            <a:off x="6307550" y="1687912"/>
            <a:ext cx="2572668" cy="2504826"/>
            <a:chOff x="4783550" y="1687912"/>
            <a:chExt cx="2572668" cy="2504826"/>
          </a:xfrm>
        </p:grpSpPr>
        <p:sp>
          <p:nvSpPr>
            <p:cNvPr id="37" name="Rounded Rectangle 36"/>
            <p:cNvSpPr/>
            <p:nvPr/>
          </p:nvSpPr>
          <p:spPr bwMode="auto">
            <a:xfrm>
              <a:off x="5962191" y="168791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38" name="Rounded Rectangle 37"/>
            <p:cNvSpPr/>
            <p:nvPr/>
          </p:nvSpPr>
          <p:spPr bwMode="auto">
            <a:xfrm>
              <a:off x="4783550" y="3611317"/>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39" name="Rounded Rectangle 38"/>
            <p:cNvSpPr/>
            <p:nvPr/>
          </p:nvSpPr>
          <p:spPr bwMode="auto">
            <a:xfrm>
              <a:off x="6037060" y="1760256"/>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40" name="Oval 39"/>
            <p:cNvSpPr/>
            <p:nvPr/>
          </p:nvSpPr>
          <p:spPr bwMode="auto">
            <a:xfrm>
              <a:off x="6051493" y="3278962"/>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41" name="Straight Arrow Connector 40"/>
            <p:cNvCxnSpPr/>
            <p:nvPr/>
          </p:nvCxnSpPr>
          <p:spPr bwMode="auto">
            <a:xfrm flipH="1" flipV="1">
              <a:off x="6510209" y="1990628"/>
              <a:ext cx="591622" cy="73078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Arrow Connector 41"/>
            <p:cNvCxnSpPr>
              <a:stCxn id="40" idx="3"/>
              <a:endCxn id="38" idx="3"/>
            </p:cNvCxnSpPr>
            <p:nvPr/>
          </p:nvCxnSpPr>
          <p:spPr bwMode="auto">
            <a:xfrm flipH="1">
              <a:off x="5556844" y="3684332"/>
              <a:ext cx="563940" cy="21769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Arrow Connector 42"/>
            <p:cNvCxnSpPr/>
            <p:nvPr/>
          </p:nvCxnSpPr>
          <p:spPr bwMode="auto">
            <a:xfrm>
              <a:off x="6273635" y="2221000"/>
              <a:ext cx="14433" cy="10579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Box 43"/>
            <p:cNvSpPr txBox="1"/>
            <p:nvPr/>
          </p:nvSpPr>
          <p:spPr>
            <a:xfrm>
              <a:off x="5743148" y="3813654"/>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45" name="TextBox 44"/>
            <p:cNvSpPr txBox="1"/>
            <p:nvPr/>
          </p:nvSpPr>
          <p:spPr>
            <a:xfrm>
              <a:off x="6641178" y="3384550"/>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46" name="Straight Arrow Connector 45"/>
            <p:cNvCxnSpPr/>
            <p:nvPr/>
          </p:nvCxnSpPr>
          <p:spPr bwMode="auto">
            <a:xfrm flipV="1">
              <a:off x="6524642" y="2721413"/>
              <a:ext cx="577189" cy="7950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 name="TextBox 49"/>
          <p:cNvSpPr txBox="1"/>
          <p:nvPr/>
        </p:nvSpPr>
        <p:spPr>
          <a:xfrm>
            <a:off x="7068694" y="4417472"/>
            <a:ext cx="1454004" cy="1015663"/>
          </a:xfrm>
          <a:prstGeom prst="rect">
            <a:avLst/>
          </a:prstGeom>
          <a:noFill/>
        </p:spPr>
        <p:txBody>
          <a:bodyPr wrap="square" rtlCol="0">
            <a:spAutoFit/>
          </a:bodyPr>
          <a:lstStyle/>
          <a:p>
            <a:pPr algn="ctr"/>
            <a:r>
              <a:rPr lang="en-US" sz="2000" dirty="0">
                <a:latin typeface="Arial Narrow" panose="020B0606020202030204" pitchFamily="34" charset="0"/>
              </a:rPr>
              <a:t>Repeat X Until B</a:t>
            </a:r>
          </a:p>
          <a:p>
            <a:pPr algn="ctr"/>
            <a:r>
              <a:rPr lang="en-US" sz="2000" dirty="0">
                <a:latin typeface="Arial Narrow" panose="020B0606020202030204" pitchFamily="34" charset="0"/>
              </a:rPr>
              <a:t>(D</a:t>
            </a:r>
            <a:r>
              <a:rPr lang="en-US" sz="2000" baseline="-25000" dirty="0">
                <a:latin typeface="Arial Narrow" panose="020B0606020202030204" pitchFamily="34" charset="0"/>
              </a:rPr>
              <a:t>3</a:t>
            </a:r>
            <a:r>
              <a:rPr lang="en-US" sz="2000" dirty="0">
                <a:latin typeface="Arial Narrow" panose="020B0606020202030204" pitchFamily="34" charset="0"/>
              </a:rPr>
              <a:t>)</a:t>
            </a:r>
          </a:p>
        </p:txBody>
      </p:sp>
    </p:spTree>
    <p:extLst>
      <p:ext uri="{BB962C8B-B14F-4D97-AF65-F5344CB8AC3E}">
        <p14:creationId xmlns:p14="http://schemas.microsoft.com/office/powerpoint/2010/main" val="33740115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Prime </a:t>
            </a:r>
            <a:r>
              <a:rPr lang="en-US" dirty="0" err="1"/>
              <a:t>Flowgraphs</a:t>
            </a:r>
            <a:r>
              <a:rPr lang="en-US" dirty="0"/>
              <a:t> and D Notation</a:t>
            </a:r>
          </a:p>
        </p:txBody>
      </p:sp>
      <p:sp>
        <p:nvSpPr>
          <p:cNvPr id="3" name="Content Placeholder 2"/>
          <p:cNvSpPr>
            <a:spLocks noGrp="1"/>
          </p:cNvSpPr>
          <p:nvPr>
            <p:ph idx="1"/>
          </p:nvPr>
        </p:nvSpPr>
        <p:spPr>
          <a:xfrm>
            <a:off x="1206575" y="1000769"/>
            <a:ext cx="10042168" cy="2653378"/>
          </a:xfrm>
        </p:spPr>
        <p:txBody>
          <a:bodyPr/>
          <a:lstStyle/>
          <a:p>
            <a:r>
              <a:rPr lang="en-US" dirty="0"/>
              <a:t>A </a:t>
            </a:r>
            <a:r>
              <a:rPr lang="en-US" i="1" dirty="0">
                <a:solidFill>
                  <a:srgbClr val="0000CC"/>
                </a:solidFill>
              </a:rPr>
              <a:t>prime </a:t>
            </a:r>
            <a:r>
              <a:rPr lang="en-US" i="1" dirty="0" err="1">
                <a:solidFill>
                  <a:srgbClr val="0000CC"/>
                </a:solidFill>
              </a:rPr>
              <a:t>flowgraph</a:t>
            </a:r>
            <a:r>
              <a:rPr lang="en-US" dirty="0"/>
              <a:t> is one that </a:t>
            </a:r>
            <a:r>
              <a:rPr lang="en-US" i="1" dirty="0">
                <a:solidFill>
                  <a:srgbClr val="C00000"/>
                </a:solidFill>
              </a:rPr>
              <a:t>cannot be reduced</a:t>
            </a:r>
            <a:r>
              <a:rPr lang="en-US" dirty="0"/>
              <a:t> (to a simpler </a:t>
            </a:r>
            <a:r>
              <a:rPr lang="en-US" dirty="0" err="1"/>
              <a:t>flowgraph</a:t>
            </a:r>
            <a:r>
              <a:rPr lang="en-US" dirty="0"/>
              <a:t>). </a:t>
            </a:r>
          </a:p>
          <a:p>
            <a:pPr lvl="1"/>
            <a:r>
              <a:rPr lang="en-US" dirty="0"/>
              <a:t>D</a:t>
            </a:r>
            <a:r>
              <a:rPr lang="en-US" baseline="-25000" dirty="0"/>
              <a:t>0</a:t>
            </a:r>
            <a:r>
              <a:rPr lang="en-US" dirty="0"/>
              <a:t>, D</a:t>
            </a:r>
            <a:r>
              <a:rPr lang="en-US" baseline="-25000" dirty="0"/>
              <a:t>1</a:t>
            </a:r>
            <a:r>
              <a:rPr lang="en-US" dirty="0"/>
              <a:t>, D</a:t>
            </a:r>
            <a:r>
              <a:rPr lang="en-US" baseline="-25000" dirty="0"/>
              <a:t>2</a:t>
            </a:r>
            <a:r>
              <a:rPr lang="en-US" dirty="0"/>
              <a:t> and D</a:t>
            </a:r>
            <a:r>
              <a:rPr lang="en-US" baseline="-25000" dirty="0"/>
              <a:t>3</a:t>
            </a:r>
            <a:r>
              <a:rPr lang="en-US" dirty="0"/>
              <a:t> are all prime.</a:t>
            </a:r>
          </a:p>
          <a:p>
            <a:pPr lvl="1"/>
            <a:r>
              <a:rPr lang="en-US" dirty="0"/>
              <a:t>See discussion of “reduction” in later slides.</a:t>
            </a:r>
          </a:p>
          <a:p>
            <a:pPr>
              <a:spcBef>
                <a:spcPts val="1800"/>
              </a:spcBef>
            </a:pPr>
            <a:r>
              <a:rPr lang="en-US" dirty="0"/>
              <a:t>The D notation is a widely recognized way of denoting certain standard, prime </a:t>
            </a:r>
            <a:r>
              <a:rPr lang="en-US" dirty="0" err="1"/>
              <a:t>flowgraphs</a:t>
            </a:r>
            <a:r>
              <a:rPr lang="en-US" dirty="0"/>
              <a:t>.</a:t>
            </a:r>
          </a:p>
        </p:txBody>
      </p:sp>
      <p:sp>
        <p:nvSpPr>
          <p:cNvPr id="4" name="TextBox 3"/>
          <p:cNvSpPr txBox="1"/>
          <p:nvPr/>
        </p:nvSpPr>
        <p:spPr>
          <a:xfrm>
            <a:off x="5113818" y="3806187"/>
            <a:ext cx="1687370" cy="707886"/>
          </a:xfrm>
          <a:prstGeom prst="rect">
            <a:avLst/>
          </a:prstGeom>
          <a:noFill/>
        </p:spPr>
        <p:txBody>
          <a:bodyPr wrap="square" rtlCol="0">
            <a:spAutoFit/>
          </a:bodyPr>
          <a:lstStyle/>
          <a:p>
            <a:pPr algn="ctr"/>
            <a:r>
              <a:rPr lang="en-US" sz="2000" dirty="0">
                <a:latin typeface="Arial Narrow" panose="020B0606020202030204" pitchFamily="34" charset="0"/>
              </a:rPr>
              <a:t>If A then B</a:t>
            </a:r>
          </a:p>
          <a:p>
            <a:pPr algn="ctr"/>
            <a:r>
              <a:rPr lang="en-US" sz="2000" dirty="0">
                <a:latin typeface="Arial Narrow" panose="020B0606020202030204" pitchFamily="34" charset="0"/>
              </a:rPr>
              <a:t>(D</a:t>
            </a:r>
            <a:r>
              <a:rPr lang="en-US" sz="2000" baseline="-25000" dirty="0">
                <a:latin typeface="Arial Narrow" panose="020B0606020202030204" pitchFamily="34" charset="0"/>
              </a:rPr>
              <a:t>0</a:t>
            </a:r>
            <a:r>
              <a:rPr lang="en-US" sz="2000" dirty="0">
                <a:latin typeface="Arial Narrow" panose="020B0606020202030204" pitchFamily="34" charset="0"/>
              </a:rPr>
              <a:t>)</a:t>
            </a:r>
          </a:p>
        </p:txBody>
      </p:sp>
      <p:sp>
        <p:nvSpPr>
          <p:cNvPr id="5" name="Rounded Rectangular Callout 4"/>
          <p:cNvSpPr/>
          <p:nvPr/>
        </p:nvSpPr>
        <p:spPr bwMode="auto">
          <a:xfrm>
            <a:off x="3483977" y="5101741"/>
            <a:ext cx="5869172" cy="1073889"/>
          </a:xfrm>
          <a:prstGeom prst="wedgeRoundRectCallout">
            <a:avLst>
              <a:gd name="adj1" fmla="val -10221"/>
              <a:gd name="adj2" fmla="val -83044"/>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This is a standard type of </a:t>
            </a:r>
            <a:r>
              <a:rPr lang="en-US" dirty="0" err="1">
                <a:latin typeface="Arial Narrow" panose="020B0606020202030204" pitchFamily="34" charset="0"/>
              </a:rPr>
              <a:t>flowgraph</a:t>
            </a:r>
            <a:r>
              <a:rPr lang="en-US" dirty="0">
                <a:latin typeface="Arial Narrow" panose="020B0606020202030204" pitchFamily="34" charset="0"/>
              </a:rPr>
              <a:t>, known as a D</a:t>
            </a:r>
            <a:r>
              <a:rPr lang="en-US" baseline="-25000" dirty="0">
                <a:latin typeface="Arial Narrow" panose="020B0606020202030204" pitchFamily="34" charset="0"/>
              </a:rPr>
              <a:t>0</a:t>
            </a:r>
            <a:r>
              <a:rPr lang="en-US" dirty="0">
                <a:latin typeface="Arial Narrow" panose="020B0606020202030204" pitchFamily="34" charset="0"/>
              </a:rPr>
              <a:t> structured </a:t>
            </a:r>
            <a:r>
              <a:rPr lang="en-US" dirty="0" err="1">
                <a:latin typeface="Arial Narrow" panose="020B0606020202030204" pitchFamily="34" charset="0"/>
              </a:rPr>
              <a:t>flowgraph</a:t>
            </a:r>
            <a:r>
              <a:rPr lang="en-US" dirty="0">
                <a:latin typeface="Arial Narrow" panose="020B0606020202030204" pitchFamily="34" charset="0"/>
              </a:rPr>
              <a:t>.</a:t>
            </a:r>
          </a:p>
        </p:txBody>
      </p:sp>
    </p:spTree>
    <p:extLst>
      <p:ext uri="{BB962C8B-B14F-4D97-AF65-F5344CB8AC3E}">
        <p14:creationId xmlns:p14="http://schemas.microsoft.com/office/powerpoint/2010/main" val="338092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867" y="72181"/>
            <a:ext cx="9679653" cy="923380"/>
          </a:xfrm>
        </p:spPr>
        <p:txBody>
          <a:bodyPr/>
          <a:lstStyle/>
          <a:p>
            <a:r>
              <a:rPr lang="en-US" sz="3000" dirty="0"/>
              <a:t>The </a:t>
            </a:r>
            <a:r>
              <a:rPr lang="en-US" sz="3000" dirty="0" err="1"/>
              <a:t>Flowgraphs</a:t>
            </a:r>
            <a:r>
              <a:rPr lang="en-US" sz="3000" dirty="0"/>
              <a:t> D</a:t>
            </a:r>
            <a:r>
              <a:rPr lang="en-US" sz="3000" baseline="-25000" dirty="0"/>
              <a:t>0</a:t>
            </a:r>
            <a:r>
              <a:rPr lang="en-US" sz="3000" dirty="0"/>
              <a:t>-D</a:t>
            </a:r>
            <a:r>
              <a:rPr lang="en-US" sz="3000" baseline="-25000" dirty="0"/>
              <a:t>3</a:t>
            </a:r>
            <a:r>
              <a:rPr lang="en-US" sz="3000" dirty="0"/>
              <a:t> (and sequencing) Can Be Used To Represent Any Program</a:t>
            </a:r>
          </a:p>
        </p:txBody>
      </p:sp>
      <p:sp>
        <p:nvSpPr>
          <p:cNvPr id="3" name="Content Placeholder 2"/>
          <p:cNvSpPr>
            <a:spLocks noGrp="1"/>
          </p:cNvSpPr>
          <p:nvPr>
            <p:ph idx="1"/>
          </p:nvPr>
        </p:nvSpPr>
        <p:spPr>
          <a:xfrm>
            <a:off x="1293146" y="1390537"/>
            <a:ext cx="9738374" cy="4351045"/>
          </a:xfrm>
        </p:spPr>
        <p:txBody>
          <a:bodyPr/>
          <a:lstStyle/>
          <a:p>
            <a:pPr marL="0" indent="0">
              <a:buNone/>
            </a:pPr>
            <a:r>
              <a:rPr lang="en-US" dirty="0"/>
              <a:t>As a result, </a:t>
            </a:r>
            <a:r>
              <a:rPr lang="en-US" i="1" dirty="0">
                <a:solidFill>
                  <a:srgbClr val="0000CC"/>
                </a:solidFill>
              </a:rPr>
              <a:t>some define a program to be “structured” only if it is represented by a combination of these </a:t>
            </a:r>
            <a:r>
              <a:rPr lang="en-US" i="1" dirty="0" err="1">
                <a:solidFill>
                  <a:srgbClr val="0000CC"/>
                </a:solidFill>
              </a:rPr>
              <a:t>flowgraphs</a:t>
            </a:r>
            <a:r>
              <a:rPr lang="en-US" dirty="0"/>
              <a:t>.</a:t>
            </a:r>
          </a:p>
          <a:p>
            <a:pPr marL="0" indent="0">
              <a:spcBef>
                <a:spcPts val="1800"/>
              </a:spcBef>
              <a:buNone/>
            </a:pPr>
            <a:r>
              <a:rPr lang="en-US" dirty="0"/>
              <a:t>However, there are several additional prime </a:t>
            </a:r>
            <a:r>
              <a:rPr lang="en-US" dirty="0" err="1"/>
              <a:t>flowgraphs</a:t>
            </a:r>
            <a:r>
              <a:rPr lang="en-US" dirty="0"/>
              <a:t> that represent </a:t>
            </a:r>
            <a:r>
              <a:rPr lang="en-US" i="1" dirty="0">
                <a:solidFill>
                  <a:srgbClr val="0000CC"/>
                </a:solidFill>
              </a:rPr>
              <a:t>commonly used language constructs </a:t>
            </a:r>
            <a:r>
              <a:rPr lang="en-US" dirty="0"/>
              <a:t>and that can greatly simplify some programs.</a:t>
            </a:r>
          </a:p>
          <a:p>
            <a:pPr marL="0" indent="0">
              <a:spcBef>
                <a:spcPts val="1800"/>
              </a:spcBef>
              <a:buNone/>
            </a:pPr>
            <a:r>
              <a:rPr lang="en-US" dirty="0"/>
              <a:t>So different organizations and researchers have defined </a:t>
            </a:r>
            <a:r>
              <a:rPr lang="en-US" i="1" dirty="0">
                <a:solidFill>
                  <a:srgbClr val="0000CC"/>
                </a:solidFill>
              </a:rPr>
              <a:t>additional prime </a:t>
            </a:r>
            <a:r>
              <a:rPr lang="en-US" i="1" dirty="0" err="1">
                <a:solidFill>
                  <a:srgbClr val="0000CC"/>
                </a:solidFill>
              </a:rPr>
              <a:t>flowgraphs</a:t>
            </a:r>
            <a:r>
              <a:rPr lang="en-US" dirty="0"/>
              <a:t> that may be permitted in “structured” programs.</a:t>
            </a:r>
          </a:p>
        </p:txBody>
      </p:sp>
      <p:sp>
        <p:nvSpPr>
          <p:cNvPr id="4" name="Rounded Rectangle 3"/>
          <p:cNvSpPr/>
          <p:nvPr/>
        </p:nvSpPr>
        <p:spPr bwMode="auto">
          <a:xfrm>
            <a:off x="1706768" y="5821420"/>
            <a:ext cx="8591106" cy="542261"/>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Arial Narrow" panose="020B0606020202030204" pitchFamily="34" charset="0"/>
              </a:rPr>
              <a:t>In other words, every organization defines </a:t>
            </a:r>
            <a:r>
              <a:rPr lang="en-US" i="1" dirty="0">
                <a:solidFill>
                  <a:srgbClr val="0000CC"/>
                </a:solidFill>
                <a:latin typeface="Arial Narrow" panose="020B0606020202030204" pitchFamily="34" charset="0"/>
              </a:rPr>
              <a:t>structured</a:t>
            </a:r>
            <a:r>
              <a:rPr lang="en-US" dirty="0">
                <a:latin typeface="Arial Narrow" panose="020B0606020202030204" pitchFamily="34" charset="0"/>
              </a:rPr>
              <a:t> in its own way.</a:t>
            </a:r>
          </a:p>
        </p:txBody>
      </p:sp>
    </p:spTree>
    <p:extLst>
      <p:ext uri="{BB962C8B-B14F-4D97-AF65-F5344CB8AC3E}">
        <p14:creationId xmlns:p14="http://schemas.microsoft.com/office/powerpoint/2010/main" val="313009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975" y="92882"/>
            <a:ext cx="8067281" cy="951374"/>
          </a:xfrm>
        </p:spPr>
        <p:txBody>
          <a:bodyPr/>
          <a:lstStyle/>
          <a:p>
            <a:r>
              <a:rPr lang="en-US" sz="2800" dirty="0"/>
              <a:t>Structured Program </a:t>
            </a:r>
            <a:r>
              <a:rPr lang="en-US" sz="2800" dirty="0" err="1"/>
              <a:t>Flowgraphs</a:t>
            </a:r>
            <a:r>
              <a:rPr lang="en-US" sz="2800" dirty="0"/>
              <a:t>:</a:t>
            </a:r>
            <a:r>
              <a:rPr lang="en-US" dirty="0"/>
              <a:t> What Is Common and What Is Not</a:t>
            </a:r>
          </a:p>
        </p:txBody>
      </p:sp>
      <p:sp>
        <p:nvSpPr>
          <p:cNvPr id="3" name="Content Placeholder 2"/>
          <p:cNvSpPr>
            <a:spLocks noGrp="1"/>
          </p:cNvSpPr>
          <p:nvPr>
            <p:ph idx="1"/>
          </p:nvPr>
        </p:nvSpPr>
        <p:spPr>
          <a:xfrm>
            <a:off x="1174111" y="1428412"/>
            <a:ext cx="10015115" cy="3483831"/>
          </a:xfrm>
        </p:spPr>
        <p:txBody>
          <a:bodyPr/>
          <a:lstStyle/>
          <a:p>
            <a:r>
              <a:rPr lang="en-US" dirty="0"/>
              <a:t>What all structured programs have in common</a:t>
            </a:r>
          </a:p>
          <a:p>
            <a:pPr lvl="1"/>
            <a:r>
              <a:rPr lang="en-US" dirty="0"/>
              <a:t>Definitions of edges, nodes, etc.</a:t>
            </a:r>
          </a:p>
          <a:p>
            <a:pPr lvl="1"/>
            <a:r>
              <a:rPr lang="en-US" dirty="0"/>
              <a:t>Built out of the </a:t>
            </a:r>
            <a:r>
              <a:rPr lang="en-US" b="1" i="1" dirty="0">
                <a:solidFill>
                  <a:srgbClr val="0000CC"/>
                </a:solidFill>
              </a:rPr>
              <a:t>three fundamental constructs</a:t>
            </a:r>
            <a:r>
              <a:rPr lang="en-US" dirty="0"/>
              <a:t>: sequence, selection, and iteration</a:t>
            </a:r>
          </a:p>
          <a:p>
            <a:pPr lvl="1"/>
            <a:r>
              <a:rPr lang="en-US" dirty="0"/>
              <a:t>It must be </a:t>
            </a:r>
            <a:r>
              <a:rPr lang="en-US" b="1" i="1" dirty="0">
                <a:solidFill>
                  <a:srgbClr val="0000CC"/>
                </a:solidFill>
              </a:rPr>
              <a:t>possible to reduce</a:t>
            </a:r>
            <a:r>
              <a:rPr lang="en-US" dirty="0"/>
              <a:t> a program to a combination of a selected set, </a:t>
            </a:r>
            <a:r>
              <a:rPr lang="en-US" b="1" dirty="0">
                <a:solidFill>
                  <a:srgbClr val="C00000"/>
                </a:solidFill>
              </a:rPr>
              <a:t>S</a:t>
            </a:r>
            <a:r>
              <a:rPr lang="en-US" dirty="0"/>
              <a:t>, of prime </a:t>
            </a:r>
            <a:r>
              <a:rPr lang="en-US" dirty="0" err="1"/>
              <a:t>flowgraphs</a:t>
            </a:r>
            <a:endParaRPr lang="en-US" dirty="0"/>
          </a:p>
          <a:p>
            <a:pPr>
              <a:spcBef>
                <a:spcPts val="1800"/>
              </a:spcBef>
            </a:pPr>
            <a:r>
              <a:rPr lang="en-US" dirty="0"/>
              <a:t>What is Different</a:t>
            </a:r>
          </a:p>
          <a:p>
            <a:pPr lvl="1"/>
            <a:r>
              <a:rPr lang="en-US" dirty="0"/>
              <a:t>Which prime </a:t>
            </a:r>
            <a:r>
              <a:rPr lang="en-US" dirty="0" err="1"/>
              <a:t>flowgraphs</a:t>
            </a:r>
            <a:r>
              <a:rPr lang="en-US" dirty="0"/>
              <a:t> are included in the set </a:t>
            </a:r>
            <a:r>
              <a:rPr lang="en-US" b="1" dirty="0">
                <a:solidFill>
                  <a:srgbClr val="C00000"/>
                </a:solidFill>
              </a:rPr>
              <a:t>S</a:t>
            </a:r>
            <a:r>
              <a:rPr lang="en-US" dirty="0"/>
              <a:t>.</a:t>
            </a:r>
          </a:p>
          <a:p>
            <a:pPr lvl="1"/>
            <a:endParaRPr lang="en-US" dirty="0"/>
          </a:p>
        </p:txBody>
      </p:sp>
      <p:sp>
        <p:nvSpPr>
          <p:cNvPr id="4" name="Rounded Rectangle 3"/>
          <p:cNvSpPr/>
          <p:nvPr/>
        </p:nvSpPr>
        <p:spPr bwMode="auto">
          <a:xfrm>
            <a:off x="2183220" y="5018568"/>
            <a:ext cx="7921255" cy="1297173"/>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See Fenton, section 9.2 for a discussion of </a:t>
            </a:r>
            <a:r>
              <a:rPr lang="en-US" dirty="0" err="1">
                <a:latin typeface="Arial Narrow" panose="020B0606020202030204" pitchFamily="34" charset="0"/>
              </a:rPr>
              <a:t>flowgraphs</a:t>
            </a:r>
            <a:r>
              <a:rPr lang="en-US" dirty="0">
                <a:latin typeface="Arial Narrow" panose="020B0606020202030204" pitchFamily="34" charset="0"/>
              </a:rPr>
              <a:t> and structure and, in particular, section 9.2.1.2 for a</a:t>
            </a:r>
            <a:r>
              <a:rPr lang="en-US" i="1" dirty="0">
                <a:solidFill>
                  <a:srgbClr val="0000CC"/>
                </a:solidFill>
                <a:latin typeface="Arial Narrow" panose="020B0606020202030204" pitchFamily="34" charset="0"/>
              </a:rPr>
              <a:t> generalized notion of </a:t>
            </a:r>
            <a:r>
              <a:rPr lang="en-US" i="1" dirty="0" err="1">
                <a:solidFill>
                  <a:srgbClr val="0000CC"/>
                </a:solidFill>
                <a:latin typeface="Arial Narrow" panose="020B0606020202030204" pitchFamily="34" charset="0"/>
              </a:rPr>
              <a:t>structuredness</a:t>
            </a:r>
            <a:r>
              <a:rPr lang="en-US" dirty="0">
                <a:latin typeface="Arial Narrow" panose="020B0606020202030204" pitchFamily="34" charset="0"/>
              </a:rPr>
              <a:t>.</a:t>
            </a:r>
          </a:p>
        </p:txBody>
      </p:sp>
    </p:spTree>
    <p:extLst>
      <p:ext uri="{BB962C8B-B14F-4D97-AF65-F5344CB8AC3E}">
        <p14:creationId xmlns:p14="http://schemas.microsoft.com/office/powerpoint/2010/main" val="114132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09534"/>
          </a:xfrm>
        </p:spPr>
        <p:txBody>
          <a:bodyPr/>
          <a:lstStyle/>
          <a:p>
            <a:r>
              <a:rPr lang="en-US" dirty="0"/>
              <a:t>An Example of Why</a:t>
            </a:r>
            <a:br>
              <a:rPr lang="en-US" dirty="0"/>
            </a:br>
            <a:r>
              <a:rPr lang="en-US" dirty="0"/>
              <a:t>Additional Prime Flowgraphs are Useful</a:t>
            </a:r>
          </a:p>
        </p:txBody>
      </p:sp>
      <p:grpSp>
        <p:nvGrpSpPr>
          <p:cNvPr id="51" name="Group 50"/>
          <p:cNvGrpSpPr/>
          <p:nvPr/>
        </p:nvGrpSpPr>
        <p:grpSpPr>
          <a:xfrm>
            <a:off x="2148120" y="2072901"/>
            <a:ext cx="3321786" cy="4365166"/>
            <a:chOff x="624120" y="2072901"/>
            <a:chExt cx="3321786" cy="4365166"/>
          </a:xfrm>
        </p:grpSpPr>
        <p:sp>
          <p:nvSpPr>
            <p:cNvPr id="5" name="Rounded Rectangle 4"/>
            <p:cNvSpPr/>
            <p:nvPr/>
          </p:nvSpPr>
          <p:spPr bwMode="auto">
            <a:xfrm>
              <a:off x="1402504" y="2072901"/>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Oval 5"/>
            <p:cNvSpPr/>
            <p:nvPr/>
          </p:nvSpPr>
          <p:spPr bwMode="auto">
            <a:xfrm>
              <a:off x="2822388" y="2738391"/>
              <a:ext cx="473149" cy="464288"/>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sp>
          <p:nvSpPr>
            <p:cNvPr id="7" name="Rounded Rectangle 6"/>
            <p:cNvSpPr/>
            <p:nvPr/>
          </p:nvSpPr>
          <p:spPr bwMode="auto">
            <a:xfrm>
              <a:off x="1911226" y="5856646"/>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 name="Oval 7"/>
            <p:cNvSpPr/>
            <p:nvPr/>
          </p:nvSpPr>
          <p:spPr bwMode="auto">
            <a:xfrm>
              <a:off x="1477373" y="2145245"/>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 name="Rounded Rectangle 8"/>
            <p:cNvSpPr/>
            <p:nvPr/>
          </p:nvSpPr>
          <p:spPr bwMode="auto">
            <a:xfrm>
              <a:off x="791797" y="359815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10" name="Straight Arrow Connector 9"/>
            <p:cNvCxnSpPr>
              <a:stCxn id="9" idx="2"/>
              <a:endCxn id="7" idx="0"/>
            </p:cNvCxnSpPr>
            <p:nvPr/>
          </p:nvCxnSpPr>
          <p:spPr bwMode="auto">
            <a:xfrm>
              <a:off x="1028372" y="4073073"/>
              <a:ext cx="1269501" cy="178357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8" idx="4"/>
              <a:endCxn id="9" idx="0"/>
            </p:cNvCxnSpPr>
            <p:nvPr/>
          </p:nvCxnSpPr>
          <p:spPr bwMode="auto">
            <a:xfrm flipH="1">
              <a:off x="1028372" y="2605989"/>
              <a:ext cx="685576" cy="99216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1713948" y="2605989"/>
              <a:ext cx="1108440" cy="36454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624120" y="269588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14" name="TextBox 13"/>
            <p:cNvSpPr txBox="1"/>
            <p:nvPr/>
          </p:nvSpPr>
          <p:spPr>
            <a:xfrm>
              <a:off x="2268168" y="2344193"/>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15" name="Straight Arrow Connector 14"/>
            <p:cNvCxnSpPr>
              <a:stCxn id="35" idx="1"/>
              <a:endCxn id="7" idx="0"/>
            </p:cNvCxnSpPr>
            <p:nvPr/>
          </p:nvCxnSpPr>
          <p:spPr bwMode="auto">
            <a:xfrm flipH="1">
              <a:off x="2297873" y="5505286"/>
              <a:ext cx="616689" cy="35136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ounded Rectangle 17"/>
            <p:cNvSpPr/>
            <p:nvPr/>
          </p:nvSpPr>
          <p:spPr bwMode="auto">
            <a:xfrm>
              <a:off x="3276056" y="4040658"/>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sp>
          <p:nvSpPr>
            <p:cNvPr id="21" name="Rounded Rectangle 20"/>
            <p:cNvSpPr/>
            <p:nvPr/>
          </p:nvSpPr>
          <p:spPr bwMode="auto">
            <a:xfrm>
              <a:off x="2383817" y="4037988"/>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22" name="Straight Arrow Connector 21"/>
            <p:cNvCxnSpPr>
              <a:stCxn id="21" idx="2"/>
              <a:endCxn id="35" idx="0"/>
            </p:cNvCxnSpPr>
            <p:nvPr/>
          </p:nvCxnSpPr>
          <p:spPr bwMode="auto">
            <a:xfrm>
              <a:off x="2620392" y="4512908"/>
              <a:ext cx="530745" cy="76023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endCxn id="21" idx="0"/>
            </p:cNvCxnSpPr>
            <p:nvPr/>
          </p:nvCxnSpPr>
          <p:spPr bwMode="auto">
            <a:xfrm flipH="1">
              <a:off x="2620392" y="3202679"/>
              <a:ext cx="438571" cy="8353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a:endCxn id="18" idx="0"/>
            </p:cNvCxnSpPr>
            <p:nvPr/>
          </p:nvCxnSpPr>
          <p:spPr bwMode="auto">
            <a:xfrm>
              <a:off x="3058963" y="3202679"/>
              <a:ext cx="453668" cy="8379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2297873" y="332293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26" name="TextBox 25"/>
            <p:cNvSpPr txBox="1"/>
            <p:nvPr/>
          </p:nvSpPr>
          <p:spPr>
            <a:xfrm>
              <a:off x="3230866" y="3335904"/>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27" name="Straight Arrow Connector 26"/>
            <p:cNvCxnSpPr>
              <a:stCxn id="18" idx="2"/>
              <a:endCxn id="35" idx="0"/>
            </p:cNvCxnSpPr>
            <p:nvPr/>
          </p:nvCxnSpPr>
          <p:spPr bwMode="auto">
            <a:xfrm flipH="1">
              <a:off x="3151137" y="4504946"/>
              <a:ext cx="361494" cy="76819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Rounded Rectangle 34"/>
            <p:cNvSpPr/>
            <p:nvPr/>
          </p:nvSpPr>
          <p:spPr bwMode="auto">
            <a:xfrm>
              <a:off x="2914562" y="5273142"/>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grpSp>
      <p:sp>
        <p:nvSpPr>
          <p:cNvPr id="46" name="Rounded Rectangular Callout 45"/>
          <p:cNvSpPr/>
          <p:nvPr/>
        </p:nvSpPr>
        <p:spPr bwMode="auto">
          <a:xfrm>
            <a:off x="6000308" y="2230310"/>
            <a:ext cx="4306185" cy="2043983"/>
          </a:xfrm>
          <a:prstGeom prst="wedgeRoundRectCallout">
            <a:avLst>
              <a:gd name="adj1" fmla="val -67623"/>
              <a:gd name="adj2" fmla="val -4518"/>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000" dirty="0">
                <a:latin typeface="Arial Narrow" panose="020B0606020202030204" pitchFamily="34" charset="0"/>
              </a:rPr>
              <a:t>If only D0 and D1 can be used to represent this code, then we must use a D1 within another D1 and </a:t>
            </a:r>
            <a:r>
              <a:rPr lang="en-US" sz="2000" i="1" dirty="0">
                <a:solidFill>
                  <a:srgbClr val="0000CC"/>
                </a:solidFill>
                <a:latin typeface="Arial Narrow" panose="020B0606020202030204" pitchFamily="34" charset="0"/>
              </a:rPr>
              <a:t>must show X twice.</a:t>
            </a:r>
          </a:p>
          <a:p>
            <a:pPr algn="ctr"/>
            <a:r>
              <a:rPr lang="en-US" sz="2000" dirty="0">
                <a:latin typeface="Arial Narrow" panose="020B0606020202030204" pitchFamily="34" charset="0"/>
              </a:rPr>
              <a:t>This is the equivalent of rewriting the source code as shown below.</a:t>
            </a:r>
          </a:p>
          <a:p>
            <a:pPr algn="ctr"/>
            <a:endParaRPr lang="en-US" sz="2000" dirty="0"/>
          </a:p>
          <a:p>
            <a:pPr algn="ctr"/>
            <a:endParaRPr lang="en-US" sz="2000" dirty="0"/>
          </a:p>
        </p:txBody>
      </p:sp>
      <p:sp>
        <p:nvSpPr>
          <p:cNvPr id="47" name="Rounded Rectangle 46"/>
          <p:cNvSpPr/>
          <p:nvPr/>
        </p:nvSpPr>
        <p:spPr bwMode="auto">
          <a:xfrm>
            <a:off x="6808380" y="4512908"/>
            <a:ext cx="2690039" cy="1679000"/>
          </a:xfrm>
          <a:prstGeom prst="roundRect">
            <a:avLst/>
          </a:prstGeom>
          <a:solidFill>
            <a:srgbClr val="FFFF99"/>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IF </a:t>
            </a:r>
            <a:r>
              <a:rPr lang="en-US" dirty="0">
                <a:solidFill>
                  <a:srgbClr val="C00000"/>
                </a:solidFill>
              </a:rPr>
              <a:t>A</a:t>
            </a:r>
            <a:r>
              <a:rPr lang="en-US" dirty="0"/>
              <a:t> THEN </a:t>
            </a:r>
            <a:r>
              <a:rPr lang="en-US" dirty="0">
                <a:solidFill>
                  <a:srgbClr val="C00000"/>
                </a:solidFill>
              </a:rPr>
              <a:t>X</a:t>
            </a:r>
          </a:p>
          <a:p>
            <a:r>
              <a:rPr lang="en-US" dirty="0"/>
              <a:t>ELSE </a:t>
            </a:r>
          </a:p>
          <a:p>
            <a:r>
              <a:rPr lang="en-US" dirty="0"/>
              <a:t>  IF </a:t>
            </a:r>
            <a:r>
              <a:rPr lang="en-US" dirty="0">
                <a:solidFill>
                  <a:srgbClr val="C00000"/>
                </a:solidFill>
              </a:rPr>
              <a:t>B</a:t>
            </a:r>
            <a:r>
              <a:rPr lang="en-US" dirty="0"/>
              <a:t> THEN </a:t>
            </a:r>
            <a:r>
              <a:rPr lang="en-US" dirty="0">
                <a:solidFill>
                  <a:srgbClr val="C00000"/>
                </a:solidFill>
              </a:rPr>
              <a:t>X</a:t>
            </a:r>
          </a:p>
          <a:p>
            <a:r>
              <a:rPr lang="en-US" dirty="0"/>
              <a:t>  ELSE </a:t>
            </a:r>
            <a:r>
              <a:rPr lang="en-US" dirty="0">
                <a:solidFill>
                  <a:srgbClr val="C00000"/>
                </a:solidFill>
              </a:rPr>
              <a:t>Y</a:t>
            </a:r>
          </a:p>
        </p:txBody>
      </p:sp>
      <p:sp>
        <p:nvSpPr>
          <p:cNvPr id="49" name="Rounded Rectangle 48"/>
          <p:cNvSpPr/>
          <p:nvPr/>
        </p:nvSpPr>
        <p:spPr bwMode="auto">
          <a:xfrm>
            <a:off x="4380966" y="1266544"/>
            <a:ext cx="3218232" cy="806357"/>
          </a:xfrm>
          <a:prstGeom prst="roundRect">
            <a:avLst/>
          </a:prstGeom>
          <a:solidFill>
            <a:srgbClr val="FFFF99"/>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dirty="0"/>
              <a:t>IF </a:t>
            </a:r>
            <a:r>
              <a:rPr lang="en-US" dirty="0">
                <a:solidFill>
                  <a:srgbClr val="C00000"/>
                </a:solidFill>
              </a:rPr>
              <a:t>A</a:t>
            </a:r>
            <a:r>
              <a:rPr lang="en-US" dirty="0"/>
              <a:t> or </a:t>
            </a:r>
            <a:r>
              <a:rPr lang="en-US" dirty="0">
                <a:solidFill>
                  <a:srgbClr val="C00000"/>
                </a:solidFill>
              </a:rPr>
              <a:t>B</a:t>
            </a:r>
            <a:r>
              <a:rPr lang="en-US" dirty="0"/>
              <a:t> THEN </a:t>
            </a:r>
            <a:r>
              <a:rPr lang="en-US" dirty="0">
                <a:solidFill>
                  <a:srgbClr val="C00000"/>
                </a:solidFill>
              </a:rPr>
              <a:t>X</a:t>
            </a:r>
            <a:endParaRPr lang="en-US" dirty="0"/>
          </a:p>
          <a:p>
            <a:r>
              <a:rPr lang="en-US" dirty="0"/>
              <a:t>ELSE </a:t>
            </a:r>
            <a:r>
              <a:rPr lang="en-US" dirty="0">
                <a:solidFill>
                  <a:srgbClr val="C00000"/>
                </a:solidFill>
              </a:rPr>
              <a:t>Y</a:t>
            </a:r>
          </a:p>
        </p:txBody>
      </p:sp>
      <p:sp>
        <p:nvSpPr>
          <p:cNvPr id="50" name="Rounded Rectangular Callout 49"/>
          <p:cNvSpPr/>
          <p:nvPr/>
        </p:nvSpPr>
        <p:spPr bwMode="auto">
          <a:xfrm>
            <a:off x="9935939" y="4512908"/>
            <a:ext cx="1818167" cy="1802832"/>
          </a:xfrm>
          <a:prstGeom prst="wedgeRoundRectCallout">
            <a:avLst>
              <a:gd name="adj1" fmla="val -62771"/>
              <a:gd name="adj2" fmla="val -15364"/>
              <a:gd name="adj3" fmla="val 16667"/>
            </a:avLst>
          </a:prstGeom>
          <a:solidFill>
            <a:schemeClr val="accent3">
              <a:lumMod val="95000"/>
            </a:schemeClr>
          </a:solid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X must be duplicated. If X is a lot of code this is inconvenient.</a:t>
            </a:r>
          </a:p>
        </p:txBody>
      </p:sp>
    </p:spTree>
    <p:extLst>
      <p:ext uri="{BB962C8B-B14F-4D97-AF65-F5344CB8AC3E}">
        <p14:creationId xmlns:p14="http://schemas.microsoft.com/office/powerpoint/2010/main" val="8536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dissolve">
                                      <p:cBhvr>
                                        <p:cTn id="11" dur="500"/>
                                        <p:tgtEl>
                                          <p:spTgt spid="4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dissolve">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dissolve">
                                      <p:cBhvr>
                                        <p:cTn id="1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0"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75" y="125334"/>
            <a:ext cx="7719237" cy="866413"/>
          </a:xfrm>
        </p:spPr>
        <p:txBody>
          <a:bodyPr/>
          <a:lstStyle/>
          <a:p>
            <a:r>
              <a:rPr lang="en-US" sz="2800" dirty="0"/>
              <a:t>D</a:t>
            </a:r>
            <a:r>
              <a:rPr lang="en-US" sz="2800" baseline="-25000" dirty="0"/>
              <a:t>5</a:t>
            </a:r>
            <a:r>
              <a:rPr lang="en-US" sz="2800" dirty="0"/>
              <a:t> Was Introduced To Allow Common </a:t>
            </a:r>
            <a:r>
              <a:rPr lang="en-US" sz="2800" u="sng" dirty="0"/>
              <a:t>Boolean Selection Decisions</a:t>
            </a:r>
          </a:p>
        </p:txBody>
      </p:sp>
      <p:grpSp>
        <p:nvGrpSpPr>
          <p:cNvPr id="137" name="Group 136"/>
          <p:cNvGrpSpPr/>
          <p:nvPr/>
        </p:nvGrpSpPr>
        <p:grpSpPr>
          <a:xfrm>
            <a:off x="1453833" y="1729184"/>
            <a:ext cx="1650697" cy="3055503"/>
            <a:chOff x="752256" y="2430961"/>
            <a:chExt cx="1650697" cy="3055503"/>
          </a:xfrm>
        </p:grpSpPr>
        <p:sp>
          <p:nvSpPr>
            <p:cNvPr id="129" name="Rounded Rectangle 128"/>
            <p:cNvSpPr/>
            <p:nvPr/>
          </p:nvSpPr>
          <p:spPr bwMode="auto">
            <a:xfrm>
              <a:off x="1406892" y="2430961"/>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1337046" y="4901785"/>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7" name="Oval 6"/>
            <p:cNvSpPr/>
            <p:nvPr/>
          </p:nvSpPr>
          <p:spPr bwMode="auto">
            <a:xfrm>
              <a:off x="1488559" y="2509279"/>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 name="Rounded Rectangle 8"/>
            <p:cNvSpPr/>
            <p:nvPr/>
          </p:nvSpPr>
          <p:spPr bwMode="auto">
            <a:xfrm>
              <a:off x="919715" y="378410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10" name="Straight Arrow Connector 9"/>
            <p:cNvCxnSpPr>
              <a:stCxn id="9" idx="2"/>
              <a:endCxn id="6" idx="0"/>
            </p:cNvCxnSpPr>
            <p:nvPr/>
          </p:nvCxnSpPr>
          <p:spPr bwMode="auto">
            <a:xfrm>
              <a:off x="1156290" y="4259023"/>
              <a:ext cx="568844" cy="6427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endCxn id="9" idx="0"/>
            </p:cNvCxnSpPr>
            <p:nvPr/>
          </p:nvCxnSpPr>
          <p:spPr bwMode="auto">
            <a:xfrm flipH="1">
              <a:off x="1156290" y="2970023"/>
              <a:ext cx="568844" cy="8140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endCxn id="6" idx="0"/>
            </p:cNvCxnSpPr>
            <p:nvPr/>
          </p:nvCxnSpPr>
          <p:spPr bwMode="auto">
            <a:xfrm>
              <a:off x="1725134" y="2970023"/>
              <a:ext cx="0" cy="19317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TextBox 37"/>
            <p:cNvSpPr txBox="1"/>
            <p:nvPr/>
          </p:nvSpPr>
          <p:spPr>
            <a:xfrm>
              <a:off x="752256" y="304919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39" name="TextBox 38"/>
            <p:cNvSpPr txBox="1"/>
            <p:nvPr/>
          </p:nvSpPr>
          <p:spPr>
            <a:xfrm>
              <a:off x="1687913" y="3418530"/>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grpSp>
      <p:sp>
        <p:nvSpPr>
          <p:cNvPr id="40" name="TextBox 39"/>
          <p:cNvSpPr txBox="1"/>
          <p:nvPr/>
        </p:nvSpPr>
        <p:spPr>
          <a:xfrm>
            <a:off x="1463133" y="5065306"/>
            <a:ext cx="1454004" cy="707886"/>
          </a:xfrm>
          <a:prstGeom prst="rect">
            <a:avLst/>
          </a:prstGeom>
          <a:noFill/>
        </p:spPr>
        <p:txBody>
          <a:bodyPr wrap="square" rtlCol="0">
            <a:spAutoFit/>
          </a:bodyPr>
          <a:lstStyle/>
          <a:p>
            <a:pPr algn="ctr"/>
            <a:r>
              <a:rPr lang="en-US" sz="2000" dirty="0">
                <a:latin typeface="Arial Narrow" panose="020B0606020202030204" pitchFamily="34" charset="0"/>
              </a:rPr>
              <a:t>If A then B</a:t>
            </a:r>
          </a:p>
          <a:p>
            <a:pPr algn="ctr"/>
            <a:r>
              <a:rPr lang="en-US" sz="2000" dirty="0">
                <a:latin typeface="Arial Narrow" panose="020B0606020202030204" pitchFamily="34" charset="0"/>
              </a:rPr>
              <a:t>(D</a:t>
            </a:r>
            <a:r>
              <a:rPr lang="en-US" sz="2000" baseline="-25000" dirty="0">
                <a:latin typeface="Arial Narrow" panose="020B0606020202030204" pitchFamily="34" charset="0"/>
              </a:rPr>
              <a:t>0</a:t>
            </a:r>
            <a:r>
              <a:rPr lang="en-US" sz="2000" dirty="0">
                <a:latin typeface="Arial Narrow" panose="020B0606020202030204" pitchFamily="34" charset="0"/>
              </a:rPr>
              <a:t>)</a:t>
            </a:r>
          </a:p>
        </p:txBody>
      </p:sp>
      <p:grpSp>
        <p:nvGrpSpPr>
          <p:cNvPr id="135" name="Group 134"/>
          <p:cNvGrpSpPr/>
          <p:nvPr/>
        </p:nvGrpSpPr>
        <p:grpSpPr>
          <a:xfrm>
            <a:off x="3825802" y="1735158"/>
            <a:ext cx="1648033" cy="3086247"/>
            <a:chOff x="2512821" y="2436935"/>
            <a:chExt cx="1648033" cy="3086247"/>
          </a:xfrm>
        </p:grpSpPr>
        <p:sp>
          <p:nvSpPr>
            <p:cNvPr id="130" name="Rounded Rectangle 129"/>
            <p:cNvSpPr/>
            <p:nvPr/>
          </p:nvSpPr>
          <p:spPr bwMode="auto">
            <a:xfrm>
              <a:off x="2982860" y="2436935"/>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8" name="Rounded Rectangle 7"/>
            <p:cNvSpPr/>
            <p:nvPr/>
          </p:nvSpPr>
          <p:spPr bwMode="auto">
            <a:xfrm>
              <a:off x="3491004" y="3795279"/>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sp>
          <p:nvSpPr>
            <p:cNvPr id="43" name="Rounded Rectangle 42"/>
            <p:cNvSpPr/>
            <p:nvPr/>
          </p:nvSpPr>
          <p:spPr bwMode="auto">
            <a:xfrm>
              <a:off x="2954285" y="4941761"/>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44" name="Oval 43"/>
            <p:cNvSpPr/>
            <p:nvPr/>
          </p:nvSpPr>
          <p:spPr bwMode="auto">
            <a:xfrm>
              <a:off x="3057729" y="2509279"/>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45" name="Rounded Rectangle 44"/>
            <p:cNvSpPr/>
            <p:nvPr/>
          </p:nvSpPr>
          <p:spPr bwMode="auto">
            <a:xfrm>
              <a:off x="2598765" y="3792609"/>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46" name="Straight Arrow Connector 45"/>
            <p:cNvCxnSpPr>
              <a:stCxn id="45" idx="2"/>
              <a:endCxn id="43" idx="0"/>
            </p:cNvCxnSpPr>
            <p:nvPr/>
          </p:nvCxnSpPr>
          <p:spPr bwMode="auto">
            <a:xfrm>
              <a:off x="2835340" y="4267529"/>
              <a:ext cx="505592" cy="67423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p:cNvCxnSpPr>
              <a:endCxn id="45" idx="0"/>
            </p:cNvCxnSpPr>
            <p:nvPr/>
          </p:nvCxnSpPr>
          <p:spPr bwMode="auto">
            <a:xfrm flipH="1">
              <a:off x="2835340" y="2970023"/>
              <a:ext cx="458964" cy="82258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Arrow Connector 47"/>
            <p:cNvCxnSpPr>
              <a:endCxn id="8" idx="0"/>
            </p:cNvCxnSpPr>
            <p:nvPr/>
          </p:nvCxnSpPr>
          <p:spPr bwMode="auto">
            <a:xfrm>
              <a:off x="3294304" y="2970023"/>
              <a:ext cx="433275" cy="82525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TextBox 48"/>
            <p:cNvSpPr txBox="1"/>
            <p:nvPr/>
          </p:nvSpPr>
          <p:spPr>
            <a:xfrm>
              <a:off x="2512821" y="3077559"/>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50" name="TextBox 49"/>
            <p:cNvSpPr txBox="1"/>
            <p:nvPr/>
          </p:nvSpPr>
          <p:spPr>
            <a:xfrm>
              <a:off x="3445814" y="3090525"/>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57" name="Straight Arrow Connector 56"/>
            <p:cNvCxnSpPr>
              <a:stCxn id="8" idx="2"/>
              <a:endCxn id="43" idx="0"/>
            </p:cNvCxnSpPr>
            <p:nvPr/>
          </p:nvCxnSpPr>
          <p:spPr bwMode="auto">
            <a:xfrm flipH="1">
              <a:off x="3340932" y="4259567"/>
              <a:ext cx="386647" cy="68219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2" name="TextBox 61"/>
          <p:cNvSpPr txBox="1"/>
          <p:nvPr/>
        </p:nvSpPr>
        <p:spPr>
          <a:xfrm>
            <a:off x="3715933" y="5055330"/>
            <a:ext cx="1956396" cy="707886"/>
          </a:xfrm>
          <a:prstGeom prst="rect">
            <a:avLst/>
          </a:prstGeom>
          <a:noFill/>
        </p:spPr>
        <p:txBody>
          <a:bodyPr wrap="square" rtlCol="0">
            <a:spAutoFit/>
          </a:bodyPr>
          <a:lstStyle/>
          <a:p>
            <a:pPr algn="ctr"/>
            <a:r>
              <a:rPr lang="en-US" sz="2000" dirty="0">
                <a:latin typeface="Arial Narrow" panose="020B0606020202030204" pitchFamily="34" charset="0"/>
              </a:rPr>
              <a:t>If A then B else C</a:t>
            </a:r>
          </a:p>
          <a:p>
            <a:pPr algn="ctr"/>
            <a:r>
              <a:rPr lang="en-US" sz="2000" dirty="0">
                <a:latin typeface="Arial Narrow" panose="020B0606020202030204" pitchFamily="34" charset="0"/>
              </a:rPr>
              <a:t>(D</a:t>
            </a:r>
            <a:r>
              <a:rPr lang="en-US" sz="2000" baseline="-25000" dirty="0">
                <a:latin typeface="Arial Narrow" panose="020B0606020202030204" pitchFamily="34" charset="0"/>
              </a:rPr>
              <a:t>1</a:t>
            </a:r>
            <a:r>
              <a:rPr lang="en-US" sz="2000" dirty="0">
                <a:latin typeface="Arial Narrow" panose="020B0606020202030204" pitchFamily="34" charset="0"/>
              </a:rPr>
              <a:t>)</a:t>
            </a:r>
          </a:p>
        </p:txBody>
      </p:sp>
      <p:grpSp>
        <p:nvGrpSpPr>
          <p:cNvPr id="150" name="Group 149"/>
          <p:cNvGrpSpPr/>
          <p:nvPr/>
        </p:nvGrpSpPr>
        <p:grpSpPr>
          <a:xfrm>
            <a:off x="5948284" y="1488170"/>
            <a:ext cx="2085720" cy="3338567"/>
            <a:chOff x="4256551" y="2189947"/>
            <a:chExt cx="2085720" cy="3338567"/>
          </a:xfrm>
        </p:grpSpPr>
        <p:cxnSp>
          <p:nvCxnSpPr>
            <p:cNvPr id="13" name="Straight Arrow Connector 12"/>
            <p:cNvCxnSpPr>
              <a:endCxn id="87" idx="0"/>
            </p:cNvCxnSpPr>
            <p:nvPr/>
          </p:nvCxnSpPr>
          <p:spPr bwMode="auto">
            <a:xfrm>
              <a:off x="5042786" y="3609542"/>
              <a:ext cx="761217" cy="47570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endCxn id="109" idx="0"/>
            </p:cNvCxnSpPr>
            <p:nvPr/>
          </p:nvCxnSpPr>
          <p:spPr bwMode="auto">
            <a:xfrm flipH="1">
              <a:off x="4525717" y="3609542"/>
              <a:ext cx="517069" cy="4722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1" name="Rounded Rectangle 130"/>
            <p:cNvSpPr/>
            <p:nvPr/>
          </p:nvSpPr>
          <p:spPr bwMode="auto">
            <a:xfrm>
              <a:off x="5445779" y="2189947"/>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87" name="Rounded Rectangle 86"/>
            <p:cNvSpPr/>
            <p:nvPr/>
          </p:nvSpPr>
          <p:spPr bwMode="auto">
            <a:xfrm>
              <a:off x="5567428" y="4085248"/>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88" name="Rounded Rectangle 87"/>
            <p:cNvSpPr/>
            <p:nvPr/>
          </p:nvSpPr>
          <p:spPr bwMode="auto">
            <a:xfrm>
              <a:off x="4742294" y="4947093"/>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9" name="Oval 88"/>
            <p:cNvSpPr/>
            <p:nvPr/>
          </p:nvSpPr>
          <p:spPr bwMode="auto">
            <a:xfrm>
              <a:off x="5520648" y="2257637"/>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0" name="Oval 89"/>
            <p:cNvSpPr/>
            <p:nvPr/>
          </p:nvSpPr>
          <p:spPr bwMode="auto">
            <a:xfrm>
              <a:off x="4806211" y="3134622"/>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91" name="Straight Arrow Connector 90"/>
            <p:cNvCxnSpPr>
              <a:stCxn id="109" idx="2"/>
              <a:endCxn id="88" idx="0"/>
            </p:cNvCxnSpPr>
            <p:nvPr/>
          </p:nvCxnSpPr>
          <p:spPr bwMode="auto">
            <a:xfrm>
              <a:off x="4525717" y="4546109"/>
              <a:ext cx="603224" cy="40098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Arrow Connector 91"/>
            <p:cNvCxnSpPr/>
            <p:nvPr/>
          </p:nvCxnSpPr>
          <p:spPr bwMode="auto">
            <a:xfrm flipH="1">
              <a:off x="5042786" y="2718381"/>
              <a:ext cx="714437" cy="41624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Arrow Connector 92"/>
            <p:cNvCxnSpPr>
              <a:endCxn id="87" idx="0"/>
            </p:cNvCxnSpPr>
            <p:nvPr/>
          </p:nvCxnSpPr>
          <p:spPr bwMode="auto">
            <a:xfrm>
              <a:off x="5757223" y="2718381"/>
              <a:ext cx="46780" cy="136686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TextBox 93"/>
            <p:cNvSpPr txBox="1"/>
            <p:nvPr/>
          </p:nvSpPr>
          <p:spPr>
            <a:xfrm>
              <a:off x="5725582" y="2808184"/>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95" name="TextBox 94"/>
            <p:cNvSpPr txBox="1"/>
            <p:nvPr/>
          </p:nvSpPr>
          <p:spPr>
            <a:xfrm>
              <a:off x="4805608" y="2600318"/>
              <a:ext cx="732625"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96" name="Straight Arrow Connector 95"/>
            <p:cNvCxnSpPr>
              <a:stCxn id="87" idx="2"/>
              <a:endCxn id="88" idx="0"/>
            </p:cNvCxnSpPr>
            <p:nvPr/>
          </p:nvCxnSpPr>
          <p:spPr bwMode="auto">
            <a:xfrm flipH="1">
              <a:off x="5128941" y="4549536"/>
              <a:ext cx="675062" cy="3975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Rounded Rectangle 108"/>
            <p:cNvSpPr/>
            <p:nvPr/>
          </p:nvSpPr>
          <p:spPr bwMode="auto">
            <a:xfrm>
              <a:off x="4289142" y="4081821"/>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sp>
          <p:nvSpPr>
            <p:cNvPr id="125" name="TextBox 124"/>
            <p:cNvSpPr txBox="1"/>
            <p:nvPr/>
          </p:nvSpPr>
          <p:spPr>
            <a:xfrm>
              <a:off x="4256551" y="3467430"/>
              <a:ext cx="666475" cy="369332"/>
            </a:xfrm>
            <a:prstGeom prst="rect">
              <a:avLst/>
            </a:prstGeom>
            <a:noFill/>
          </p:spPr>
          <p:txBody>
            <a:bodyPr wrap="square" rtlCol="0">
              <a:spAutoFit/>
            </a:bodyPr>
            <a:lstStyle/>
            <a:p>
              <a:r>
                <a:rPr lang="en-US" sz="1800" dirty="0">
                  <a:latin typeface="Arial Narrow" panose="020B0606020202030204" pitchFamily="34" charset="0"/>
                </a:rPr>
                <a:t>False</a:t>
              </a:r>
            </a:p>
          </p:txBody>
        </p:sp>
        <p:sp>
          <p:nvSpPr>
            <p:cNvPr id="126" name="TextBox 125"/>
            <p:cNvSpPr txBox="1"/>
            <p:nvPr/>
          </p:nvSpPr>
          <p:spPr>
            <a:xfrm>
              <a:off x="5212303" y="3470875"/>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grpSp>
      <p:sp>
        <p:nvSpPr>
          <p:cNvPr id="127" name="TextBox 126"/>
          <p:cNvSpPr txBox="1"/>
          <p:nvPr/>
        </p:nvSpPr>
        <p:spPr>
          <a:xfrm>
            <a:off x="6028475" y="5065307"/>
            <a:ext cx="1956396" cy="1015663"/>
          </a:xfrm>
          <a:prstGeom prst="rect">
            <a:avLst/>
          </a:prstGeom>
          <a:noFill/>
        </p:spPr>
        <p:txBody>
          <a:bodyPr wrap="square" rtlCol="0">
            <a:spAutoFit/>
          </a:bodyPr>
          <a:lstStyle/>
          <a:p>
            <a:pPr algn="ctr"/>
            <a:r>
              <a:rPr lang="en-US" sz="2000" dirty="0">
                <a:latin typeface="Arial Narrow" panose="020B0606020202030204" pitchFamily="34" charset="0"/>
              </a:rPr>
              <a:t>If A or B then X else Y</a:t>
            </a:r>
          </a:p>
          <a:p>
            <a:pPr algn="ctr"/>
            <a:r>
              <a:rPr lang="en-US" sz="2000" dirty="0">
                <a:latin typeface="Arial Narrow" panose="020B0606020202030204" pitchFamily="34" charset="0"/>
              </a:rPr>
              <a:t>(D</a:t>
            </a:r>
            <a:r>
              <a:rPr lang="en-US" sz="2000" baseline="-25000" dirty="0">
                <a:latin typeface="Arial Narrow" panose="020B0606020202030204" pitchFamily="34" charset="0"/>
              </a:rPr>
              <a:t>5</a:t>
            </a:r>
            <a:r>
              <a:rPr lang="en-US" sz="2000" dirty="0">
                <a:latin typeface="Arial Narrow" panose="020B0606020202030204" pitchFamily="34" charset="0"/>
              </a:rPr>
              <a:t>)</a:t>
            </a:r>
          </a:p>
        </p:txBody>
      </p:sp>
      <p:grpSp>
        <p:nvGrpSpPr>
          <p:cNvPr id="169" name="Group 168"/>
          <p:cNvGrpSpPr/>
          <p:nvPr/>
        </p:nvGrpSpPr>
        <p:grpSpPr>
          <a:xfrm>
            <a:off x="8663015" y="1502336"/>
            <a:ext cx="2247486" cy="3338567"/>
            <a:chOff x="6533019" y="2225379"/>
            <a:chExt cx="2247486" cy="3338567"/>
          </a:xfrm>
        </p:grpSpPr>
        <p:cxnSp>
          <p:nvCxnSpPr>
            <p:cNvPr id="152" name="Straight Arrow Connector 151"/>
            <p:cNvCxnSpPr>
              <a:endCxn id="155" idx="0"/>
            </p:cNvCxnSpPr>
            <p:nvPr/>
          </p:nvCxnSpPr>
          <p:spPr bwMode="auto">
            <a:xfrm>
              <a:off x="7286663" y="3644974"/>
              <a:ext cx="761217" cy="47570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Straight Arrow Connector 152"/>
            <p:cNvCxnSpPr>
              <a:endCxn id="165" idx="0"/>
            </p:cNvCxnSpPr>
            <p:nvPr/>
          </p:nvCxnSpPr>
          <p:spPr bwMode="auto">
            <a:xfrm flipH="1">
              <a:off x="6769594" y="3644974"/>
              <a:ext cx="517069" cy="4722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 name="Rounded Rectangle 153"/>
            <p:cNvSpPr/>
            <p:nvPr/>
          </p:nvSpPr>
          <p:spPr bwMode="auto">
            <a:xfrm>
              <a:off x="7689656" y="2225379"/>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155" name="Rounded Rectangle 154"/>
            <p:cNvSpPr/>
            <p:nvPr/>
          </p:nvSpPr>
          <p:spPr bwMode="auto">
            <a:xfrm>
              <a:off x="7811305" y="4120680"/>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sp>
          <p:nvSpPr>
            <p:cNvPr id="156" name="Rounded Rectangle 155"/>
            <p:cNvSpPr/>
            <p:nvPr/>
          </p:nvSpPr>
          <p:spPr bwMode="auto">
            <a:xfrm>
              <a:off x="6986171" y="4982525"/>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157" name="Oval 156"/>
            <p:cNvSpPr/>
            <p:nvPr/>
          </p:nvSpPr>
          <p:spPr bwMode="auto">
            <a:xfrm>
              <a:off x="7764525" y="2293069"/>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158" name="Oval 157"/>
            <p:cNvSpPr/>
            <p:nvPr/>
          </p:nvSpPr>
          <p:spPr bwMode="auto">
            <a:xfrm>
              <a:off x="7050088" y="3170054"/>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59" name="Straight Arrow Connector 158"/>
            <p:cNvCxnSpPr>
              <a:stCxn id="165" idx="2"/>
              <a:endCxn id="156" idx="0"/>
            </p:cNvCxnSpPr>
            <p:nvPr/>
          </p:nvCxnSpPr>
          <p:spPr bwMode="auto">
            <a:xfrm>
              <a:off x="6769594" y="4581541"/>
              <a:ext cx="603224" cy="40098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Straight Arrow Connector 159"/>
            <p:cNvCxnSpPr/>
            <p:nvPr/>
          </p:nvCxnSpPr>
          <p:spPr bwMode="auto">
            <a:xfrm flipH="1">
              <a:off x="7286663" y="2753813"/>
              <a:ext cx="714437" cy="41624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1" name="Straight Arrow Connector 160"/>
            <p:cNvCxnSpPr>
              <a:endCxn id="155" idx="0"/>
            </p:cNvCxnSpPr>
            <p:nvPr/>
          </p:nvCxnSpPr>
          <p:spPr bwMode="auto">
            <a:xfrm>
              <a:off x="8001100" y="2753813"/>
              <a:ext cx="46780" cy="136686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2" name="TextBox 161"/>
            <p:cNvSpPr txBox="1"/>
            <p:nvPr/>
          </p:nvSpPr>
          <p:spPr>
            <a:xfrm>
              <a:off x="7003098" y="2628241"/>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163" name="TextBox 162"/>
            <p:cNvSpPr txBox="1"/>
            <p:nvPr/>
          </p:nvSpPr>
          <p:spPr>
            <a:xfrm>
              <a:off x="8047880" y="2905859"/>
              <a:ext cx="732625"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164" name="Straight Arrow Connector 163"/>
            <p:cNvCxnSpPr>
              <a:stCxn id="155" idx="2"/>
              <a:endCxn id="156" idx="0"/>
            </p:cNvCxnSpPr>
            <p:nvPr/>
          </p:nvCxnSpPr>
          <p:spPr bwMode="auto">
            <a:xfrm flipH="1">
              <a:off x="7372818" y="4584968"/>
              <a:ext cx="675062" cy="3975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5" name="Rounded Rectangle 164"/>
            <p:cNvSpPr/>
            <p:nvPr/>
          </p:nvSpPr>
          <p:spPr bwMode="auto">
            <a:xfrm>
              <a:off x="6533019" y="4117253"/>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166" name="TextBox 165"/>
            <p:cNvSpPr txBox="1"/>
            <p:nvPr/>
          </p:nvSpPr>
          <p:spPr>
            <a:xfrm>
              <a:off x="7392618" y="3470875"/>
              <a:ext cx="666475" cy="369332"/>
            </a:xfrm>
            <a:prstGeom prst="rect">
              <a:avLst/>
            </a:prstGeom>
            <a:noFill/>
          </p:spPr>
          <p:txBody>
            <a:bodyPr wrap="square" rtlCol="0">
              <a:spAutoFit/>
            </a:bodyPr>
            <a:lstStyle/>
            <a:p>
              <a:r>
                <a:rPr lang="en-US" sz="1800" dirty="0">
                  <a:latin typeface="Arial Narrow" panose="020B0606020202030204" pitchFamily="34" charset="0"/>
                </a:rPr>
                <a:t>False</a:t>
              </a:r>
            </a:p>
          </p:txBody>
        </p:sp>
        <p:sp>
          <p:nvSpPr>
            <p:cNvPr id="167" name="TextBox 166"/>
            <p:cNvSpPr txBox="1"/>
            <p:nvPr/>
          </p:nvSpPr>
          <p:spPr>
            <a:xfrm>
              <a:off x="6578212" y="3464992"/>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grpSp>
      <p:sp>
        <p:nvSpPr>
          <p:cNvPr id="168" name="TextBox 167"/>
          <p:cNvSpPr txBox="1"/>
          <p:nvPr/>
        </p:nvSpPr>
        <p:spPr>
          <a:xfrm>
            <a:off x="8548602" y="5103867"/>
            <a:ext cx="1956396" cy="1015663"/>
          </a:xfrm>
          <a:prstGeom prst="rect">
            <a:avLst/>
          </a:prstGeom>
          <a:noFill/>
        </p:spPr>
        <p:txBody>
          <a:bodyPr wrap="square" rtlCol="0">
            <a:spAutoFit/>
          </a:bodyPr>
          <a:lstStyle/>
          <a:p>
            <a:pPr algn="ctr"/>
            <a:r>
              <a:rPr lang="en-US" sz="2000" dirty="0">
                <a:latin typeface="Arial Narrow" panose="020B0606020202030204" pitchFamily="34" charset="0"/>
              </a:rPr>
              <a:t>If A and B then X else Y</a:t>
            </a:r>
          </a:p>
          <a:p>
            <a:pPr algn="ctr"/>
            <a:r>
              <a:rPr lang="en-US" sz="2000" dirty="0">
                <a:latin typeface="Arial Narrow" panose="020B0606020202030204" pitchFamily="34" charset="0"/>
              </a:rPr>
              <a:t>(D</a:t>
            </a:r>
            <a:r>
              <a:rPr lang="en-US" sz="2000" baseline="-25000" dirty="0">
                <a:latin typeface="Arial Narrow" panose="020B0606020202030204" pitchFamily="34" charset="0"/>
              </a:rPr>
              <a:t>5</a:t>
            </a:r>
            <a:r>
              <a:rPr lang="en-US" sz="2000" dirty="0">
                <a:latin typeface="Arial Narrow" panose="020B0606020202030204" pitchFamily="34" charset="0"/>
              </a:rPr>
              <a:t>)</a:t>
            </a:r>
          </a:p>
        </p:txBody>
      </p:sp>
    </p:spTree>
    <p:extLst>
      <p:ext uri="{BB962C8B-B14F-4D97-AF65-F5344CB8AC3E}">
        <p14:creationId xmlns:p14="http://schemas.microsoft.com/office/powerpoint/2010/main" val="275990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574" y="-1644"/>
            <a:ext cx="10856107" cy="670891"/>
          </a:xfrm>
        </p:spPr>
        <p:txBody>
          <a:bodyPr/>
          <a:lstStyle/>
          <a:p>
            <a:r>
              <a:rPr lang="en-US" dirty="0"/>
              <a:t>D</a:t>
            </a:r>
            <a:r>
              <a:rPr lang="en-US" baseline="-25000" dirty="0"/>
              <a:t>4</a:t>
            </a:r>
            <a:r>
              <a:rPr lang="en-US" dirty="0"/>
              <a:t> Was Introduced to Allow </a:t>
            </a:r>
            <a:r>
              <a:rPr lang="en-US" u="sng" dirty="0"/>
              <a:t>Middle-Exit Loops</a:t>
            </a:r>
          </a:p>
        </p:txBody>
      </p:sp>
      <p:grpSp>
        <p:nvGrpSpPr>
          <p:cNvPr id="4" name="Group 3"/>
          <p:cNvGrpSpPr/>
          <p:nvPr/>
        </p:nvGrpSpPr>
        <p:grpSpPr>
          <a:xfrm>
            <a:off x="2234731" y="1687912"/>
            <a:ext cx="1989888" cy="2504826"/>
            <a:chOff x="1922893" y="1687912"/>
            <a:chExt cx="1989888" cy="2504826"/>
          </a:xfrm>
        </p:grpSpPr>
        <p:sp>
          <p:nvSpPr>
            <p:cNvPr id="5" name="Rounded Rectangle 4"/>
            <p:cNvSpPr/>
            <p:nvPr/>
          </p:nvSpPr>
          <p:spPr bwMode="auto">
            <a:xfrm>
              <a:off x="2773141" y="168791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1922893" y="3611317"/>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7" name="Oval 6"/>
            <p:cNvSpPr/>
            <p:nvPr/>
          </p:nvSpPr>
          <p:spPr bwMode="auto">
            <a:xfrm>
              <a:off x="2848010" y="1760256"/>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8" name="Rounded Rectangle 7"/>
            <p:cNvSpPr/>
            <p:nvPr/>
          </p:nvSpPr>
          <p:spPr bwMode="auto">
            <a:xfrm>
              <a:off x="2862443" y="3278962"/>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cxnSp>
          <p:nvCxnSpPr>
            <p:cNvPr id="9" name="Straight Arrow Connector 8"/>
            <p:cNvCxnSpPr>
              <a:endCxn id="7" idx="6"/>
            </p:cNvCxnSpPr>
            <p:nvPr/>
          </p:nvCxnSpPr>
          <p:spPr bwMode="auto">
            <a:xfrm flipH="1" flipV="1">
              <a:off x="3321159" y="1990628"/>
              <a:ext cx="591622" cy="73078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stCxn id="7" idx="3"/>
              <a:endCxn id="6" idx="0"/>
            </p:cNvCxnSpPr>
            <p:nvPr/>
          </p:nvCxnSpPr>
          <p:spPr bwMode="auto">
            <a:xfrm flipH="1">
              <a:off x="2309540" y="2153526"/>
              <a:ext cx="607761" cy="145779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7" idx="4"/>
              <a:endCxn id="8" idx="0"/>
            </p:cNvCxnSpPr>
            <p:nvPr/>
          </p:nvCxnSpPr>
          <p:spPr bwMode="auto">
            <a:xfrm>
              <a:off x="3084585" y="2221000"/>
              <a:ext cx="14433" cy="10579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3067302" y="2536747"/>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13" name="TextBox 12"/>
            <p:cNvSpPr txBox="1"/>
            <p:nvPr/>
          </p:nvSpPr>
          <p:spPr>
            <a:xfrm>
              <a:off x="2108743" y="2301271"/>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14" name="Straight Arrow Connector 13"/>
            <p:cNvCxnSpPr>
              <a:stCxn id="8" idx="3"/>
            </p:cNvCxnSpPr>
            <p:nvPr/>
          </p:nvCxnSpPr>
          <p:spPr bwMode="auto">
            <a:xfrm flipV="1">
              <a:off x="3335592" y="2721413"/>
              <a:ext cx="577189" cy="7950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5" name="TextBox 14"/>
          <p:cNvSpPr txBox="1"/>
          <p:nvPr/>
        </p:nvSpPr>
        <p:spPr>
          <a:xfrm>
            <a:off x="2684037" y="4417472"/>
            <a:ext cx="1454004" cy="1015663"/>
          </a:xfrm>
          <a:prstGeom prst="rect">
            <a:avLst/>
          </a:prstGeom>
          <a:noFill/>
        </p:spPr>
        <p:txBody>
          <a:bodyPr wrap="square" rtlCol="0">
            <a:spAutoFit/>
          </a:bodyPr>
          <a:lstStyle/>
          <a:p>
            <a:pPr algn="ctr"/>
            <a:r>
              <a:rPr lang="en-US" sz="2000" dirty="0">
                <a:latin typeface="Arial Narrow" panose="020B0606020202030204" pitchFamily="34" charset="0"/>
              </a:rPr>
              <a:t>While A </a:t>
            </a:r>
          </a:p>
          <a:p>
            <a:pPr algn="ctr"/>
            <a:r>
              <a:rPr lang="en-US" sz="2000" dirty="0">
                <a:latin typeface="Arial Narrow" panose="020B0606020202030204" pitchFamily="34" charset="0"/>
              </a:rPr>
              <a:t>Do X</a:t>
            </a:r>
          </a:p>
          <a:p>
            <a:pPr algn="ctr"/>
            <a:r>
              <a:rPr lang="en-US" sz="2000" dirty="0">
                <a:latin typeface="Arial Narrow" panose="020B0606020202030204" pitchFamily="34" charset="0"/>
              </a:rPr>
              <a:t>(D</a:t>
            </a:r>
            <a:r>
              <a:rPr lang="en-US" sz="2000" baseline="-25000" dirty="0">
                <a:latin typeface="Arial Narrow" panose="020B0606020202030204" pitchFamily="34" charset="0"/>
              </a:rPr>
              <a:t>2</a:t>
            </a:r>
            <a:r>
              <a:rPr lang="en-US" sz="2000" dirty="0">
                <a:latin typeface="Arial Narrow" panose="020B0606020202030204" pitchFamily="34" charset="0"/>
              </a:rPr>
              <a:t>)</a:t>
            </a:r>
          </a:p>
        </p:txBody>
      </p:sp>
      <p:grpSp>
        <p:nvGrpSpPr>
          <p:cNvPr id="16" name="Group 15"/>
          <p:cNvGrpSpPr/>
          <p:nvPr/>
        </p:nvGrpSpPr>
        <p:grpSpPr>
          <a:xfrm>
            <a:off x="4499940" y="1687912"/>
            <a:ext cx="2488396" cy="2504826"/>
            <a:chOff x="4783550" y="1687912"/>
            <a:chExt cx="2488396" cy="2504826"/>
          </a:xfrm>
        </p:grpSpPr>
        <p:sp>
          <p:nvSpPr>
            <p:cNvPr id="17" name="Rounded Rectangle 16"/>
            <p:cNvSpPr/>
            <p:nvPr/>
          </p:nvSpPr>
          <p:spPr bwMode="auto">
            <a:xfrm>
              <a:off x="5962191" y="168791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18" name="Rounded Rectangle 17"/>
            <p:cNvSpPr/>
            <p:nvPr/>
          </p:nvSpPr>
          <p:spPr bwMode="auto">
            <a:xfrm>
              <a:off x="4783550" y="3611317"/>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19" name="Rounded Rectangle 18"/>
            <p:cNvSpPr/>
            <p:nvPr/>
          </p:nvSpPr>
          <p:spPr bwMode="auto">
            <a:xfrm>
              <a:off x="6037060" y="1760256"/>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20" name="Oval 19"/>
            <p:cNvSpPr/>
            <p:nvPr/>
          </p:nvSpPr>
          <p:spPr bwMode="auto">
            <a:xfrm>
              <a:off x="6051493" y="3278962"/>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21" name="Straight Arrow Connector 20"/>
            <p:cNvCxnSpPr/>
            <p:nvPr/>
          </p:nvCxnSpPr>
          <p:spPr bwMode="auto">
            <a:xfrm flipH="1" flipV="1">
              <a:off x="6510209" y="1990628"/>
              <a:ext cx="591622" cy="73078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a:stCxn id="20" idx="3"/>
              <a:endCxn id="18" idx="3"/>
            </p:cNvCxnSpPr>
            <p:nvPr/>
          </p:nvCxnSpPr>
          <p:spPr bwMode="auto">
            <a:xfrm flipH="1">
              <a:off x="5556844" y="3684332"/>
              <a:ext cx="563940" cy="21769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6273635" y="2221000"/>
              <a:ext cx="14433" cy="10579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6655257" y="323317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25" name="TextBox 24"/>
            <p:cNvSpPr txBox="1"/>
            <p:nvPr/>
          </p:nvSpPr>
          <p:spPr>
            <a:xfrm>
              <a:off x="5744595" y="3738342"/>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26" name="Straight Arrow Connector 25"/>
            <p:cNvCxnSpPr/>
            <p:nvPr/>
          </p:nvCxnSpPr>
          <p:spPr bwMode="auto">
            <a:xfrm flipV="1">
              <a:off x="6524642" y="2721413"/>
              <a:ext cx="577189" cy="7950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7" name="TextBox 26"/>
          <p:cNvSpPr txBox="1"/>
          <p:nvPr/>
        </p:nvSpPr>
        <p:spPr>
          <a:xfrm>
            <a:off x="5261084" y="4417472"/>
            <a:ext cx="1454004" cy="1015663"/>
          </a:xfrm>
          <a:prstGeom prst="rect">
            <a:avLst/>
          </a:prstGeom>
          <a:noFill/>
        </p:spPr>
        <p:txBody>
          <a:bodyPr wrap="square" rtlCol="0">
            <a:spAutoFit/>
          </a:bodyPr>
          <a:lstStyle/>
          <a:p>
            <a:pPr algn="ctr"/>
            <a:r>
              <a:rPr lang="en-US" sz="2000" dirty="0">
                <a:latin typeface="Arial Narrow" panose="020B0606020202030204" pitchFamily="34" charset="0"/>
              </a:rPr>
              <a:t>Repeat X Until B</a:t>
            </a:r>
          </a:p>
          <a:p>
            <a:pPr algn="ctr"/>
            <a:r>
              <a:rPr lang="en-US" sz="2000" dirty="0">
                <a:latin typeface="Arial Narrow" panose="020B0606020202030204" pitchFamily="34" charset="0"/>
              </a:rPr>
              <a:t>(D</a:t>
            </a:r>
            <a:r>
              <a:rPr lang="en-US" sz="2000" baseline="-25000" dirty="0">
                <a:latin typeface="Arial Narrow" panose="020B0606020202030204" pitchFamily="34" charset="0"/>
              </a:rPr>
              <a:t>3</a:t>
            </a:r>
            <a:r>
              <a:rPr lang="en-US" sz="2000" dirty="0">
                <a:latin typeface="Arial Narrow" panose="020B0606020202030204" pitchFamily="34" charset="0"/>
              </a:rPr>
              <a:t>)</a:t>
            </a:r>
          </a:p>
        </p:txBody>
      </p:sp>
      <p:grpSp>
        <p:nvGrpSpPr>
          <p:cNvPr id="75" name="Group 74"/>
          <p:cNvGrpSpPr/>
          <p:nvPr/>
        </p:nvGrpSpPr>
        <p:grpSpPr>
          <a:xfrm>
            <a:off x="6898101" y="1460495"/>
            <a:ext cx="2870230" cy="4841369"/>
            <a:chOff x="5479966" y="1687912"/>
            <a:chExt cx="2870230" cy="4841369"/>
          </a:xfrm>
        </p:grpSpPr>
        <p:sp>
          <p:nvSpPr>
            <p:cNvPr id="53" name="Rounded Rectangle 52"/>
            <p:cNvSpPr/>
            <p:nvPr/>
          </p:nvSpPr>
          <p:spPr bwMode="auto">
            <a:xfrm>
              <a:off x="7058156" y="168791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4" name="Rounded Rectangle 53"/>
            <p:cNvSpPr/>
            <p:nvPr/>
          </p:nvSpPr>
          <p:spPr bwMode="auto">
            <a:xfrm>
              <a:off x="5879515" y="3611317"/>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55" name="Rounded Rectangle 54"/>
            <p:cNvSpPr/>
            <p:nvPr/>
          </p:nvSpPr>
          <p:spPr bwMode="auto">
            <a:xfrm>
              <a:off x="7133025" y="1760256"/>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56" name="Oval 55"/>
            <p:cNvSpPr/>
            <p:nvPr/>
          </p:nvSpPr>
          <p:spPr bwMode="auto">
            <a:xfrm>
              <a:off x="7147458" y="3278962"/>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cxnSp>
          <p:nvCxnSpPr>
            <p:cNvPr id="57" name="Straight Arrow Connector 56"/>
            <p:cNvCxnSpPr/>
            <p:nvPr/>
          </p:nvCxnSpPr>
          <p:spPr bwMode="auto">
            <a:xfrm flipH="1" flipV="1">
              <a:off x="7606174" y="1990629"/>
              <a:ext cx="744022" cy="73078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Arrow Connector 57"/>
            <p:cNvCxnSpPr>
              <a:stCxn id="56" idx="3"/>
              <a:endCxn id="54" idx="3"/>
            </p:cNvCxnSpPr>
            <p:nvPr/>
          </p:nvCxnSpPr>
          <p:spPr bwMode="auto">
            <a:xfrm flipH="1">
              <a:off x="6652809" y="3684332"/>
              <a:ext cx="563940" cy="21769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Arrow Connector 58"/>
            <p:cNvCxnSpPr/>
            <p:nvPr/>
          </p:nvCxnSpPr>
          <p:spPr bwMode="auto">
            <a:xfrm>
              <a:off x="7369600" y="2221000"/>
              <a:ext cx="14433" cy="105796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a:off x="6809876" y="3759608"/>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61" name="TextBox 60"/>
            <p:cNvSpPr txBox="1"/>
            <p:nvPr/>
          </p:nvSpPr>
          <p:spPr>
            <a:xfrm>
              <a:off x="7384033" y="3922602"/>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62" name="Straight Arrow Connector 61"/>
            <p:cNvCxnSpPr>
              <a:stCxn id="56" idx="4"/>
              <a:endCxn id="65" idx="0"/>
            </p:cNvCxnSpPr>
            <p:nvPr/>
          </p:nvCxnSpPr>
          <p:spPr bwMode="auto">
            <a:xfrm>
              <a:off x="7384033" y="3753882"/>
              <a:ext cx="7696" cy="91381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Rounded Rectangle 64"/>
            <p:cNvSpPr/>
            <p:nvPr/>
          </p:nvSpPr>
          <p:spPr bwMode="auto">
            <a:xfrm>
              <a:off x="7155154" y="4667693"/>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cxnSp>
          <p:nvCxnSpPr>
            <p:cNvPr id="67" name="Straight Arrow Connector 66"/>
            <p:cNvCxnSpPr/>
            <p:nvPr/>
          </p:nvCxnSpPr>
          <p:spPr bwMode="auto">
            <a:xfrm flipV="1">
              <a:off x="8350196" y="2670603"/>
              <a:ext cx="0" cy="94071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Arrow Connector 67"/>
            <p:cNvCxnSpPr>
              <a:stCxn id="65" idx="3"/>
            </p:cNvCxnSpPr>
            <p:nvPr/>
          </p:nvCxnSpPr>
          <p:spPr bwMode="auto">
            <a:xfrm flipV="1">
              <a:off x="7628303" y="3611317"/>
              <a:ext cx="721893" cy="128674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TextBox 73"/>
            <p:cNvSpPr txBox="1"/>
            <p:nvPr/>
          </p:nvSpPr>
          <p:spPr>
            <a:xfrm>
              <a:off x="5479966" y="4898065"/>
              <a:ext cx="2509283" cy="1631216"/>
            </a:xfrm>
            <a:prstGeom prst="rect">
              <a:avLst/>
            </a:prstGeom>
            <a:noFill/>
          </p:spPr>
          <p:txBody>
            <a:bodyPr wrap="square" rtlCol="0">
              <a:spAutoFit/>
            </a:bodyPr>
            <a:lstStyle/>
            <a:p>
              <a:pPr algn="ctr"/>
              <a:r>
                <a:rPr lang="en-US" sz="2000" dirty="0">
                  <a:latin typeface="Arial Narrow" panose="020B0606020202030204" pitchFamily="34" charset="0"/>
                </a:rPr>
                <a:t>Do X  </a:t>
              </a:r>
            </a:p>
            <a:p>
              <a:pPr algn="ctr"/>
              <a:r>
                <a:rPr lang="en-US" sz="2000" dirty="0">
                  <a:latin typeface="Arial Narrow" panose="020B0606020202030204" pitchFamily="34" charset="0"/>
                </a:rPr>
                <a:t>Exit when A  </a:t>
              </a:r>
            </a:p>
            <a:p>
              <a:pPr algn="ctr"/>
              <a:r>
                <a:rPr lang="en-US" sz="2000" dirty="0">
                  <a:latin typeface="Arial Narrow" panose="020B0606020202030204" pitchFamily="34" charset="0"/>
                </a:rPr>
                <a:t>Do Y  </a:t>
              </a:r>
            </a:p>
            <a:p>
              <a:pPr algn="ctr"/>
              <a:r>
                <a:rPr lang="en-US" sz="2000" dirty="0">
                  <a:latin typeface="Arial Narrow" panose="020B0606020202030204" pitchFamily="34" charset="0"/>
                </a:rPr>
                <a:t>Repeat</a:t>
              </a:r>
            </a:p>
            <a:p>
              <a:pPr algn="ctr"/>
              <a:r>
                <a:rPr lang="en-US" sz="2000" dirty="0">
                  <a:latin typeface="Arial Narrow" panose="020B0606020202030204" pitchFamily="34" charset="0"/>
                </a:rPr>
                <a:t>(D</a:t>
              </a:r>
              <a:r>
                <a:rPr lang="en-US" sz="2000" baseline="-25000" dirty="0">
                  <a:latin typeface="Arial Narrow" panose="020B0606020202030204" pitchFamily="34" charset="0"/>
                </a:rPr>
                <a:t>4</a:t>
              </a:r>
              <a:r>
                <a:rPr lang="en-US" sz="2000" dirty="0">
                  <a:latin typeface="Arial Narrow" panose="020B0606020202030204" pitchFamily="34" charset="0"/>
                </a:rPr>
                <a:t>)</a:t>
              </a:r>
            </a:p>
          </p:txBody>
        </p:sp>
      </p:grpSp>
    </p:spTree>
    <p:extLst>
      <p:ext uri="{BB962C8B-B14F-4D97-AF65-F5344CB8AC3E}">
        <p14:creationId xmlns:p14="http://schemas.microsoft.com/office/powerpoint/2010/main" val="7325565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628" y="120503"/>
            <a:ext cx="9205772" cy="806894"/>
          </a:xfrm>
        </p:spPr>
        <p:txBody>
          <a:bodyPr/>
          <a:lstStyle/>
          <a:p>
            <a:r>
              <a:rPr lang="en-US" dirty="0"/>
              <a:t>C </a:t>
            </a:r>
            <a:r>
              <a:rPr lang="en-US" dirty="0" err="1"/>
              <a:t>Flowgraphs</a:t>
            </a:r>
            <a:r>
              <a:rPr lang="en-US" dirty="0"/>
              <a:t> are Prime </a:t>
            </a:r>
            <a:r>
              <a:rPr lang="en-US" dirty="0" err="1"/>
              <a:t>Flowgraphs</a:t>
            </a:r>
            <a:r>
              <a:rPr lang="en-US" dirty="0"/>
              <a:t> for CASE Statements</a:t>
            </a:r>
          </a:p>
        </p:txBody>
      </p:sp>
      <p:sp>
        <p:nvSpPr>
          <p:cNvPr id="5" name="Rounded Rectangle 4"/>
          <p:cNvSpPr/>
          <p:nvPr/>
        </p:nvSpPr>
        <p:spPr bwMode="auto">
          <a:xfrm>
            <a:off x="2944772" y="1807502"/>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2615783" y="3278362"/>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r>
              <a:rPr lang="en-US" baseline="-25000" dirty="0">
                <a:latin typeface="Arial Narrow" panose="020B0606020202030204" pitchFamily="34" charset="0"/>
              </a:rPr>
              <a:t>2</a:t>
            </a:r>
          </a:p>
        </p:txBody>
      </p:sp>
      <p:sp>
        <p:nvSpPr>
          <p:cNvPr id="7" name="Rounded Rectangle 6"/>
          <p:cNvSpPr/>
          <p:nvPr/>
        </p:nvSpPr>
        <p:spPr bwMode="auto">
          <a:xfrm>
            <a:off x="2916195" y="4695100"/>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 name="Oval 7"/>
          <p:cNvSpPr/>
          <p:nvPr/>
        </p:nvSpPr>
        <p:spPr bwMode="auto">
          <a:xfrm>
            <a:off x="3019641" y="1879845"/>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9" name="Rounded Rectangle 8"/>
          <p:cNvSpPr/>
          <p:nvPr/>
        </p:nvSpPr>
        <p:spPr bwMode="auto">
          <a:xfrm>
            <a:off x="1871779" y="3259755"/>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r>
              <a:rPr lang="en-US" baseline="-25000" dirty="0">
                <a:latin typeface="Arial Narrow" panose="020B0606020202030204" pitchFamily="34" charset="0"/>
              </a:rPr>
              <a:t>1</a:t>
            </a:r>
          </a:p>
        </p:txBody>
      </p:sp>
      <p:cxnSp>
        <p:nvCxnSpPr>
          <p:cNvPr id="10" name="Straight Arrow Connector 9"/>
          <p:cNvCxnSpPr>
            <a:stCxn id="9" idx="2"/>
            <a:endCxn id="7" idx="0"/>
          </p:cNvCxnSpPr>
          <p:nvPr/>
        </p:nvCxnSpPr>
        <p:spPr bwMode="auto">
          <a:xfrm>
            <a:off x="2108354" y="3734675"/>
            <a:ext cx="1194489" cy="96042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8" idx="3"/>
            <a:endCxn id="9" idx="0"/>
          </p:cNvCxnSpPr>
          <p:nvPr/>
        </p:nvCxnSpPr>
        <p:spPr bwMode="auto">
          <a:xfrm flipH="1">
            <a:off x="2108353" y="2273115"/>
            <a:ext cx="980578" cy="98664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8" idx="4"/>
            <a:endCxn id="6" idx="0"/>
          </p:cNvCxnSpPr>
          <p:nvPr/>
        </p:nvCxnSpPr>
        <p:spPr bwMode="auto">
          <a:xfrm flipH="1">
            <a:off x="2852357" y="2340590"/>
            <a:ext cx="403858" cy="93777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2172901" y="2425738"/>
            <a:ext cx="410236" cy="369332"/>
          </a:xfrm>
          <a:prstGeom prst="rect">
            <a:avLst/>
          </a:prstGeom>
          <a:noFill/>
        </p:spPr>
        <p:txBody>
          <a:bodyPr wrap="square" rtlCol="0">
            <a:spAutoFit/>
          </a:bodyPr>
          <a:lstStyle/>
          <a:p>
            <a:r>
              <a:rPr lang="en-US" sz="1800" dirty="0">
                <a:latin typeface="Arial Narrow" panose="020B0606020202030204" pitchFamily="34" charset="0"/>
              </a:rPr>
              <a:t>a</a:t>
            </a:r>
            <a:r>
              <a:rPr lang="en-US" sz="1800" baseline="-25000" dirty="0">
                <a:latin typeface="Arial Narrow" panose="020B0606020202030204" pitchFamily="34" charset="0"/>
              </a:rPr>
              <a:t>1</a:t>
            </a:r>
          </a:p>
        </p:txBody>
      </p:sp>
      <p:cxnSp>
        <p:nvCxnSpPr>
          <p:cNvPr id="15" name="Straight Arrow Connector 14"/>
          <p:cNvCxnSpPr>
            <a:stCxn id="6" idx="2"/>
            <a:endCxn id="7" idx="0"/>
          </p:cNvCxnSpPr>
          <p:nvPr/>
        </p:nvCxnSpPr>
        <p:spPr bwMode="auto">
          <a:xfrm>
            <a:off x="2852358" y="3742651"/>
            <a:ext cx="450485" cy="9524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3320008" y="3085814"/>
            <a:ext cx="410236" cy="584775"/>
          </a:xfrm>
          <a:prstGeom prst="rect">
            <a:avLst/>
          </a:prstGeom>
          <a:noFill/>
        </p:spPr>
        <p:txBody>
          <a:bodyPr wrap="square" rtlCol="0">
            <a:spAutoFit/>
          </a:bodyPr>
          <a:lstStyle/>
          <a:p>
            <a:r>
              <a:rPr lang="en-US" sz="3200" dirty="0">
                <a:latin typeface="Arial Narrow" panose="020B0606020202030204" pitchFamily="34" charset="0"/>
              </a:rPr>
              <a:t>…</a:t>
            </a:r>
            <a:endParaRPr lang="en-US" sz="3200" baseline="-25000" dirty="0">
              <a:latin typeface="Arial Narrow" panose="020B0606020202030204" pitchFamily="34" charset="0"/>
            </a:endParaRPr>
          </a:p>
        </p:txBody>
      </p:sp>
      <p:sp>
        <p:nvSpPr>
          <p:cNvPr id="21" name="TextBox 20"/>
          <p:cNvSpPr txBox="1"/>
          <p:nvPr/>
        </p:nvSpPr>
        <p:spPr>
          <a:xfrm>
            <a:off x="3832763" y="2425738"/>
            <a:ext cx="410236" cy="369332"/>
          </a:xfrm>
          <a:prstGeom prst="rect">
            <a:avLst/>
          </a:prstGeom>
          <a:noFill/>
        </p:spPr>
        <p:txBody>
          <a:bodyPr wrap="square" rtlCol="0">
            <a:spAutoFit/>
          </a:bodyPr>
          <a:lstStyle/>
          <a:p>
            <a:r>
              <a:rPr lang="en-US" sz="1800" dirty="0">
                <a:latin typeface="Arial Narrow" panose="020B0606020202030204" pitchFamily="34" charset="0"/>
              </a:rPr>
              <a:t>a</a:t>
            </a:r>
            <a:r>
              <a:rPr lang="en-US" sz="1800" baseline="-25000" dirty="0">
                <a:latin typeface="Arial Narrow" panose="020B0606020202030204" pitchFamily="34" charset="0"/>
              </a:rPr>
              <a:t>n</a:t>
            </a:r>
          </a:p>
        </p:txBody>
      </p:sp>
      <p:sp>
        <p:nvSpPr>
          <p:cNvPr id="22" name="TextBox 21"/>
          <p:cNvSpPr txBox="1"/>
          <p:nvPr/>
        </p:nvSpPr>
        <p:spPr>
          <a:xfrm>
            <a:off x="2771990" y="2425738"/>
            <a:ext cx="410236" cy="369332"/>
          </a:xfrm>
          <a:prstGeom prst="rect">
            <a:avLst/>
          </a:prstGeom>
          <a:noFill/>
        </p:spPr>
        <p:txBody>
          <a:bodyPr wrap="square" rtlCol="0">
            <a:spAutoFit/>
          </a:bodyPr>
          <a:lstStyle/>
          <a:p>
            <a:r>
              <a:rPr lang="en-US" sz="1800" dirty="0">
                <a:latin typeface="Arial Narrow" panose="020B0606020202030204" pitchFamily="34" charset="0"/>
              </a:rPr>
              <a:t>a</a:t>
            </a:r>
            <a:r>
              <a:rPr lang="en-US" sz="1800" baseline="-25000" dirty="0">
                <a:latin typeface="Arial Narrow" panose="020B0606020202030204" pitchFamily="34" charset="0"/>
              </a:rPr>
              <a:t>2</a:t>
            </a:r>
          </a:p>
        </p:txBody>
      </p:sp>
      <p:sp>
        <p:nvSpPr>
          <p:cNvPr id="29" name="Rounded Rectangle 28"/>
          <p:cNvSpPr/>
          <p:nvPr/>
        </p:nvSpPr>
        <p:spPr bwMode="auto">
          <a:xfrm>
            <a:off x="4033457" y="3270387"/>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err="1">
                <a:latin typeface="Arial Narrow" panose="020B0606020202030204" pitchFamily="34" charset="0"/>
              </a:rPr>
              <a:t>x</a:t>
            </a:r>
            <a:r>
              <a:rPr lang="en-US" baseline="-25000" dirty="0" err="1">
                <a:latin typeface="Arial Narrow" panose="020B0606020202030204" pitchFamily="34" charset="0"/>
              </a:rPr>
              <a:t>n</a:t>
            </a:r>
            <a:endParaRPr lang="en-US" baseline="-25000" dirty="0">
              <a:latin typeface="Arial Narrow" panose="020B0606020202030204" pitchFamily="34" charset="0"/>
            </a:endParaRPr>
          </a:p>
        </p:txBody>
      </p:sp>
      <p:cxnSp>
        <p:nvCxnSpPr>
          <p:cNvPr id="30" name="Straight Arrow Connector 29"/>
          <p:cNvCxnSpPr>
            <a:stCxn id="8" idx="5"/>
            <a:endCxn id="29" idx="0"/>
          </p:cNvCxnSpPr>
          <p:nvPr/>
        </p:nvCxnSpPr>
        <p:spPr bwMode="auto">
          <a:xfrm>
            <a:off x="3423499" y="2273115"/>
            <a:ext cx="846533" cy="99727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a:stCxn id="29" idx="2"/>
            <a:endCxn id="7" idx="0"/>
          </p:cNvCxnSpPr>
          <p:nvPr/>
        </p:nvCxnSpPr>
        <p:spPr bwMode="auto">
          <a:xfrm flipH="1">
            <a:off x="3302843" y="3734675"/>
            <a:ext cx="967189" cy="96042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4037882" y="4277923"/>
            <a:ext cx="1228779" cy="1938992"/>
          </a:xfrm>
          <a:prstGeom prst="rect">
            <a:avLst/>
          </a:prstGeom>
          <a:noFill/>
        </p:spPr>
        <p:txBody>
          <a:bodyPr wrap="square" rtlCol="0">
            <a:spAutoFit/>
          </a:bodyPr>
          <a:lstStyle/>
          <a:p>
            <a:pPr algn="ctr"/>
            <a:r>
              <a:rPr lang="en-US" sz="2000" dirty="0">
                <a:latin typeface="Arial Narrow" panose="020B0606020202030204" pitchFamily="34" charset="0"/>
              </a:rPr>
              <a:t>Case A of</a:t>
            </a:r>
          </a:p>
          <a:p>
            <a:pPr algn="ctr"/>
            <a:r>
              <a:rPr lang="en-US" sz="2000" dirty="0">
                <a:latin typeface="Arial Narrow" panose="020B0606020202030204" pitchFamily="34" charset="0"/>
              </a:rPr>
              <a:t>A</a:t>
            </a:r>
            <a:r>
              <a:rPr lang="en-US" sz="2000" baseline="-25000" dirty="0">
                <a:latin typeface="Arial Narrow" panose="020B0606020202030204" pitchFamily="34" charset="0"/>
              </a:rPr>
              <a:t>1</a:t>
            </a:r>
            <a:r>
              <a:rPr lang="en-US" sz="2000" dirty="0">
                <a:latin typeface="Arial Narrow" panose="020B0606020202030204" pitchFamily="34" charset="0"/>
              </a:rPr>
              <a:t> : X</a:t>
            </a:r>
            <a:r>
              <a:rPr lang="en-US" sz="2000" baseline="-25000" dirty="0">
                <a:latin typeface="Arial Narrow" panose="020B0606020202030204" pitchFamily="34" charset="0"/>
              </a:rPr>
              <a:t>1</a:t>
            </a:r>
          </a:p>
          <a:p>
            <a:pPr algn="ctr"/>
            <a:r>
              <a:rPr lang="en-US" sz="2000" dirty="0">
                <a:latin typeface="Arial Narrow" panose="020B0606020202030204" pitchFamily="34" charset="0"/>
              </a:rPr>
              <a:t>A</a:t>
            </a:r>
            <a:r>
              <a:rPr lang="en-US" sz="2000" baseline="-25000" dirty="0">
                <a:latin typeface="Arial Narrow" panose="020B0606020202030204" pitchFamily="34" charset="0"/>
              </a:rPr>
              <a:t>2</a:t>
            </a:r>
            <a:r>
              <a:rPr lang="en-US" sz="2000" dirty="0">
                <a:latin typeface="Arial Narrow" panose="020B0606020202030204" pitchFamily="34" charset="0"/>
              </a:rPr>
              <a:t> : X</a:t>
            </a:r>
            <a:r>
              <a:rPr lang="en-US" sz="2000" baseline="-25000" dirty="0">
                <a:latin typeface="Arial Narrow" panose="020B0606020202030204" pitchFamily="34" charset="0"/>
              </a:rPr>
              <a:t>2</a:t>
            </a:r>
          </a:p>
          <a:p>
            <a:pPr algn="ctr"/>
            <a:r>
              <a:rPr lang="en-US" sz="2000" dirty="0">
                <a:latin typeface="Arial Narrow" panose="020B0606020202030204" pitchFamily="34" charset="0"/>
              </a:rPr>
              <a:t>…</a:t>
            </a:r>
          </a:p>
          <a:p>
            <a:pPr algn="ctr"/>
            <a:r>
              <a:rPr lang="en-US" sz="2000" dirty="0">
                <a:latin typeface="Arial Narrow" panose="020B0606020202030204" pitchFamily="34" charset="0"/>
              </a:rPr>
              <a:t>A</a:t>
            </a:r>
            <a:r>
              <a:rPr lang="en-US" sz="2000" baseline="-25000" dirty="0">
                <a:latin typeface="Arial Narrow" panose="020B0606020202030204" pitchFamily="34" charset="0"/>
              </a:rPr>
              <a:t>n</a:t>
            </a:r>
            <a:r>
              <a:rPr lang="en-US" sz="2000" dirty="0">
                <a:latin typeface="Arial Narrow" panose="020B0606020202030204" pitchFamily="34" charset="0"/>
              </a:rPr>
              <a:t> : </a:t>
            </a:r>
            <a:r>
              <a:rPr lang="en-US" sz="2000" dirty="0" err="1">
                <a:latin typeface="Arial Narrow" panose="020B0606020202030204" pitchFamily="34" charset="0"/>
              </a:rPr>
              <a:t>X</a:t>
            </a:r>
            <a:r>
              <a:rPr lang="en-US" sz="2000" baseline="-25000" dirty="0" err="1">
                <a:latin typeface="Arial Narrow" panose="020B0606020202030204" pitchFamily="34" charset="0"/>
              </a:rPr>
              <a:t>n</a:t>
            </a:r>
            <a:endParaRPr lang="en-US" sz="2000" baseline="-25000" dirty="0">
              <a:latin typeface="Arial Narrow" panose="020B0606020202030204" pitchFamily="34" charset="0"/>
            </a:endParaRPr>
          </a:p>
          <a:p>
            <a:pPr algn="ctr"/>
            <a:r>
              <a:rPr lang="en-US" sz="2000" dirty="0">
                <a:latin typeface="Arial Narrow" panose="020B0606020202030204" pitchFamily="34" charset="0"/>
              </a:rPr>
              <a:t>(C</a:t>
            </a:r>
            <a:r>
              <a:rPr lang="en-US" sz="2000" baseline="-25000" dirty="0">
                <a:latin typeface="Arial Narrow" panose="020B0606020202030204" pitchFamily="34" charset="0"/>
              </a:rPr>
              <a:t>1…n</a:t>
            </a:r>
            <a:r>
              <a:rPr lang="en-US" sz="2000" dirty="0">
                <a:latin typeface="Arial Narrow" panose="020B0606020202030204" pitchFamily="34" charset="0"/>
              </a:rPr>
              <a:t>)</a:t>
            </a:r>
          </a:p>
        </p:txBody>
      </p:sp>
      <p:sp>
        <p:nvSpPr>
          <p:cNvPr id="37" name="Rounded Rectangular Callout 36"/>
          <p:cNvSpPr/>
          <p:nvPr/>
        </p:nvSpPr>
        <p:spPr bwMode="auto">
          <a:xfrm>
            <a:off x="6074735" y="1637415"/>
            <a:ext cx="4199860" cy="2179674"/>
          </a:xfrm>
          <a:prstGeom prst="wedgeRoundRectCallout">
            <a:avLst>
              <a:gd name="adj1" fmla="val -74028"/>
              <a:gd name="adj2" fmla="val 28273"/>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Note that there are an arbitrary number of these, depending on n – the number of possible selections.</a:t>
            </a:r>
          </a:p>
        </p:txBody>
      </p:sp>
      <p:sp>
        <p:nvSpPr>
          <p:cNvPr id="38" name="Rounded Rectangle 37"/>
          <p:cNvSpPr/>
          <p:nvPr/>
        </p:nvSpPr>
        <p:spPr bwMode="auto">
          <a:xfrm>
            <a:off x="5819553" y="3987209"/>
            <a:ext cx="4572000" cy="2229706"/>
          </a:xfrm>
          <a:prstGeom prst="roundRect">
            <a:avLst/>
          </a:prstGeom>
          <a:solidFill>
            <a:srgbClr val="CCFFFF"/>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300" dirty="0">
                <a:latin typeface="Arial Narrow" panose="020B0606020202030204" pitchFamily="34" charset="0"/>
              </a:rPr>
              <a:t>Note also that these are classified as “C” structured </a:t>
            </a:r>
            <a:r>
              <a:rPr lang="en-US" sz="2300" dirty="0" err="1">
                <a:latin typeface="Arial Narrow" panose="020B0606020202030204" pitchFamily="34" charset="0"/>
              </a:rPr>
              <a:t>flowgraphs</a:t>
            </a:r>
            <a:r>
              <a:rPr lang="en-US" sz="2300" dirty="0">
                <a:latin typeface="Arial Narrow" panose="020B0606020202030204" pitchFamily="34" charset="0"/>
              </a:rPr>
              <a:t>, not “D” structured </a:t>
            </a:r>
            <a:r>
              <a:rPr lang="en-US" sz="2300" dirty="0" err="1">
                <a:latin typeface="Arial Narrow" panose="020B0606020202030204" pitchFamily="34" charset="0"/>
              </a:rPr>
              <a:t>flowgraphs</a:t>
            </a:r>
            <a:r>
              <a:rPr lang="en-US" sz="2300" dirty="0">
                <a:latin typeface="Arial Narrow" panose="020B0606020202030204" pitchFamily="34" charset="0"/>
              </a:rPr>
              <a:t>, because, technically, the CASE statement is not one of the three fundamental control structures.</a:t>
            </a:r>
          </a:p>
        </p:txBody>
      </p:sp>
    </p:spTree>
    <p:extLst>
      <p:ext uri="{BB962C8B-B14F-4D97-AF65-F5344CB8AC3E}">
        <p14:creationId xmlns:p14="http://schemas.microsoft.com/office/powerpoint/2010/main" val="3542738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AE0F705-E0C8-4C3A-8C0E-5302E3F7D88F}"/>
              </a:ext>
            </a:extLst>
          </p:cNvPr>
          <p:cNvGrpSpPr/>
          <p:nvPr/>
        </p:nvGrpSpPr>
        <p:grpSpPr>
          <a:xfrm>
            <a:off x="3451572" y="2346581"/>
            <a:ext cx="5288855" cy="3229095"/>
            <a:chOff x="3451572" y="2346581"/>
            <a:chExt cx="5288855" cy="3229095"/>
          </a:xfrm>
        </p:grpSpPr>
        <p:pic>
          <p:nvPicPr>
            <p:cNvPr id="2" name="Picture 1">
              <a:extLst>
                <a:ext uri="{FF2B5EF4-FFF2-40B4-BE49-F238E27FC236}">
                  <a16:creationId xmlns:a16="http://schemas.microsoft.com/office/drawing/2014/main" id="{5206221B-395B-4C2E-95A8-1B6971AFFE2C}"/>
                </a:ext>
              </a:extLst>
            </p:cNvPr>
            <p:cNvPicPr>
              <a:picLocks noChangeAspect="1"/>
            </p:cNvPicPr>
            <p:nvPr/>
          </p:nvPicPr>
          <p:blipFill>
            <a:blip r:embed="rId3"/>
            <a:stretch>
              <a:fillRect/>
            </a:stretch>
          </p:blipFill>
          <p:spPr>
            <a:xfrm>
              <a:off x="3451572" y="2346581"/>
              <a:ext cx="5288855" cy="3067536"/>
            </a:xfrm>
            <a:prstGeom prst="rect">
              <a:avLst/>
            </a:prstGeom>
          </p:spPr>
        </p:pic>
        <p:sp>
          <p:nvSpPr>
            <p:cNvPr id="3" name="TextBox 2">
              <a:extLst>
                <a:ext uri="{FF2B5EF4-FFF2-40B4-BE49-F238E27FC236}">
                  <a16:creationId xmlns:a16="http://schemas.microsoft.com/office/drawing/2014/main" id="{46A12F83-7283-40DF-8B27-250A9F4ACCC2}"/>
                </a:ext>
              </a:extLst>
            </p:cNvPr>
            <p:cNvSpPr txBox="1"/>
            <p:nvPr/>
          </p:nvSpPr>
          <p:spPr>
            <a:xfrm>
              <a:off x="5337607" y="5320615"/>
              <a:ext cx="1439233" cy="255061"/>
            </a:xfrm>
            <a:prstGeom prst="rect">
              <a:avLst/>
            </a:prstGeom>
            <a:noFill/>
          </p:spPr>
          <p:txBody>
            <a:bodyPr wrap="square" rtlCol="0">
              <a:spAutoFit/>
            </a:bodyPr>
            <a:lstStyle/>
            <a:p>
              <a:pPr algn="ctr"/>
              <a:r>
                <a:rPr lang="en-US" sz="1000" dirty="0">
                  <a:latin typeface="Arial Narrow" panose="020B0606020202030204" pitchFamily="34" charset="0"/>
                </a:rPr>
                <a:t>Dau.dodlive.mil</a:t>
              </a:r>
            </a:p>
          </p:txBody>
        </p:sp>
      </p:grpSp>
      <p:sp>
        <p:nvSpPr>
          <p:cNvPr id="1759235" name="Rectangle 3"/>
          <p:cNvSpPr>
            <a:spLocks noGrp="1" noChangeArrowheads="1"/>
          </p:cNvSpPr>
          <p:nvPr>
            <p:ph type="body" idx="1"/>
          </p:nvPr>
        </p:nvSpPr>
        <p:spPr>
          <a:xfrm>
            <a:off x="1423001" y="1282324"/>
            <a:ext cx="9603906" cy="511306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gn="ctr">
              <a:spcBef>
                <a:spcPct val="50000"/>
              </a:spcBef>
              <a:buNone/>
            </a:pPr>
            <a:r>
              <a:rPr lang="en-US" altLang="en-US" dirty="0"/>
              <a:t>If you detect and correct defects early, it greatly reduces cost and reduces post-release failures (i.e., those seen by the customer)</a:t>
            </a:r>
          </a:p>
          <a:p>
            <a:pPr>
              <a:spcBef>
                <a:spcPct val="50000"/>
              </a:spcBef>
              <a:buFont typeface="Wingdings" panose="05000000000000000000" pitchFamily="2" charset="2"/>
              <a:buChar char="Ø"/>
            </a:pPr>
            <a:endParaRPr lang="en-US" altLang="en-US" dirty="0"/>
          </a:p>
          <a:p>
            <a:pPr>
              <a:spcBef>
                <a:spcPct val="50000"/>
              </a:spcBef>
              <a:buFont typeface="Wingdings" panose="05000000000000000000" pitchFamily="2" charset="2"/>
              <a:buChar char="Ø"/>
            </a:pPr>
            <a:endParaRPr lang="en-US" altLang="en-US" dirty="0"/>
          </a:p>
          <a:p>
            <a:pPr>
              <a:spcBef>
                <a:spcPct val="50000"/>
              </a:spcBef>
              <a:buFont typeface="Wingdings" panose="05000000000000000000" pitchFamily="2" charset="2"/>
              <a:buChar char="Ø"/>
            </a:pPr>
            <a:endParaRPr lang="en-US" altLang="en-US" dirty="0"/>
          </a:p>
          <a:p>
            <a:pPr>
              <a:spcBef>
                <a:spcPct val="50000"/>
              </a:spcBef>
              <a:buFont typeface="Wingdings" panose="05000000000000000000" pitchFamily="2" charset="2"/>
              <a:buChar char="Ø"/>
            </a:pPr>
            <a:endParaRPr lang="en-US" altLang="en-US" dirty="0"/>
          </a:p>
          <a:p>
            <a:pPr>
              <a:spcBef>
                <a:spcPct val="50000"/>
              </a:spcBef>
              <a:buFont typeface="Wingdings" panose="05000000000000000000" pitchFamily="2" charset="2"/>
              <a:buChar char="Ø"/>
            </a:pPr>
            <a:endParaRPr lang="en-US" altLang="en-US" dirty="0"/>
          </a:p>
          <a:p>
            <a:pPr>
              <a:spcBef>
                <a:spcPts val="0"/>
              </a:spcBef>
              <a:buFont typeface="Wingdings" panose="05000000000000000000" pitchFamily="2" charset="2"/>
              <a:buChar char="Ø"/>
            </a:pPr>
            <a:endParaRPr lang="en-US" altLang="en-US" dirty="0"/>
          </a:p>
          <a:p>
            <a:pPr>
              <a:spcBef>
                <a:spcPts val="0"/>
              </a:spcBef>
              <a:buFont typeface="Wingdings" panose="05000000000000000000" pitchFamily="2" charset="2"/>
              <a:buChar char="Ø"/>
            </a:pPr>
            <a:r>
              <a:rPr lang="en-US" altLang="en-US" dirty="0"/>
              <a:t>But this requires very good understanding of requirements and of customer “care-</a:t>
            </a:r>
            <a:r>
              <a:rPr lang="en-US" altLang="en-US" dirty="0" err="1"/>
              <a:t>abouts</a:t>
            </a:r>
            <a:r>
              <a:rPr lang="en-US" altLang="en-US" dirty="0"/>
              <a:t>”</a:t>
            </a:r>
          </a:p>
          <a:p>
            <a:pPr marL="285750" indent="-285750">
              <a:spcBef>
                <a:spcPct val="50000"/>
              </a:spcBef>
              <a:buNone/>
            </a:pPr>
            <a:endParaRPr lang="en-US" altLang="en-US" dirty="0"/>
          </a:p>
        </p:txBody>
      </p:sp>
      <p:sp>
        <p:nvSpPr>
          <p:cNvPr id="1759234" name="Rectangle 2"/>
          <p:cNvSpPr>
            <a:spLocks noGrp="1" noChangeArrowheads="1"/>
          </p:cNvSpPr>
          <p:nvPr>
            <p:ph type="title"/>
          </p:nvPr>
        </p:nvSpPr>
        <p:spPr>
          <a:xfrm>
            <a:off x="1509572" y="70338"/>
            <a:ext cx="9095304" cy="1082131"/>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A Key Lesson Learned from Measuring Defect Containment</a:t>
            </a:r>
          </a:p>
        </p:txBody>
      </p:sp>
    </p:spTree>
    <p:extLst>
      <p:ext uri="{BB962C8B-B14F-4D97-AF65-F5344CB8AC3E}">
        <p14:creationId xmlns:p14="http://schemas.microsoft.com/office/powerpoint/2010/main" val="4080880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9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92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788" y="99235"/>
            <a:ext cx="9124612" cy="899588"/>
          </a:xfrm>
        </p:spPr>
        <p:txBody>
          <a:bodyPr/>
          <a:lstStyle/>
          <a:p>
            <a:r>
              <a:rPr lang="en-US" dirty="0"/>
              <a:t>L Structured </a:t>
            </a:r>
            <a:r>
              <a:rPr lang="en-US" dirty="0" err="1"/>
              <a:t>Flowgraphs</a:t>
            </a:r>
            <a:r>
              <a:rPr lang="en-US" dirty="0"/>
              <a:t> Represent Multi-Exit Loops</a:t>
            </a:r>
          </a:p>
        </p:txBody>
      </p:sp>
      <p:sp>
        <p:nvSpPr>
          <p:cNvPr id="5" name="Rounded Rectangle 4"/>
          <p:cNvSpPr/>
          <p:nvPr/>
        </p:nvSpPr>
        <p:spPr bwMode="auto">
          <a:xfrm>
            <a:off x="3488800" y="1547708"/>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Oval 5"/>
          <p:cNvSpPr/>
          <p:nvPr/>
        </p:nvSpPr>
        <p:spPr bwMode="auto">
          <a:xfrm>
            <a:off x="4793463" y="2701368"/>
            <a:ext cx="473149" cy="464288"/>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sp>
        <p:nvSpPr>
          <p:cNvPr id="7" name="Rounded Rectangle 6"/>
          <p:cNvSpPr/>
          <p:nvPr/>
        </p:nvSpPr>
        <p:spPr bwMode="auto">
          <a:xfrm>
            <a:off x="3403735" y="4492184"/>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 name="Rounded Rectangle 7"/>
          <p:cNvSpPr/>
          <p:nvPr/>
        </p:nvSpPr>
        <p:spPr bwMode="auto">
          <a:xfrm>
            <a:off x="3563669" y="1620051"/>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X</a:t>
            </a:r>
          </a:p>
        </p:txBody>
      </p:sp>
      <p:sp>
        <p:nvSpPr>
          <p:cNvPr id="9" name="Oval 8"/>
          <p:cNvSpPr/>
          <p:nvPr/>
        </p:nvSpPr>
        <p:spPr bwMode="auto">
          <a:xfrm>
            <a:off x="2166377" y="2680104"/>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cxnSp>
        <p:nvCxnSpPr>
          <p:cNvPr id="10" name="Straight Arrow Connector 9"/>
          <p:cNvCxnSpPr>
            <a:stCxn id="9" idx="5"/>
            <a:endCxn id="7" idx="0"/>
          </p:cNvCxnSpPr>
          <p:nvPr/>
        </p:nvCxnSpPr>
        <p:spPr bwMode="auto">
          <a:xfrm>
            <a:off x="2570234" y="3085475"/>
            <a:ext cx="1220148" cy="14067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8" idx="1"/>
            <a:endCxn id="9" idx="0"/>
          </p:cNvCxnSpPr>
          <p:nvPr/>
        </p:nvCxnSpPr>
        <p:spPr bwMode="auto">
          <a:xfrm flipH="1">
            <a:off x="2402952" y="1850424"/>
            <a:ext cx="1160717" cy="82968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6" idx="0"/>
            <a:endCxn id="8" idx="3"/>
          </p:cNvCxnSpPr>
          <p:nvPr/>
        </p:nvCxnSpPr>
        <p:spPr bwMode="auto">
          <a:xfrm flipH="1" flipV="1">
            <a:off x="4036817" y="1850424"/>
            <a:ext cx="993220" cy="85094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Box 12"/>
          <p:cNvSpPr txBox="1"/>
          <p:nvPr/>
        </p:nvSpPr>
        <p:spPr>
          <a:xfrm>
            <a:off x="2191465" y="3148341"/>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14" name="TextBox 13"/>
          <p:cNvSpPr txBox="1"/>
          <p:nvPr/>
        </p:nvSpPr>
        <p:spPr>
          <a:xfrm>
            <a:off x="2741661" y="2979144"/>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15" name="Straight Arrow Connector 14"/>
          <p:cNvCxnSpPr>
            <a:endCxn id="7" idx="0"/>
          </p:cNvCxnSpPr>
          <p:nvPr/>
        </p:nvCxnSpPr>
        <p:spPr bwMode="auto">
          <a:xfrm flipH="1">
            <a:off x="3790383" y="3165657"/>
            <a:ext cx="1239655" cy="132652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Rounded Rectangle 28"/>
          <p:cNvSpPr/>
          <p:nvPr/>
        </p:nvSpPr>
        <p:spPr bwMode="auto">
          <a:xfrm>
            <a:off x="3553808" y="2893113"/>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Y</a:t>
            </a:r>
          </a:p>
        </p:txBody>
      </p:sp>
      <p:cxnSp>
        <p:nvCxnSpPr>
          <p:cNvPr id="30" name="Straight Arrow Connector 29"/>
          <p:cNvCxnSpPr>
            <a:stCxn id="9" idx="6"/>
          </p:cNvCxnSpPr>
          <p:nvPr/>
        </p:nvCxnSpPr>
        <p:spPr bwMode="auto">
          <a:xfrm>
            <a:off x="2639525" y="2917565"/>
            <a:ext cx="914282" cy="20592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a:stCxn id="29" idx="3"/>
            <a:endCxn id="6" idx="2"/>
          </p:cNvCxnSpPr>
          <p:nvPr/>
        </p:nvCxnSpPr>
        <p:spPr bwMode="auto">
          <a:xfrm flipV="1">
            <a:off x="4026956" y="2933513"/>
            <a:ext cx="766506" cy="18997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TextBox 35"/>
          <p:cNvSpPr txBox="1"/>
          <p:nvPr/>
        </p:nvSpPr>
        <p:spPr>
          <a:xfrm>
            <a:off x="4944974" y="3130613"/>
            <a:ext cx="616689" cy="369332"/>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37" name="TextBox 36"/>
          <p:cNvSpPr txBox="1"/>
          <p:nvPr/>
        </p:nvSpPr>
        <p:spPr>
          <a:xfrm>
            <a:off x="4707064" y="2167777"/>
            <a:ext cx="715040" cy="369332"/>
          </a:xfrm>
          <a:prstGeom prst="rect">
            <a:avLst/>
          </a:prstGeom>
          <a:noFill/>
        </p:spPr>
        <p:txBody>
          <a:bodyPr wrap="square" rtlCol="0">
            <a:spAutoFit/>
          </a:bodyPr>
          <a:lstStyle/>
          <a:p>
            <a:r>
              <a:rPr lang="en-US" sz="1800" dirty="0">
                <a:latin typeface="Arial Narrow" panose="020B0606020202030204" pitchFamily="34" charset="0"/>
              </a:rPr>
              <a:t>False</a:t>
            </a:r>
          </a:p>
        </p:txBody>
      </p:sp>
      <p:sp>
        <p:nvSpPr>
          <p:cNvPr id="38" name="TextBox 37"/>
          <p:cNvSpPr txBox="1"/>
          <p:nvPr/>
        </p:nvSpPr>
        <p:spPr>
          <a:xfrm>
            <a:off x="4334232" y="4121173"/>
            <a:ext cx="1868095" cy="1938992"/>
          </a:xfrm>
          <a:prstGeom prst="rect">
            <a:avLst/>
          </a:prstGeom>
          <a:noFill/>
        </p:spPr>
        <p:txBody>
          <a:bodyPr wrap="square" rtlCol="0">
            <a:spAutoFit/>
          </a:bodyPr>
          <a:lstStyle/>
          <a:p>
            <a:pPr algn="ctr"/>
            <a:r>
              <a:rPr lang="en-US" sz="2000" dirty="0">
                <a:latin typeface="Arial Narrow" panose="020B0606020202030204" pitchFamily="34" charset="0"/>
              </a:rPr>
              <a:t>Do X  </a:t>
            </a:r>
          </a:p>
          <a:p>
            <a:pPr algn="ctr"/>
            <a:r>
              <a:rPr lang="en-US" sz="2000" dirty="0">
                <a:latin typeface="Arial Narrow" panose="020B0606020202030204" pitchFamily="34" charset="0"/>
              </a:rPr>
              <a:t>Exit when A</a:t>
            </a:r>
          </a:p>
          <a:p>
            <a:pPr algn="ctr"/>
            <a:r>
              <a:rPr lang="en-US" sz="2000" dirty="0">
                <a:latin typeface="Arial Narrow" panose="020B0606020202030204" pitchFamily="34" charset="0"/>
              </a:rPr>
              <a:t>Do Y  </a:t>
            </a:r>
          </a:p>
          <a:p>
            <a:pPr algn="ctr"/>
            <a:r>
              <a:rPr lang="en-US" sz="2000" dirty="0">
                <a:latin typeface="Arial Narrow" panose="020B0606020202030204" pitchFamily="34" charset="0"/>
              </a:rPr>
              <a:t>Exit when B  Repeat</a:t>
            </a:r>
          </a:p>
          <a:p>
            <a:pPr algn="ctr"/>
            <a:r>
              <a:rPr lang="en-US" sz="2000" dirty="0">
                <a:latin typeface="Arial Narrow" panose="020B0606020202030204" pitchFamily="34" charset="0"/>
              </a:rPr>
              <a:t>(L</a:t>
            </a:r>
            <a:r>
              <a:rPr lang="en-US" sz="2000" baseline="-25000" dirty="0">
                <a:latin typeface="Arial Narrow" panose="020B0606020202030204" pitchFamily="34" charset="0"/>
              </a:rPr>
              <a:t>2</a:t>
            </a:r>
            <a:r>
              <a:rPr lang="en-US" sz="2000" dirty="0">
                <a:latin typeface="Arial Narrow" panose="020B0606020202030204" pitchFamily="34" charset="0"/>
              </a:rPr>
              <a:t>)</a:t>
            </a:r>
          </a:p>
        </p:txBody>
      </p:sp>
      <p:sp>
        <p:nvSpPr>
          <p:cNvPr id="39" name="Rounded Rectangular Callout 38"/>
          <p:cNvSpPr/>
          <p:nvPr/>
        </p:nvSpPr>
        <p:spPr bwMode="auto">
          <a:xfrm>
            <a:off x="6425609" y="1244009"/>
            <a:ext cx="3965944" cy="2877164"/>
          </a:xfrm>
          <a:prstGeom prst="wedgeRoundRectCallout">
            <a:avLst>
              <a:gd name="adj1" fmla="val -67330"/>
              <a:gd name="adj2" fmla="val 21614"/>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A two-exit loop is shown (L</a:t>
            </a:r>
            <a:r>
              <a:rPr lang="en-US" baseline="-25000" dirty="0"/>
              <a:t>2</a:t>
            </a:r>
            <a:r>
              <a:rPr lang="en-US" dirty="0"/>
              <a:t>). This is commonly used.  However higher numbers of exits could be represented as well.</a:t>
            </a:r>
          </a:p>
        </p:txBody>
      </p:sp>
      <p:sp>
        <p:nvSpPr>
          <p:cNvPr id="40" name="Rounded Rectangle 39"/>
          <p:cNvSpPr/>
          <p:nvPr/>
        </p:nvSpPr>
        <p:spPr bwMode="auto">
          <a:xfrm>
            <a:off x="6425609" y="4196729"/>
            <a:ext cx="3965944" cy="2193438"/>
          </a:xfrm>
          <a:prstGeom prst="roundRect">
            <a:avLst/>
          </a:prstGeom>
          <a:solidFill>
            <a:srgbClr val="CC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300" dirty="0">
                <a:latin typeface="Arial Narrow" panose="020B0606020202030204" pitchFamily="34" charset="0"/>
              </a:rPr>
              <a:t>This also has its own classification (L) rather than being considered a D </a:t>
            </a:r>
            <a:r>
              <a:rPr lang="en-US" sz="2300" dirty="0" err="1">
                <a:latin typeface="Arial Narrow" panose="020B0606020202030204" pitchFamily="34" charset="0"/>
              </a:rPr>
              <a:t>flowgraph</a:t>
            </a:r>
            <a:r>
              <a:rPr lang="en-US" sz="2300" dirty="0">
                <a:latin typeface="Arial Narrow" panose="020B0606020202030204" pitchFamily="34" charset="0"/>
              </a:rPr>
              <a:t> because it is not one of the three fundamental control structures.</a:t>
            </a:r>
          </a:p>
        </p:txBody>
      </p:sp>
    </p:spTree>
    <p:extLst>
      <p:ext uri="{BB962C8B-B14F-4D97-AF65-F5344CB8AC3E}">
        <p14:creationId xmlns:p14="http://schemas.microsoft.com/office/powerpoint/2010/main" val="161309907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1036776" cy="670891"/>
          </a:xfrm>
        </p:spPr>
        <p:txBody>
          <a:bodyPr/>
          <a:lstStyle/>
          <a:p>
            <a:r>
              <a:rPr lang="en-US" dirty="0"/>
              <a:t>Why Use </a:t>
            </a:r>
            <a:r>
              <a:rPr lang="en-US" dirty="0" err="1"/>
              <a:t>Flowgraphs</a:t>
            </a:r>
            <a:r>
              <a:rPr lang="en-US" dirty="0"/>
              <a:t> to Measure Complexity?</a:t>
            </a:r>
          </a:p>
        </p:txBody>
      </p:sp>
      <p:sp>
        <p:nvSpPr>
          <p:cNvPr id="3" name="Content Placeholder 2"/>
          <p:cNvSpPr>
            <a:spLocks noGrp="1"/>
          </p:cNvSpPr>
          <p:nvPr>
            <p:ph idx="1"/>
          </p:nvPr>
        </p:nvSpPr>
        <p:spPr>
          <a:xfrm>
            <a:off x="1282323" y="1179522"/>
            <a:ext cx="9869027" cy="4608134"/>
          </a:xfrm>
        </p:spPr>
        <p:txBody>
          <a:bodyPr/>
          <a:lstStyle/>
          <a:p>
            <a:r>
              <a:rPr lang="en-US" dirty="0"/>
              <a:t>Directed Graphs clarify the flow of control between software elements</a:t>
            </a:r>
          </a:p>
          <a:p>
            <a:pPr>
              <a:spcBef>
                <a:spcPts val="3000"/>
              </a:spcBef>
            </a:pPr>
            <a:r>
              <a:rPr lang="en-US" dirty="0"/>
              <a:t>Many measures of software complexity can be determined from directed graphs</a:t>
            </a:r>
          </a:p>
          <a:p>
            <a:pPr>
              <a:spcBef>
                <a:spcPts val="3000"/>
              </a:spcBef>
            </a:pPr>
            <a:r>
              <a:rPr lang="en-US" dirty="0"/>
              <a:t>It is fairly easy to represent any program with a directed graph</a:t>
            </a:r>
          </a:p>
          <a:p>
            <a:pPr lvl="1"/>
            <a:r>
              <a:rPr lang="en-US" dirty="0"/>
              <a:t>Note that there might be several ways to graph a program, but they should all have the same measure of complexity if they are done correctly</a:t>
            </a:r>
          </a:p>
        </p:txBody>
      </p:sp>
    </p:spTree>
    <p:extLst>
      <p:ext uri="{BB962C8B-B14F-4D97-AF65-F5344CB8AC3E}">
        <p14:creationId xmlns:p14="http://schemas.microsoft.com/office/powerpoint/2010/main" val="284499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a:t>
            </a:r>
            <a:r>
              <a:rPr lang="en-US" dirty="0" err="1"/>
              <a:t>Flowgraphs</a:t>
            </a:r>
            <a:endParaRPr lang="en-US" dirty="0"/>
          </a:p>
        </p:txBody>
      </p:sp>
      <p:sp>
        <p:nvSpPr>
          <p:cNvPr id="3" name="Content Placeholder 2"/>
          <p:cNvSpPr>
            <a:spLocks noGrp="1"/>
          </p:cNvSpPr>
          <p:nvPr>
            <p:ph idx="1"/>
          </p:nvPr>
        </p:nvSpPr>
        <p:spPr>
          <a:xfrm>
            <a:off x="1163289" y="919812"/>
            <a:ext cx="10101685" cy="5523520"/>
          </a:xfrm>
        </p:spPr>
        <p:txBody>
          <a:bodyPr/>
          <a:lstStyle/>
          <a:p>
            <a:pPr marL="0" indent="0">
              <a:buNone/>
            </a:pPr>
            <a:r>
              <a:rPr lang="en-US" dirty="0" err="1"/>
              <a:t>Flowgraphs</a:t>
            </a:r>
            <a:r>
              <a:rPr lang="en-US" dirty="0"/>
              <a:t> with a </a:t>
            </a:r>
            <a:r>
              <a:rPr lang="en-US" u="sng" dirty="0"/>
              <a:t>single entry</a:t>
            </a:r>
            <a:r>
              <a:rPr lang="en-US" dirty="0"/>
              <a:t> and </a:t>
            </a:r>
            <a:r>
              <a:rPr lang="en-US" u="sng" dirty="0"/>
              <a:t>single exit</a:t>
            </a:r>
            <a:r>
              <a:rPr lang="en-US" dirty="0"/>
              <a:t> can be </a:t>
            </a:r>
            <a:r>
              <a:rPr lang="en-US" i="1" dirty="0">
                <a:solidFill>
                  <a:srgbClr val="0000CC"/>
                </a:solidFill>
              </a:rPr>
              <a:t>combined</a:t>
            </a:r>
            <a:r>
              <a:rPr lang="en-US" dirty="0"/>
              <a:t> in the following ways:</a:t>
            </a:r>
          </a:p>
          <a:p>
            <a:pPr>
              <a:spcBef>
                <a:spcPts val="1200"/>
              </a:spcBef>
            </a:pPr>
            <a:r>
              <a:rPr lang="en-US" i="1" dirty="0">
                <a:solidFill>
                  <a:srgbClr val="C00000"/>
                </a:solidFill>
              </a:rPr>
              <a:t>Sequencing</a:t>
            </a:r>
            <a:r>
              <a:rPr lang="en-US" dirty="0"/>
              <a:t>: </a:t>
            </a:r>
            <a:r>
              <a:rPr lang="en-US" i="1" dirty="0">
                <a:solidFill>
                  <a:srgbClr val="0000CC"/>
                </a:solidFill>
              </a:rPr>
              <a:t>Merging the end node</a:t>
            </a:r>
            <a:r>
              <a:rPr lang="en-US" dirty="0"/>
              <a:t> of one </a:t>
            </a:r>
            <a:r>
              <a:rPr lang="en-US" dirty="0" err="1"/>
              <a:t>flowgraph</a:t>
            </a:r>
            <a:r>
              <a:rPr lang="en-US" dirty="0"/>
              <a:t> </a:t>
            </a:r>
            <a:r>
              <a:rPr lang="en-US" i="1" dirty="0">
                <a:solidFill>
                  <a:srgbClr val="0000CC"/>
                </a:solidFill>
              </a:rPr>
              <a:t>with the start node</a:t>
            </a:r>
            <a:r>
              <a:rPr lang="en-US" dirty="0"/>
              <a:t> of the other</a:t>
            </a:r>
          </a:p>
          <a:p>
            <a:pPr>
              <a:spcBef>
                <a:spcPts val="1200"/>
              </a:spcBef>
            </a:pPr>
            <a:r>
              <a:rPr lang="en-US" i="1" dirty="0">
                <a:solidFill>
                  <a:srgbClr val="C00000"/>
                </a:solidFill>
              </a:rPr>
              <a:t>Nesting</a:t>
            </a:r>
            <a:r>
              <a:rPr lang="en-US" dirty="0"/>
              <a:t>: </a:t>
            </a:r>
            <a:r>
              <a:rPr lang="en-US" i="1" dirty="0">
                <a:solidFill>
                  <a:srgbClr val="0000CC"/>
                </a:solidFill>
              </a:rPr>
              <a:t>Replacing an arc</a:t>
            </a:r>
            <a:r>
              <a:rPr lang="en-US" dirty="0"/>
              <a:t> in one </a:t>
            </a:r>
            <a:r>
              <a:rPr lang="en-US" dirty="0" err="1"/>
              <a:t>flowgraph</a:t>
            </a:r>
            <a:r>
              <a:rPr lang="en-US" dirty="0"/>
              <a:t> </a:t>
            </a:r>
            <a:r>
              <a:rPr lang="en-US" i="1" dirty="0">
                <a:solidFill>
                  <a:srgbClr val="0000CC"/>
                </a:solidFill>
              </a:rPr>
              <a:t>with the other </a:t>
            </a:r>
            <a:r>
              <a:rPr lang="en-US" i="1" dirty="0" err="1">
                <a:solidFill>
                  <a:srgbClr val="0000CC"/>
                </a:solidFill>
              </a:rPr>
              <a:t>flowgraph</a:t>
            </a:r>
            <a:endParaRPr lang="en-US" i="1" dirty="0">
              <a:solidFill>
                <a:srgbClr val="0000CC"/>
              </a:solidFill>
            </a:endParaRPr>
          </a:p>
          <a:p>
            <a:pPr marL="0" indent="0">
              <a:spcBef>
                <a:spcPts val="1800"/>
              </a:spcBef>
              <a:buNone/>
            </a:pPr>
            <a:r>
              <a:rPr lang="en-US" dirty="0" err="1"/>
              <a:t>Flowgraphs</a:t>
            </a:r>
            <a:r>
              <a:rPr lang="en-US" dirty="0"/>
              <a:t> can also be </a:t>
            </a:r>
            <a:r>
              <a:rPr lang="en-US" i="1" dirty="0">
                <a:solidFill>
                  <a:srgbClr val="0000CC"/>
                </a:solidFill>
              </a:rPr>
              <a:t>reduced</a:t>
            </a:r>
            <a:r>
              <a:rPr lang="en-US" dirty="0"/>
              <a:t> or </a:t>
            </a:r>
            <a:r>
              <a:rPr lang="en-US" i="1" dirty="0">
                <a:solidFill>
                  <a:srgbClr val="0000CC"/>
                </a:solidFill>
              </a:rPr>
              <a:t>condensed</a:t>
            </a:r>
            <a:r>
              <a:rPr lang="en-US" dirty="0"/>
              <a:t> or </a:t>
            </a:r>
            <a:r>
              <a:rPr lang="en-US" i="1" dirty="0">
                <a:solidFill>
                  <a:srgbClr val="0000CC"/>
                </a:solidFill>
              </a:rPr>
              <a:t>decomposed</a:t>
            </a:r>
            <a:r>
              <a:rPr lang="en-US" dirty="0"/>
              <a:t> by reversing the above</a:t>
            </a:r>
          </a:p>
          <a:p>
            <a:pPr>
              <a:spcBef>
                <a:spcPts val="1200"/>
              </a:spcBef>
            </a:pPr>
            <a:r>
              <a:rPr lang="en-US" dirty="0"/>
              <a:t>For example, collapsing a nested </a:t>
            </a:r>
            <a:r>
              <a:rPr lang="en-US" dirty="0" err="1"/>
              <a:t>flowgraph</a:t>
            </a:r>
            <a:r>
              <a:rPr lang="en-US" dirty="0"/>
              <a:t> into a single node and arc</a:t>
            </a:r>
          </a:p>
          <a:p>
            <a:pPr lvl="1">
              <a:spcBef>
                <a:spcPts val="0"/>
              </a:spcBef>
            </a:pPr>
            <a:r>
              <a:rPr lang="en-US" dirty="0"/>
              <a:t>This is, conceptually, the equivalent of replacing the nested </a:t>
            </a:r>
            <a:r>
              <a:rPr lang="en-US" dirty="0" err="1"/>
              <a:t>flowgraph</a:t>
            </a:r>
            <a:r>
              <a:rPr lang="en-US" dirty="0"/>
              <a:t> with a procedure call</a:t>
            </a:r>
          </a:p>
        </p:txBody>
      </p:sp>
    </p:spTree>
    <p:extLst>
      <p:ext uri="{BB962C8B-B14F-4D97-AF65-F5344CB8AC3E}">
        <p14:creationId xmlns:p14="http://schemas.microsoft.com/office/powerpoint/2010/main" val="390503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Sequencing Example</a:t>
            </a:r>
          </a:p>
        </p:txBody>
      </p:sp>
      <p:cxnSp>
        <p:nvCxnSpPr>
          <p:cNvPr id="52" name="Straight Arrow Connector 51"/>
          <p:cNvCxnSpPr>
            <a:stCxn id="79" idx="6"/>
            <a:endCxn id="51" idx="1"/>
          </p:cNvCxnSpPr>
          <p:nvPr/>
        </p:nvCxnSpPr>
        <p:spPr bwMode="auto">
          <a:xfrm flipV="1">
            <a:off x="2830927" y="4444411"/>
            <a:ext cx="528964" cy="56817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a:stCxn id="79" idx="6"/>
            <a:endCxn id="49" idx="1"/>
          </p:cNvCxnSpPr>
          <p:nvPr/>
        </p:nvCxnSpPr>
        <p:spPr bwMode="auto">
          <a:xfrm>
            <a:off x="2830928" y="5012586"/>
            <a:ext cx="1189953" cy="41710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51" idx="3"/>
            <a:endCxn id="50" idx="1"/>
          </p:cNvCxnSpPr>
          <p:nvPr/>
        </p:nvCxnSpPr>
        <p:spPr bwMode="auto">
          <a:xfrm>
            <a:off x="3833040" y="4444411"/>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a:stCxn id="50" idx="3"/>
            <a:endCxn id="75" idx="2"/>
          </p:cNvCxnSpPr>
          <p:nvPr/>
        </p:nvCxnSpPr>
        <p:spPr bwMode="auto">
          <a:xfrm>
            <a:off x="4730603" y="4449727"/>
            <a:ext cx="727446" cy="56679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Arrow Connector 55"/>
          <p:cNvCxnSpPr>
            <a:stCxn id="49" idx="3"/>
            <a:endCxn id="75" idx="2"/>
          </p:cNvCxnSpPr>
          <p:nvPr/>
        </p:nvCxnSpPr>
        <p:spPr bwMode="auto">
          <a:xfrm flipV="1">
            <a:off x="4494029" y="5016518"/>
            <a:ext cx="964020" cy="41317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Down Arrow 75"/>
          <p:cNvSpPr/>
          <p:nvPr/>
        </p:nvSpPr>
        <p:spPr bwMode="auto">
          <a:xfrm>
            <a:off x="5540450" y="3093716"/>
            <a:ext cx="1054394" cy="1080978"/>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85" name="Straight Arrow Connector 84"/>
          <p:cNvCxnSpPr>
            <a:stCxn id="75" idx="6"/>
            <a:endCxn id="84" idx="1"/>
          </p:cNvCxnSpPr>
          <p:nvPr/>
        </p:nvCxnSpPr>
        <p:spPr bwMode="auto">
          <a:xfrm flipV="1">
            <a:off x="5847030" y="4491011"/>
            <a:ext cx="942308" cy="52550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Arrow Connector 85"/>
          <p:cNvCxnSpPr>
            <a:stCxn id="75" idx="6"/>
            <a:endCxn id="82" idx="1"/>
          </p:cNvCxnSpPr>
          <p:nvPr/>
        </p:nvCxnSpPr>
        <p:spPr bwMode="auto">
          <a:xfrm>
            <a:off x="5847031" y="5016517"/>
            <a:ext cx="1042429" cy="471822"/>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p:cNvCxnSpPr>
            <a:stCxn id="84" idx="3"/>
            <a:endCxn id="83" idx="1"/>
          </p:cNvCxnSpPr>
          <p:nvPr/>
        </p:nvCxnSpPr>
        <p:spPr bwMode="auto">
          <a:xfrm>
            <a:off x="7262487" y="4491011"/>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a:stCxn id="83" idx="3"/>
            <a:endCxn id="81" idx="1"/>
          </p:cNvCxnSpPr>
          <p:nvPr/>
        </p:nvCxnSpPr>
        <p:spPr bwMode="auto">
          <a:xfrm>
            <a:off x="8160050" y="4496328"/>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p:cNvCxnSpPr>
            <a:stCxn id="82" idx="3"/>
            <a:endCxn id="90" idx="1"/>
          </p:cNvCxnSpPr>
          <p:nvPr/>
        </p:nvCxnSpPr>
        <p:spPr bwMode="auto">
          <a:xfrm flipV="1">
            <a:off x="7362608" y="5477511"/>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90"/>
          <p:cNvCxnSpPr>
            <a:stCxn id="90" idx="3"/>
            <a:endCxn id="81" idx="1"/>
          </p:cNvCxnSpPr>
          <p:nvPr/>
        </p:nvCxnSpPr>
        <p:spPr bwMode="auto">
          <a:xfrm flipV="1">
            <a:off x="8302706" y="5075415"/>
            <a:ext cx="418213" cy="40209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Box 56"/>
          <p:cNvSpPr txBox="1"/>
          <p:nvPr/>
        </p:nvSpPr>
        <p:spPr>
          <a:xfrm>
            <a:off x="2740033" y="3083085"/>
            <a:ext cx="2399039" cy="461665"/>
          </a:xfrm>
          <a:prstGeom prst="rect">
            <a:avLst/>
          </a:prstGeom>
          <a:noFill/>
        </p:spPr>
        <p:txBody>
          <a:bodyPr wrap="square" rtlCol="0">
            <a:spAutoFit/>
          </a:bodyPr>
          <a:lstStyle/>
          <a:p>
            <a:r>
              <a:rPr lang="en-US" dirty="0"/>
              <a:t>Sequence S1</a:t>
            </a:r>
          </a:p>
        </p:txBody>
      </p:sp>
      <p:sp>
        <p:nvSpPr>
          <p:cNvPr id="68" name="TextBox 67"/>
          <p:cNvSpPr txBox="1"/>
          <p:nvPr/>
        </p:nvSpPr>
        <p:spPr>
          <a:xfrm>
            <a:off x="7025913" y="3083084"/>
            <a:ext cx="2399039" cy="461665"/>
          </a:xfrm>
          <a:prstGeom prst="rect">
            <a:avLst/>
          </a:prstGeom>
          <a:noFill/>
        </p:spPr>
        <p:txBody>
          <a:bodyPr wrap="square" rtlCol="0">
            <a:spAutoFit/>
          </a:bodyPr>
          <a:lstStyle/>
          <a:p>
            <a:r>
              <a:rPr lang="en-US" dirty="0"/>
              <a:t>Sequence S2</a:t>
            </a:r>
          </a:p>
        </p:txBody>
      </p:sp>
      <p:sp>
        <p:nvSpPr>
          <p:cNvPr id="69" name="TextBox 68"/>
          <p:cNvSpPr txBox="1"/>
          <p:nvPr/>
        </p:nvSpPr>
        <p:spPr>
          <a:xfrm>
            <a:off x="4257455" y="5851093"/>
            <a:ext cx="3045785" cy="461665"/>
          </a:xfrm>
          <a:prstGeom prst="rect">
            <a:avLst/>
          </a:prstGeom>
          <a:noFill/>
        </p:spPr>
        <p:txBody>
          <a:bodyPr wrap="square" rtlCol="0">
            <a:spAutoFit/>
          </a:bodyPr>
          <a:lstStyle/>
          <a:p>
            <a:r>
              <a:rPr lang="en-US" dirty="0"/>
              <a:t>Sequence S1 S2</a:t>
            </a:r>
          </a:p>
        </p:txBody>
      </p:sp>
      <p:sp>
        <p:nvSpPr>
          <p:cNvPr id="4" name="Rounded Rectangle 3"/>
          <p:cNvSpPr/>
          <p:nvPr/>
        </p:nvSpPr>
        <p:spPr bwMode="auto">
          <a:xfrm>
            <a:off x="2193851" y="2018304"/>
            <a:ext cx="552893"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 name="Rounded Rectangle 4"/>
          <p:cNvSpPr/>
          <p:nvPr/>
        </p:nvSpPr>
        <p:spPr bwMode="auto">
          <a:xfrm>
            <a:off x="5139071" y="2010995"/>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 name="Rounded Rectangle 5"/>
          <p:cNvSpPr/>
          <p:nvPr/>
        </p:nvSpPr>
        <p:spPr bwMode="auto">
          <a:xfrm>
            <a:off x="3868481" y="2473842"/>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7" name="Rounded Rectangle 6"/>
          <p:cNvSpPr/>
          <p:nvPr/>
        </p:nvSpPr>
        <p:spPr bwMode="auto">
          <a:xfrm>
            <a:off x="4105055" y="1492103"/>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8" name="Rounded Rectangle 7"/>
          <p:cNvSpPr/>
          <p:nvPr/>
        </p:nvSpPr>
        <p:spPr bwMode="auto">
          <a:xfrm>
            <a:off x="3207492" y="1481471"/>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stCxn id="3" idx="6"/>
            <a:endCxn id="8" idx="1"/>
          </p:cNvCxnSpPr>
          <p:nvPr/>
        </p:nvCxnSpPr>
        <p:spPr bwMode="auto">
          <a:xfrm flipV="1">
            <a:off x="2678527" y="1718931"/>
            <a:ext cx="528965" cy="5599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3" idx="6"/>
            <a:endCxn id="6" idx="1"/>
          </p:cNvCxnSpPr>
          <p:nvPr/>
        </p:nvCxnSpPr>
        <p:spPr bwMode="auto">
          <a:xfrm>
            <a:off x="2678526" y="2278912"/>
            <a:ext cx="1189954" cy="42530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8" idx="3"/>
            <a:endCxn id="7" idx="1"/>
          </p:cNvCxnSpPr>
          <p:nvPr/>
        </p:nvCxnSpPr>
        <p:spPr bwMode="auto">
          <a:xfrm>
            <a:off x="3680640" y="1718931"/>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7" idx="3"/>
            <a:endCxn id="5" idx="1"/>
          </p:cNvCxnSpPr>
          <p:nvPr/>
        </p:nvCxnSpPr>
        <p:spPr bwMode="auto">
          <a:xfrm>
            <a:off x="4578203" y="1724248"/>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6" idx="3"/>
            <a:endCxn id="5" idx="1"/>
          </p:cNvCxnSpPr>
          <p:nvPr/>
        </p:nvCxnSpPr>
        <p:spPr bwMode="auto">
          <a:xfrm flipV="1">
            <a:off x="4341629" y="2303334"/>
            <a:ext cx="797442" cy="4008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Oval 2"/>
          <p:cNvSpPr/>
          <p:nvPr/>
        </p:nvSpPr>
        <p:spPr bwMode="auto">
          <a:xfrm>
            <a:off x="2289546" y="2094613"/>
            <a:ext cx="388981" cy="368596"/>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0" name="Rounded Rectangle 69"/>
          <p:cNvSpPr/>
          <p:nvPr/>
        </p:nvSpPr>
        <p:spPr bwMode="auto">
          <a:xfrm>
            <a:off x="6469913" y="2053690"/>
            <a:ext cx="552893"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9" name="Rounded Rectangle 58"/>
          <p:cNvSpPr/>
          <p:nvPr/>
        </p:nvSpPr>
        <p:spPr bwMode="auto">
          <a:xfrm>
            <a:off x="9415132" y="2021627"/>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0" name="Rounded Rectangle 59"/>
          <p:cNvSpPr/>
          <p:nvPr/>
        </p:nvSpPr>
        <p:spPr bwMode="auto">
          <a:xfrm>
            <a:off x="7583674" y="2496519"/>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61" name="Rounded Rectangle 60"/>
          <p:cNvSpPr/>
          <p:nvPr/>
        </p:nvSpPr>
        <p:spPr bwMode="auto">
          <a:xfrm>
            <a:off x="8381116" y="1502735"/>
            <a:ext cx="473149" cy="464288"/>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62" name="Rounded Rectangle 61"/>
          <p:cNvSpPr/>
          <p:nvPr/>
        </p:nvSpPr>
        <p:spPr bwMode="auto">
          <a:xfrm>
            <a:off x="7483553" y="1492103"/>
            <a:ext cx="473149"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cxnSp>
        <p:nvCxnSpPr>
          <p:cNvPr id="63" name="Straight Arrow Connector 62"/>
          <p:cNvCxnSpPr>
            <a:stCxn id="72" idx="6"/>
            <a:endCxn id="62" idx="1"/>
          </p:cNvCxnSpPr>
          <p:nvPr/>
        </p:nvCxnSpPr>
        <p:spPr bwMode="auto">
          <a:xfrm flipV="1">
            <a:off x="6954588" y="1729563"/>
            <a:ext cx="528964" cy="58473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p:cNvCxnSpPr>
            <a:stCxn id="72" idx="6"/>
            <a:endCxn id="60" idx="1"/>
          </p:cNvCxnSpPr>
          <p:nvPr/>
        </p:nvCxnSpPr>
        <p:spPr bwMode="auto">
          <a:xfrm>
            <a:off x="6954589" y="2314297"/>
            <a:ext cx="629085" cy="41259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p:cNvCxnSpPr>
            <a:stCxn id="62" idx="3"/>
            <a:endCxn id="61" idx="1"/>
          </p:cNvCxnSpPr>
          <p:nvPr/>
        </p:nvCxnSpPr>
        <p:spPr bwMode="auto">
          <a:xfrm>
            <a:off x="7956701" y="1729563"/>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a:stCxn id="61" idx="3"/>
            <a:endCxn id="59" idx="1"/>
          </p:cNvCxnSpPr>
          <p:nvPr/>
        </p:nvCxnSpPr>
        <p:spPr bwMode="auto">
          <a:xfrm>
            <a:off x="8854264" y="1734880"/>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a:stCxn id="60" idx="3"/>
            <a:endCxn id="71" idx="1"/>
          </p:cNvCxnSpPr>
          <p:nvPr/>
        </p:nvCxnSpPr>
        <p:spPr bwMode="auto">
          <a:xfrm flipV="1">
            <a:off x="8056822" y="2716063"/>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Rounded Rectangle 70"/>
          <p:cNvSpPr/>
          <p:nvPr/>
        </p:nvSpPr>
        <p:spPr bwMode="auto">
          <a:xfrm>
            <a:off x="8523771" y="2485691"/>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cxnSp>
        <p:nvCxnSpPr>
          <p:cNvPr id="73" name="Straight Arrow Connector 72"/>
          <p:cNvCxnSpPr>
            <a:stCxn id="71" idx="3"/>
            <a:endCxn id="59" idx="1"/>
          </p:cNvCxnSpPr>
          <p:nvPr/>
        </p:nvCxnSpPr>
        <p:spPr bwMode="auto">
          <a:xfrm flipV="1">
            <a:off x="8996920" y="2313967"/>
            <a:ext cx="418213" cy="40209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Oval 71"/>
          <p:cNvSpPr/>
          <p:nvPr/>
        </p:nvSpPr>
        <p:spPr bwMode="auto">
          <a:xfrm>
            <a:off x="6565608" y="2129999"/>
            <a:ext cx="388981" cy="368596"/>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36" name="Group 35"/>
          <p:cNvGrpSpPr/>
          <p:nvPr/>
        </p:nvGrpSpPr>
        <p:grpSpPr>
          <a:xfrm>
            <a:off x="2346252" y="4206951"/>
            <a:ext cx="7150843" cy="1511760"/>
            <a:chOff x="822251" y="4206951"/>
            <a:chExt cx="7150843" cy="1511760"/>
          </a:xfrm>
        </p:grpSpPr>
        <p:sp>
          <p:nvSpPr>
            <p:cNvPr id="77" name="Rounded Rectangle 76"/>
            <p:cNvSpPr/>
            <p:nvPr/>
          </p:nvSpPr>
          <p:spPr bwMode="auto">
            <a:xfrm>
              <a:off x="822251" y="4751978"/>
              <a:ext cx="552893"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49" name="Rounded Rectangle 48"/>
            <p:cNvSpPr/>
            <p:nvPr/>
          </p:nvSpPr>
          <p:spPr bwMode="auto">
            <a:xfrm>
              <a:off x="2496880" y="5199322"/>
              <a:ext cx="473149" cy="460744"/>
            </a:xfrm>
            <a:prstGeom prst="roundRect">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50" name="Rounded Rectangle 49"/>
            <p:cNvSpPr/>
            <p:nvPr/>
          </p:nvSpPr>
          <p:spPr bwMode="auto">
            <a:xfrm>
              <a:off x="2733454" y="4217583"/>
              <a:ext cx="473149" cy="464288"/>
            </a:xfrm>
            <a:prstGeom prst="roundRect">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51" name="Rounded Rectangle 50"/>
            <p:cNvSpPr/>
            <p:nvPr/>
          </p:nvSpPr>
          <p:spPr bwMode="auto">
            <a:xfrm>
              <a:off x="1835891" y="4206951"/>
              <a:ext cx="473149" cy="474920"/>
            </a:xfrm>
            <a:prstGeom prst="roundRect">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sp>
          <p:nvSpPr>
            <p:cNvPr id="81" name="Rounded Rectangle 80"/>
            <p:cNvSpPr/>
            <p:nvPr/>
          </p:nvSpPr>
          <p:spPr bwMode="auto">
            <a:xfrm>
              <a:off x="7196918" y="478307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2" name="Rounded Rectangle 81"/>
            <p:cNvSpPr/>
            <p:nvPr/>
          </p:nvSpPr>
          <p:spPr bwMode="auto">
            <a:xfrm>
              <a:off x="5365459" y="5257967"/>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83" name="Rounded Rectangle 82"/>
            <p:cNvSpPr/>
            <p:nvPr/>
          </p:nvSpPr>
          <p:spPr bwMode="auto">
            <a:xfrm>
              <a:off x="6162901" y="4264183"/>
              <a:ext cx="473149" cy="464288"/>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84" name="Rounded Rectangle 83"/>
            <p:cNvSpPr/>
            <p:nvPr/>
          </p:nvSpPr>
          <p:spPr bwMode="auto">
            <a:xfrm>
              <a:off x="5265338" y="4253551"/>
              <a:ext cx="473149"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sp>
          <p:nvSpPr>
            <p:cNvPr id="90" name="Rounded Rectangle 89"/>
            <p:cNvSpPr/>
            <p:nvPr/>
          </p:nvSpPr>
          <p:spPr bwMode="auto">
            <a:xfrm>
              <a:off x="6305556" y="5247139"/>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75" name="Oval 74"/>
            <p:cNvSpPr/>
            <p:nvPr/>
          </p:nvSpPr>
          <p:spPr bwMode="auto">
            <a:xfrm>
              <a:off x="3934049" y="4832219"/>
              <a:ext cx="388981" cy="368596"/>
            </a:xfrm>
            <a:prstGeom prst="ellipse">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9" name="Oval 78"/>
            <p:cNvSpPr/>
            <p:nvPr/>
          </p:nvSpPr>
          <p:spPr bwMode="auto">
            <a:xfrm>
              <a:off x="917946" y="4828287"/>
              <a:ext cx="388981" cy="368596"/>
            </a:xfrm>
            <a:prstGeom prst="ellipse">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Tree>
    <p:extLst>
      <p:ext uri="{BB962C8B-B14F-4D97-AF65-F5344CB8AC3E}">
        <p14:creationId xmlns:p14="http://schemas.microsoft.com/office/powerpoint/2010/main" val="267523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Nesting Example</a:t>
            </a:r>
          </a:p>
        </p:txBody>
      </p:sp>
      <p:cxnSp>
        <p:nvCxnSpPr>
          <p:cNvPr id="52" name="Straight Arrow Connector 51"/>
          <p:cNvCxnSpPr>
            <a:stCxn id="47" idx="3"/>
            <a:endCxn id="51" idx="1"/>
          </p:cNvCxnSpPr>
          <p:nvPr/>
        </p:nvCxnSpPr>
        <p:spPr bwMode="auto">
          <a:xfrm flipV="1">
            <a:off x="4079408" y="4444412"/>
            <a:ext cx="460747" cy="5596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a:stCxn id="47" idx="3"/>
          </p:cNvCxnSpPr>
          <p:nvPr/>
        </p:nvCxnSpPr>
        <p:spPr bwMode="auto">
          <a:xfrm>
            <a:off x="4079408" y="5004060"/>
            <a:ext cx="496187" cy="30172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51" idx="3"/>
            <a:endCxn id="50" idx="1"/>
          </p:cNvCxnSpPr>
          <p:nvPr/>
        </p:nvCxnSpPr>
        <p:spPr bwMode="auto">
          <a:xfrm>
            <a:off x="5013303" y="4444411"/>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a:stCxn id="50" idx="3"/>
            <a:endCxn id="81" idx="1"/>
          </p:cNvCxnSpPr>
          <p:nvPr/>
        </p:nvCxnSpPr>
        <p:spPr bwMode="auto">
          <a:xfrm>
            <a:off x="5910867" y="4449728"/>
            <a:ext cx="2213347" cy="39143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Down Arrow 75"/>
          <p:cNvSpPr/>
          <p:nvPr/>
        </p:nvSpPr>
        <p:spPr bwMode="auto">
          <a:xfrm>
            <a:off x="5540450" y="3093716"/>
            <a:ext cx="1054394" cy="1080978"/>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85" name="Straight Arrow Connector 84"/>
          <p:cNvCxnSpPr>
            <a:endCxn id="84" idx="1"/>
          </p:cNvCxnSpPr>
          <p:nvPr/>
        </p:nvCxnSpPr>
        <p:spPr bwMode="auto">
          <a:xfrm flipV="1">
            <a:off x="5048744" y="5139930"/>
            <a:ext cx="738529" cy="1658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Arrow Connector 85"/>
          <p:cNvCxnSpPr>
            <a:endCxn id="82" idx="1"/>
          </p:cNvCxnSpPr>
          <p:nvPr/>
        </p:nvCxnSpPr>
        <p:spPr bwMode="auto">
          <a:xfrm>
            <a:off x="5048743" y="5305787"/>
            <a:ext cx="838650" cy="83147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p:cNvCxnSpPr>
            <a:stCxn id="84" idx="3"/>
            <a:endCxn id="83" idx="1"/>
          </p:cNvCxnSpPr>
          <p:nvPr/>
        </p:nvCxnSpPr>
        <p:spPr bwMode="auto">
          <a:xfrm>
            <a:off x="6260421" y="5139929"/>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a:stCxn id="83" idx="3"/>
            <a:endCxn id="81" idx="1"/>
          </p:cNvCxnSpPr>
          <p:nvPr/>
        </p:nvCxnSpPr>
        <p:spPr bwMode="auto">
          <a:xfrm flipV="1">
            <a:off x="7157985" y="4841167"/>
            <a:ext cx="966229" cy="3040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p:cNvCxnSpPr>
            <a:stCxn id="82" idx="3"/>
            <a:endCxn id="90" idx="1"/>
          </p:cNvCxnSpPr>
          <p:nvPr/>
        </p:nvCxnSpPr>
        <p:spPr bwMode="auto">
          <a:xfrm flipV="1">
            <a:off x="6360542" y="6126429"/>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Arrow Connector 90"/>
          <p:cNvCxnSpPr>
            <a:stCxn id="90" idx="3"/>
            <a:endCxn id="81" idx="1"/>
          </p:cNvCxnSpPr>
          <p:nvPr/>
        </p:nvCxnSpPr>
        <p:spPr bwMode="auto">
          <a:xfrm flipV="1">
            <a:off x="7300639" y="4841167"/>
            <a:ext cx="823574" cy="128526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a:xfrm>
            <a:off x="1831243" y="3242609"/>
            <a:ext cx="1609279" cy="783193"/>
          </a:xfrm>
          <a:prstGeom prst="wedgeRoundRectCallout">
            <a:avLst>
              <a:gd name="adj1" fmla="val 78791"/>
              <a:gd name="adj2" fmla="val -71860"/>
              <a:gd name="adj3" fmla="val 16667"/>
            </a:avLst>
          </a:prstGeom>
          <a:solidFill>
            <a:schemeClr val="accent5"/>
          </a:solidFill>
          <a:ln w="28575">
            <a:solidFill>
              <a:srgbClr val="C00000"/>
            </a:solidFill>
          </a:ln>
        </p:spPr>
        <p:txBody>
          <a:bodyPr wrap="square" rtlCol="0" anchor="ctr">
            <a:spAutoFit/>
          </a:bodyPr>
          <a:lstStyle/>
          <a:p>
            <a:pPr algn="ctr"/>
            <a:r>
              <a:rPr lang="en-US" sz="2000" dirty="0">
                <a:latin typeface="Arial Narrow" panose="020B0606020202030204" pitchFamily="34" charset="0"/>
              </a:rPr>
              <a:t>D calls procedure P</a:t>
            </a:r>
          </a:p>
        </p:txBody>
      </p:sp>
      <p:sp>
        <p:nvSpPr>
          <p:cNvPr id="56" name="TextBox 55"/>
          <p:cNvSpPr txBox="1"/>
          <p:nvPr/>
        </p:nvSpPr>
        <p:spPr>
          <a:xfrm>
            <a:off x="7090777" y="3104350"/>
            <a:ext cx="2399039" cy="461665"/>
          </a:xfrm>
          <a:prstGeom prst="rect">
            <a:avLst/>
          </a:prstGeom>
          <a:noFill/>
        </p:spPr>
        <p:txBody>
          <a:bodyPr wrap="square" rtlCol="0">
            <a:spAutoFit/>
          </a:bodyPr>
          <a:lstStyle/>
          <a:p>
            <a:r>
              <a:rPr lang="en-US" dirty="0"/>
              <a:t>Procedure P</a:t>
            </a:r>
          </a:p>
        </p:txBody>
      </p:sp>
      <p:grpSp>
        <p:nvGrpSpPr>
          <p:cNvPr id="19" name="Group 18"/>
          <p:cNvGrpSpPr/>
          <p:nvPr/>
        </p:nvGrpSpPr>
        <p:grpSpPr>
          <a:xfrm>
            <a:off x="2151321" y="1481472"/>
            <a:ext cx="3763927" cy="1453115"/>
            <a:chOff x="627320" y="1481471"/>
            <a:chExt cx="3763927" cy="1453115"/>
          </a:xfrm>
        </p:grpSpPr>
        <p:sp>
          <p:nvSpPr>
            <p:cNvPr id="4" name="Rounded Rectangle 3"/>
            <p:cNvSpPr/>
            <p:nvPr/>
          </p:nvSpPr>
          <p:spPr bwMode="auto">
            <a:xfrm>
              <a:off x="627320" y="2018304"/>
              <a:ext cx="595423"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 name="Rounded Rectangle 4"/>
            <p:cNvSpPr/>
            <p:nvPr/>
          </p:nvSpPr>
          <p:spPr bwMode="auto">
            <a:xfrm>
              <a:off x="3615071" y="201099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 name="Rounded Rectangle 5"/>
            <p:cNvSpPr/>
            <p:nvPr/>
          </p:nvSpPr>
          <p:spPr bwMode="auto">
            <a:xfrm>
              <a:off x="2344480" y="2473842"/>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7" name="Rounded Rectangle 6"/>
            <p:cNvSpPr/>
            <p:nvPr/>
          </p:nvSpPr>
          <p:spPr bwMode="auto">
            <a:xfrm>
              <a:off x="2581054" y="1492103"/>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8" name="Rounded Rectangle 7"/>
            <p:cNvSpPr/>
            <p:nvPr/>
          </p:nvSpPr>
          <p:spPr bwMode="auto">
            <a:xfrm>
              <a:off x="1683491" y="1481471"/>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stCxn id="12" idx="6"/>
              <a:endCxn id="8" idx="1"/>
            </p:cNvCxnSpPr>
            <p:nvPr/>
          </p:nvCxnSpPr>
          <p:spPr bwMode="auto">
            <a:xfrm flipV="1">
              <a:off x="1158945" y="1718931"/>
              <a:ext cx="524546" cy="5643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12" idx="6"/>
              <a:endCxn id="6" idx="1"/>
            </p:cNvCxnSpPr>
            <p:nvPr/>
          </p:nvCxnSpPr>
          <p:spPr bwMode="auto">
            <a:xfrm>
              <a:off x="1158945" y="2283288"/>
              <a:ext cx="1185535" cy="42092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8" idx="3"/>
              <a:endCxn id="7" idx="1"/>
            </p:cNvCxnSpPr>
            <p:nvPr/>
          </p:nvCxnSpPr>
          <p:spPr bwMode="auto">
            <a:xfrm>
              <a:off x="2156640" y="1718931"/>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7" idx="3"/>
              <a:endCxn id="5" idx="1"/>
            </p:cNvCxnSpPr>
            <p:nvPr/>
          </p:nvCxnSpPr>
          <p:spPr bwMode="auto">
            <a:xfrm>
              <a:off x="3054203" y="1724247"/>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6" idx="3"/>
              <a:endCxn id="5" idx="1"/>
            </p:cNvCxnSpPr>
            <p:nvPr/>
          </p:nvCxnSpPr>
          <p:spPr bwMode="auto">
            <a:xfrm flipV="1">
              <a:off x="2817629" y="2303334"/>
              <a:ext cx="797442" cy="4008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11"/>
            <p:cNvSpPr/>
            <p:nvPr/>
          </p:nvSpPr>
          <p:spPr bwMode="auto">
            <a:xfrm>
              <a:off x="691114" y="2060835"/>
              <a:ext cx="467831" cy="444906"/>
            </a:xfrm>
            <a:prstGeom prst="ellipse">
              <a:avLst/>
            </a:prstGeom>
            <a:solidFill>
              <a:srgbClr val="99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0" dirty="0"/>
                <a:t>A</a:t>
              </a:r>
            </a:p>
          </p:txBody>
        </p:sp>
      </p:grpSp>
      <p:sp>
        <p:nvSpPr>
          <p:cNvPr id="58" name="Rounded Rectangle 57"/>
          <p:cNvSpPr/>
          <p:nvPr/>
        </p:nvSpPr>
        <p:spPr bwMode="auto">
          <a:xfrm>
            <a:off x="6472628" y="2028936"/>
            <a:ext cx="550177"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9" name="Rounded Rectangle 58"/>
          <p:cNvSpPr/>
          <p:nvPr/>
        </p:nvSpPr>
        <p:spPr bwMode="auto">
          <a:xfrm>
            <a:off x="9415132" y="2021627"/>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0" name="Rounded Rectangle 59"/>
          <p:cNvSpPr/>
          <p:nvPr/>
        </p:nvSpPr>
        <p:spPr bwMode="auto">
          <a:xfrm>
            <a:off x="7583674" y="2496519"/>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61" name="Rounded Rectangle 60"/>
          <p:cNvSpPr/>
          <p:nvPr/>
        </p:nvSpPr>
        <p:spPr bwMode="auto">
          <a:xfrm>
            <a:off x="8381116" y="1502735"/>
            <a:ext cx="473149" cy="464288"/>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62" name="Rounded Rectangle 61"/>
          <p:cNvSpPr/>
          <p:nvPr/>
        </p:nvSpPr>
        <p:spPr bwMode="auto">
          <a:xfrm>
            <a:off x="7483553" y="1492103"/>
            <a:ext cx="473149"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cxnSp>
        <p:nvCxnSpPr>
          <p:cNvPr id="63" name="Straight Arrow Connector 62"/>
          <p:cNvCxnSpPr>
            <a:stCxn id="58" idx="3"/>
            <a:endCxn id="62" idx="1"/>
          </p:cNvCxnSpPr>
          <p:nvPr/>
        </p:nvCxnSpPr>
        <p:spPr bwMode="auto">
          <a:xfrm flipV="1">
            <a:off x="7022804" y="1729564"/>
            <a:ext cx="460748" cy="5596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p:cNvCxnSpPr>
            <a:stCxn id="58" idx="3"/>
            <a:endCxn id="60" idx="1"/>
          </p:cNvCxnSpPr>
          <p:nvPr/>
        </p:nvCxnSpPr>
        <p:spPr bwMode="auto">
          <a:xfrm>
            <a:off x="7022805" y="2289213"/>
            <a:ext cx="560869" cy="4376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p:cNvCxnSpPr>
            <a:stCxn id="62" idx="3"/>
            <a:endCxn id="61" idx="1"/>
          </p:cNvCxnSpPr>
          <p:nvPr/>
        </p:nvCxnSpPr>
        <p:spPr bwMode="auto">
          <a:xfrm>
            <a:off x="7956701" y="1729563"/>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a:stCxn id="61" idx="3"/>
            <a:endCxn id="59" idx="1"/>
          </p:cNvCxnSpPr>
          <p:nvPr/>
        </p:nvCxnSpPr>
        <p:spPr bwMode="auto">
          <a:xfrm>
            <a:off x="8854264" y="1734880"/>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a:stCxn id="60" idx="3"/>
            <a:endCxn id="71" idx="1"/>
          </p:cNvCxnSpPr>
          <p:nvPr/>
        </p:nvCxnSpPr>
        <p:spPr bwMode="auto">
          <a:xfrm flipV="1">
            <a:off x="8056822" y="2716063"/>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Rounded Rectangle 70"/>
          <p:cNvSpPr/>
          <p:nvPr/>
        </p:nvSpPr>
        <p:spPr bwMode="auto">
          <a:xfrm>
            <a:off x="8523771" y="2485691"/>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H</a:t>
            </a:r>
          </a:p>
        </p:txBody>
      </p:sp>
      <p:cxnSp>
        <p:nvCxnSpPr>
          <p:cNvPr id="73" name="Straight Arrow Connector 72"/>
          <p:cNvCxnSpPr>
            <a:stCxn id="71" idx="3"/>
            <a:endCxn id="59" idx="1"/>
          </p:cNvCxnSpPr>
          <p:nvPr/>
        </p:nvCxnSpPr>
        <p:spPr bwMode="auto">
          <a:xfrm flipV="1">
            <a:off x="8996920" y="2313967"/>
            <a:ext cx="418213" cy="40209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Oval 21"/>
          <p:cNvSpPr/>
          <p:nvPr/>
        </p:nvSpPr>
        <p:spPr bwMode="auto">
          <a:xfrm>
            <a:off x="6540852" y="2060836"/>
            <a:ext cx="423523" cy="447216"/>
          </a:xfrm>
          <a:prstGeom prst="ellipse">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0" dirty="0"/>
              <a:t>P</a:t>
            </a:r>
          </a:p>
        </p:txBody>
      </p:sp>
      <p:grpSp>
        <p:nvGrpSpPr>
          <p:cNvPr id="29" name="Group 28"/>
          <p:cNvGrpSpPr/>
          <p:nvPr/>
        </p:nvGrpSpPr>
        <p:grpSpPr>
          <a:xfrm>
            <a:off x="3533553" y="4206951"/>
            <a:ext cx="5366836" cy="2160678"/>
            <a:chOff x="2009553" y="4206951"/>
            <a:chExt cx="5366836" cy="2160678"/>
          </a:xfrm>
        </p:grpSpPr>
        <p:sp>
          <p:nvSpPr>
            <p:cNvPr id="49" name="Oval 48"/>
            <p:cNvSpPr/>
            <p:nvPr/>
          </p:nvSpPr>
          <p:spPr bwMode="auto">
            <a:xfrm>
              <a:off x="3051594" y="5075414"/>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50" name="Rounded Rectangle 49"/>
            <p:cNvSpPr/>
            <p:nvPr/>
          </p:nvSpPr>
          <p:spPr bwMode="auto">
            <a:xfrm>
              <a:off x="3913717" y="4217583"/>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51" name="Rounded Rectangle 50"/>
            <p:cNvSpPr/>
            <p:nvPr/>
          </p:nvSpPr>
          <p:spPr bwMode="auto">
            <a:xfrm>
              <a:off x="3016154" y="4206951"/>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sp>
          <p:nvSpPr>
            <p:cNvPr id="81" name="Rounded Rectangle 80"/>
            <p:cNvSpPr/>
            <p:nvPr/>
          </p:nvSpPr>
          <p:spPr bwMode="auto">
            <a:xfrm>
              <a:off x="6600213" y="4548826"/>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2" name="Rounded Rectangle 81"/>
            <p:cNvSpPr/>
            <p:nvPr/>
          </p:nvSpPr>
          <p:spPr bwMode="auto">
            <a:xfrm>
              <a:off x="4363393" y="5906885"/>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83" name="Rounded Rectangle 82"/>
            <p:cNvSpPr/>
            <p:nvPr/>
          </p:nvSpPr>
          <p:spPr bwMode="auto">
            <a:xfrm>
              <a:off x="5160835" y="4913101"/>
              <a:ext cx="473149" cy="464288"/>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84" name="Rounded Rectangle 83"/>
            <p:cNvSpPr/>
            <p:nvPr/>
          </p:nvSpPr>
          <p:spPr bwMode="auto">
            <a:xfrm>
              <a:off x="4263272" y="4902469"/>
              <a:ext cx="473149"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sp>
          <p:nvSpPr>
            <p:cNvPr id="90" name="Rounded Rectangle 89"/>
            <p:cNvSpPr/>
            <p:nvPr/>
          </p:nvSpPr>
          <p:spPr bwMode="auto">
            <a:xfrm>
              <a:off x="5303490" y="5896057"/>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H</a:t>
              </a:r>
            </a:p>
          </p:txBody>
        </p:sp>
        <p:grpSp>
          <p:nvGrpSpPr>
            <p:cNvPr id="27" name="Group 26"/>
            <p:cNvGrpSpPr/>
            <p:nvPr/>
          </p:nvGrpSpPr>
          <p:grpSpPr>
            <a:xfrm>
              <a:off x="2009553" y="4743784"/>
              <a:ext cx="545854" cy="520552"/>
              <a:chOff x="2009553" y="4743784"/>
              <a:chExt cx="545854" cy="520552"/>
            </a:xfrm>
          </p:grpSpPr>
          <p:sp>
            <p:nvSpPr>
              <p:cNvPr id="47" name="Rounded Rectangle 46"/>
              <p:cNvSpPr/>
              <p:nvPr/>
            </p:nvSpPr>
            <p:spPr bwMode="auto">
              <a:xfrm>
                <a:off x="2009553" y="4743784"/>
                <a:ext cx="545854"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8" name="Oval 67"/>
              <p:cNvSpPr/>
              <p:nvPr/>
            </p:nvSpPr>
            <p:spPr bwMode="auto">
              <a:xfrm>
                <a:off x="2052084" y="4778921"/>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grpSp>
      </p:grpSp>
    </p:spTree>
    <p:extLst>
      <p:ext uri="{BB962C8B-B14F-4D97-AF65-F5344CB8AC3E}">
        <p14:creationId xmlns:p14="http://schemas.microsoft.com/office/powerpoint/2010/main" val="377145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6131515" y="4125434"/>
            <a:ext cx="4260039" cy="1626781"/>
          </a:xfrm>
          <a:prstGeom prst="rect">
            <a:avLst/>
          </a:prstGeom>
          <a:solidFill>
            <a:srgbClr val="CCFFFF"/>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Reduction Example 1</a:t>
            </a:r>
          </a:p>
        </p:txBody>
      </p:sp>
      <p:grpSp>
        <p:nvGrpSpPr>
          <p:cNvPr id="25" name="Group 24"/>
          <p:cNvGrpSpPr/>
          <p:nvPr/>
        </p:nvGrpSpPr>
        <p:grpSpPr>
          <a:xfrm>
            <a:off x="2323236" y="4218800"/>
            <a:ext cx="3714358" cy="1453115"/>
            <a:chOff x="799236" y="4218799"/>
            <a:chExt cx="3714358" cy="1453115"/>
          </a:xfrm>
        </p:grpSpPr>
        <p:grpSp>
          <p:nvGrpSpPr>
            <p:cNvPr id="68" name="Group 67"/>
            <p:cNvGrpSpPr/>
            <p:nvPr/>
          </p:nvGrpSpPr>
          <p:grpSpPr>
            <a:xfrm>
              <a:off x="799236" y="4736389"/>
              <a:ext cx="545854" cy="520552"/>
              <a:chOff x="2009553" y="4743784"/>
              <a:chExt cx="545854" cy="520552"/>
            </a:xfrm>
          </p:grpSpPr>
          <p:sp>
            <p:nvSpPr>
              <p:cNvPr id="69" name="Rounded Rectangle 68"/>
              <p:cNvSpPr/>
              <p:nvPr/>
            </p:nvSpPr>
            <p:spPr bwMode="auto">
              <a:xfrm>
                <a:off x="2009553" y="4743784"/>
                <a:ext cx="545854"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70" name="Oval 69"/>
              <p:cNvSpPr/>
              <p:nvPr/>
            </p:nvSpPr>
            <p:spPr bwMode="auto">
              <a:xfrm>
                <a:off x="2052084" y="4778921"/>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grpSp>
        <p:sp>
          <p:nvSpPr>
            <p:cNvPr id="5" name="Rounded Rectangle 4"/>
            <p:cNvSpPr/>
            <p:nvPr/>
          </p:nvSpPr>
          <p:spPr bwMode="auto">
            <a:xfrm>
              <a:off x="3737418" y="4748322"/>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 name="Rounded Rectangle 5"/>
            <p:cNvSpPr/>
            <p:nvPr/>
          </p:nvSpPr>
          <p:spPr bwMode="auto">
            <a:xfrm>
              <a:off x="2466827" y="5211170"/>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7" name="Rounded Rectangle 6"/>
            <p:cNvSpPr/>
            <p:nvPr/>
          </p:nvSpPr>
          <p:spPr bwMode="auto">
            <a:xfrm>
              <a:off x="2703401" y="4229431"/>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8" name="Rounded Rectangle 7"/>
            <p:cNvSpPr/>
            <p:nvPr/>
          </p:nvSpPr>
          <p:spPr bwMode="auto">
            <a:xfrm>
              <a:off x="1805838" y="4218799"/>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endCxn id="8" idx="1"/>
            </p:cNvCxnSpPr>
            <p:nvPr/>
          </p:nvCxnSpPr>
          <p:spPr bwMode="auto">
            <a:xfrm flipV="1">
              <a:off x="1345090" y="4456259"/>
              <a:ext cx="460748" cy="5596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endCxn id="6" idx="1"/>
            </p:cNvCxnSpPr>
            <p:nvPr/>
          </p:nvCxnSpPr>
          <p:spPr bwMode="auto">
            <a:xfrm>
              <a:off x="1345090" y="5015908"/>
              <a:ext cx="1121737" cy="42563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stCxn id="8" idx="3"/>
              <a:endCxn id="7" idx="1"/>
            </p:cNvCxnSpPr>
            <p:nvPr/>
          </p:nvCxnSpPr>
          <p:spPr bwMode="auto">
            <a:xfrm>
              <a:off x="2278987" y="4456259"/>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7" idx="3"/>
              <a:endCxn id="5" idx="1"/>
            </p:cNvCxnSpPr>
            <p:nvPr/>
          </p:nvCxnSpPr>
          <p:spPr bwMode="auto">
            <a:xfrm>
              <a:off x="3176550" y="4461575"/>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stCxn id="6" idx="3"/>
              <a:endCxn id="5" idx="1"/>
            </p:cNvCxnSpPr>
            <p:nvPr/>
          </p:nvCxnSpPr>
          <p:spPr bwMode="auto">
            <a:xfrm flipV="1">
              <a:off x="2939976" y="5040662"/>
              <a:ext cx="797442" cy="400880"/>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52" name="Straight Arrow Connector 51"/>
          <p:cNvCxnSpPr>
            <a:endCxn id="51" idx="1"/>
          </p:cNvCxnSpPr>
          <p:nvPr/>
        </p:nvCxnSpPr>
        <p:spPr bwMode="auto">
          <a:xfrm flipV="1">
            <a:off x="2647201" y="1559415"/>
            <a:ext cx="460747" cy="5596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Arrow Connector 52"/>
          <p:cNvCxnSpPr>
            <a:endCxn id="49" idx="1"/>
          </p:cNvCxnSpPr>
          <p:nvPr/>
        </p:nvCxnSpPr>
        <p:spPr bwMode="auto">
          <a:xfrm>
            <a:off x="2647201" y="2119063"/>
            <a:ext cx="496187" cy="30172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p:cNvCxnSpPr>
            <a:stCxn id="51" idx="3"/>
            <a:endCxn id="50" idx="1"/>
          </p:cNvCxnSpPr>
          <p:nvPr/>
        </p:nvCxnSpPr>
        <p:spPr bwMode="auto">
          <a:xfrm>
            <a:off x="3581096" y="1559414"/>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Arrow Connector 54"/>
          <p:cNvCxnSpPr>
            <a:stCxn id="50" idx="3"/>
            <a:endCxn id="81" idx="1"/>
          </p:cNvCxnSpPr>
          <p:nvPr/>
        </p:nvCxnSpPr>
        <p:spPr bwMode="auto">
          <a:xfrm>
            <a:off x="4478660" y="1564731"/>
            <a:ext cx="2213347" cy="39143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Down Arrow 75"/>
          <p:cNvSpPr/>
          <p:nvPr/>
        </p:nvSpPr>
        <p:spPr bwMode="auto">
          <a:xfrm>
            <a:off x="2960800" y="2818028"/>
            <a:ext cx="1054394" cy="1080978"/>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cxnSp>
        <p:nvCxnSpPr>
          <p:cNvPr id="85" name="Straight Arrow Connector 84"/>
          <p:cNvCxnSpPr>
            <a:stCxn id="49" idx="3"/>
            <a:endCxn id="84" idx="1"/>
          </p:cNvCxnSpPr>
          <p:nvPr/>
        </p:nvCxnSpPr>
        <p:spPr bwMode="auto">
          <a:xfrm flipV="1">
            <a:off x="3616537" y="2254933"/>
            <a:ext cx="738529" cy="1658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Arrow Connector 85"/>
          <p:cNvCxnSpPr>
            <a:stCxn id="49" idx="3"/>
            <a:endCxn id="82" idx="1"/>
          </p:cNvCxnSpPr>
          <p:nvPr/>
        </p:nvCxnSpPr>
        <p:spPr bwMode="auto">
          <a:xfrm>
            <a:off x="3616536" y="2420790"/>
            <a:ext cx="838650" cy="83147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Arrow Connector 86"/>
          <p:cNvCxnSpPr>
            <a:stCxn id="84" idx="3"/>
            <a:endCxn id="83" idx="1"/>
          </p:cNvCxnSpPr>
          <p:nvPr/>
        </p:nvCxnSpPr>
        <p:spPr bwMode="auto">
          <a:xfrm>
            <a:off x="4828214" y="2254932"/>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Arrow Connector 87"/>
          <p:cNvCxnSpPr>
            <a:stCxn id="83" idx="3"/>
            <a:endCxn id="81" idx="1"/>
          </p:cNvCxnSpPr>
          <p:nvPr/>
        </p:nvCxnSpPr>
        <p:spPr bwMode="auto">
          <a:xfrm flipV="1">
            <a:off x="5725778" y="1956170"/>
            <a:ext cx="966229" cy="3040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Arrow Connector 88"/>
          <p:cNvCxnSpPr>
            <a:stCxn id="82" idx="3"/>
            <a:endCxn id="90" idx="1"/>
          </p:cNvCxnSpPr>
          <p:nvPr/>
        </p:nvCxnSpPr>
        <p:spPr bwMode="auto">
          <a:xfrm flipV="1">
            <a:off x="4928335" y="3241432"/>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9" name="Group 28"/>
          <p:cNvGrpSpPr/>
          <p:nvPr/>
        </p:nvGrpSpPr>
        <p:grpSpPr>
          <a:xfrm>
            <a:off x="2147874" y="1321954"/>
            <a:ext cx="5320309" cy="2160678"/>
            <a:chOff x="623873" y="1321954"/>
            <a:chExt cx="5320309" cy="2160678"/>
          </a:xfrm>
        </p:grpSpPr>
        <p:grpSp>
          <p:nvGrpSpPr>
            <p:cNvPr id="72" name="Group 71"/>
            <p:cNvGrpSpPr/>
            <p:nvPr/>
          </p:nvGrpSpPr>
          <p:grpSpPr>
            <a:xfrm>
              <a:off x="623873" y="1863852"/>
              <a:ext cx="545854" cy="520552"/>
              <a:chOff x="2009553" y="4743784"/>
              <a:chExt cx="545854" cy="520552"/>
            </a:xfrm>
          </p:grpSpPr>
          <p:sp>
            <p:nvSpPr>
              <p:cNvPr id="74" name="Rounded Rectangle 73"/>
              <p:cNvSpPr/>
              <p:nvPr/>
            </p:nvSpPr>
            <p:spPr bwMode="auto">
              <a:xfrm>
                <a:off x="2009553" y="4743784"/>
                <a:ext cx="545854" cy="52055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75" name="Oval 74"/>
              <p:cNvSpPr/>
              <p:nvPr/>
            </p:nvSpPr>
            <p:spPr bwMode="auto">
              <a:xfrm>
                <a:off x="2052084" y="4778921"/>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grpSp>
        <p:sp>
          <p:nvSpPr>
            <p:cNvPr id="49" name="Rounded Rectangle 48"/>
            <p:cNvSpPr/>
            <p:nvPr/>
          </p:nvSpPr>
          <p:spPr bwMode="auto">
            <a:xfrm>
              <a:off x="1619387" y="2190417"/>
              <a:ext cx="473149" cy="460744"/>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50" name="Rounded Rectangle 49"/>
            <p:cNvSpPr/>
            <p:nvPr/>
          </p:nvSpPr>
          <p:spPr bwMode="auto">
            <a:xfrm>
              <a:off x="2481510" y="1332586"/>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51" name="Rounded Rectangle 50"/>
            <p:cNvSpPr/>
            <p:nvPr/>
          </p:nvSpPr>
          <p:spPr bwMode="auto">
            <a:xfrm>
              <a:off x="1583947" y="1321954"/>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sp>
          <p:nvSpPr>
            <p:cNvPr id="81" name="Rounded Rectangle 80"/>
            <p:cNvSpPr/>
            <p:nvPr/>
          </p:nvSpPr>
          <p:spPr bwMode="auto">
            <a:xfrm>
              <a:off x="5168006" y="1663829"/>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82" name="Rounded Rectangle 81"/>
            <p:cNvSpPr/>
            <p:nvPr/>
          </p:nvSpPr>
          <p:spPr bwMode="auto">
            <a:xfrm>
              <a:off x="2931186" y="3021888"/>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83" name="Rounded Rectangle 82"/>
            <p:cNvSpPr/>
            <p:nvPr/>
          </p:nvSpPr>
          <p:spPr bwMode="auto">
            <a:xfrm>
              <a:off x="3728628" y="2028104"/>
              <a:ext cx="473149" cy="464288"/>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84" name="Rounded Rectangle 83"/>
            <p:cNvSpPr/>
            <p:nvPr/>
          </p:nvSpPr>
          <p:spPr bwMode="auto">
            <a:xfrm>
              <a:off x="2831065" y="2017472"/>
              <a:ext cx="473149" cy="474920"/>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sp>
          <p:nvSpPr>
            <p:cNvPr id="90" name="Rounded Rectangle 89"/>
            <p:cNvSpPr/>
            <p:nvPr/>
          </p:nvSpPr>
          <p:spPr bwMode="auto">
            <a:xfrm>
              <a:off x="3871283" y="3011060"/>
              <a:ext cx="473149" cy="460744"/>
            </a:xfrm>
            <a:prstGeom prst="roundRect">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H</a:t>
              </a:r>
            </a:p>
          </p:txBody>
        </p:sp>
      </p:grpSp>
      <p:cxnSp>
        <p:nvCxnSpPr>
          <p:cNvPr id="91" name="Straight Arrow Connector 90"/>
          <p:cNvCxnSpPr>
            <a:stCxn id="90" idx="3"/>
            <a:endCxn id="81" idx="1"/>
          </p:cNvCxnSpPr>
          <p:nvPr/>
        </p:nvCxnSpPr>
        <p:spPr bwMode="auto">
          <a:xfrm flipV="1">
            <a:off x="5868432" y="1956170"/>
            <a:ext cx="823574" cy="128526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7076478" y="5826643"/>
            <a:ext cx="2399039" cy="461665"/>
          </a:xfrm>
          <a:prstGeom prst="rect">
            <a:avLst/>
          </a:prstGeom>
          <a:noFill/>
        </p:spPr>
        <p:txBody>
          <a:bodyPr wrap="square" rtlCol="0">
            <a:spAutoFit/>
          </a:bodyPr>
          <a:lstStyle/>
          <a:p>
            <a:r>
              <a:rPr lang="en-US" dirty="0"/>
              <a:t>Procedure P</a:t>
            </a:r>
          </a:p>
        </p:txBody>
      </p:sp>
      <p:grpSp>
        <p:nvGrpSpPr>
          <p:cNvPr id="19" name="Group 18"/>
          <p:cNvGrpSpPr/>
          <p:nvPr/>
        </p:nvGrpSpPr>
        <p:grpSpPr>
          <a:xfrm>
            <a:off x="6521302" y="4206754"/>
            <a:ext cx="3723679" cy="1465160"/>
            <a:chOff x="4997301" y="4206754"/>
            <a:chExt cx="3723679" cy="1465160"/>
          </a:xfrm>
        </p:grpSpPr>
        <p:sp>
          <p:nvSpPr>
            <p:cNvPr id="58" name="Rounded Rectangle 57"/>
            <p:cNvSpPr/>
            <p:nvPr/>
          </p:nvSpPr>
          <p:spPr bwMode="auto">
            <a:xfrm>
              <a:off x="4997301" y="4743587"/>
              <a:ext cx="555175" cy="520552"/>
            </a:xfrm>
            <a:prstGeom prst="roundRect">
              <a:avLst/>
            </a:prstGeom>
            <a:solidFill>
              <a:schemeClr val="accent2"/>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9" name="Rounded Rectangle 58"/>
            <p:cNvSpPr/>
            <p:nvPr/>
          </p:nvSpPr>
          <p:spPr bwMode="auto">
            <a:xfrm>
              <a:off x="7944804" y="4736277"/>
              <a:ext cx="776176" cy="584679"/>
            </a:xfrm>
            <a:prstGeom prst="roundRect">
              <a:avLst/>
            </a:prstGeom>
            <a:solidFill>
              <a:srgbClr val="FFB3FF"/>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End</a:t>
              </a:r>
            </a:p>
          </p:txBody>
        </p:sp>
        <p:sp>
          <p:nvSpPr>
            <p:cNvPr id="60" name="Rounded Rectangle 59"/>
            <p:cNvSpPr/>
            <p:nvPr/>
          </p:nvSpPr>
          <p:spPr bwMode="auto">
            <a:xfrm>
              <a:off x="6113345" y="5211170"/>
              <a:ext cx="473149" cy="460744"/>
            </a:xfrm>
            <a:prstGeom prst="roundRect">
              <a:avLst/>
            </a:prstGeom>
            <a:solidFill>
              <a:srgbClr val="FFFF00"/>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G</a:t>
              </a:r>
            </a:p>
          </p:txBody>
        </p:sp>
        <p:sp>
          <p:nvSpPr>
            <p:cNvPr id="61" name="Rounded Rectangle 60"/>
            <p:cNvSpPr/>
            <p:nvPr/>
          </p:nvSpPr>
          <p:spPr bwMode="auto">
            <a:xfrm>
              <a:off x="6910787" y="4217386"/>
              <a:ext cx="473149" cy="464288"/>
            </a:xfrm>
            <a:prstGeom prst="roundRect">
              <a:avLst/>
            </a:prstGeom>
            <a:solidFill>
              <a:srgbClr val="FFFF00"/>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F</a:t>
              </a:r>
            </a:p>
          </p:txBody>
        </p:sp>
        <p:sp>
          <p:nvSpPr>
            <p:cNvPr id="62" name="Rounded Rectangle 61"/>
            <p:cNvSpPr/>
            <p:nvPr/>
          </p:nvSpPr>
          <p:spPr bwMode="auto">
            <a:xfrm>
              <a:off x="6013224" y="4206754"/>
              <a:ext cx="473149" cy="474920"/>
            </a:xfrm>
            <a:prstGeom prst="roundRect">
              <a:avLst/>
            </a:prstGeom>
            <a:solidFill>
              <a:srgbClr val="FFFF00"/>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cxnSp>
          <p:nvCxnSpPr>
            <p:cNvPr id="63" name="Straight Arrow Connector 62"/>
            <p:cNvCxnSpPr>
              <a:stCxn id="58" idx="3"/>
              <a:endCxn id="62" idx="1"/>
            </p:cNvCxnSpPr>
            <p:nvPr/>
          </p:nvCxnSpPr>
          <p:spPr bwMode="auto">
            <a:xfrm flipV="1">
              <a:off x="5552476" y="4444214"/>
              <a:ext cx="460748" cy="55964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Arrow Connector 63"/>
            <p:cNvCxnSpPr>
              <a:stCxn id="58" idx="3"/>
              <a:endCxn id="60" idx="1"/>
            </p:cNvCxnSpPr>
            <p:nvPr/>
          </p:nvCxnSpPr>
          <p:spPr bwMode="auto">
            <a:xfrm>
              <a:off x="5552476" y="5003863"/>
              <a:ext cx="560869" cy="4376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Arrow Connector 64"/>
            <p:cNvCxnSpPr>
              <a:stCxn id="62" idx="3"/>
              <a:endCxn id="61" idx="1"/>
            </p:cNvCxnSpPr>
            <p:nvPr/>
          </p:nvCxnSpPr>
          <p:spPr bwMode="auto">
            <a:xfrm>
              <a:off x="6486373" y="4444214"/>
              <a:ext cx="424414" cy="531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65"/>
            <p:cNvCxnSpPr>
              <a:stCxn id="61" idx="3"/>
              <a:endCxn id="59" idx="1"/>
            </p:cNvCxnSpPr>
            <p:nvPr/>
          </p:nvCxnSpPr>
          <p:spPr bwMode="auto">
            <a:xfrm>
              <a:off x="7383936" y="4449530"/>
              <a:ext cx="560868" cy="57908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p:cNvCxnSpPr>
              <a:stCxn id="60" idx="3"/>
              <a:endCxn id="71" idx="1"/>
            </p:cNvCxnSpPr>
            <p:nvPr/>
          </p:nvCxnSpPr>
          <p:spPr bwMode="auto">
            <a:xfrm flipV="1">
              <a:off x="6586494" y="5430714"/>
              <a:ext cx="466948" cy="10828"/>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 name="Rounded Rectangle 70"/>
            <p:cNvSpPr/>
            <p:nvPr/>
          </p:nvSpPr>
          <p:spPr bwMode="auto">
            <a:xfrm>
              <a:off x="7053442" y="5200342"/>
              <a:ext cx="473149" cy="460744"/>
            </a:xfrm>
            <a:prstGeom prst="roundRect">
              <a:avLst/>
            </a:prstGeom>
            <a:solidFill>
              <a:srgbClr val="FFFF00"/>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H</a:t>
              </a:r>
            </a:p>
          </p:txBody>
        </p:sp>
        <p:cxnSp>
          <p:nvCxnSpPr>
            <p:cNvPr id="73" name="Straight Arrow Connector 72"/>
            <p:cNvCxnSpPr>
              <a:stCxn id="71" idx="3"/>
              <a:endCxn id="59" idx="1"/>
            </p:cNvCxnSpPr>
            <p:nvPr/>
          </p:nvCxnSpPr>
          <p:spPr bwMode="auto">
            <a:xfrm flipV="1">
              <a:off x="7526591" y="5028617"/>
              <a:ext cx="418213" cy="40209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Oval 55"/>
            <p:cNvSpPr/>
            <p:nvPr/>
          </p:nvSpPr>
          <p:spPr bwMode="auto">
            <a:xfrm>
              <a:off x="5063126" y="4782449"/>
              <a:ext cx="423523" cy="447216"/>
            </a:xfrm>
            <a:prstGeom prst="ellipse">
              <a:avLst/>
            </a:prstGeom>
            <a:solidFill>
              <a:srgbClr val="FFFF0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b="0" dirty="0"/>
                <a:t>P</a:t>
              </a:r>
            </a:p>
          </p:txBody>
        </p:sp>
      </p:grpSp>
      <p:sp>
        <p:nvSpPr>
          <p:cNvPr id="77" name="TextBox 76"/>
          <p:cNvSpPr txBox="1"/>
          <p:nvPr/>
        </p:nvSpPr>
        <p:spPr>
          <a:xfrm>
            <a:off x="1797702" y="5661087"/>
            <a:ext cx="1609279" cy="783193"/>
          </a:xfrm>
          <a:prstGeom prst="wedgeRoundRectCallout">
            <a:avLst>
              <a:gd name="adj1" fmla="val 75488"/>
              <a:gd name="adj2" fmla="val -48781"/>
              <a:gd name="adj3" fmla="val 16667"/>
            </a:avLst>
          </a:prstGeom>
          <a:solidFill>
            <a:schemeClr val="accent5"/>
          </a:solidFill>
          <a:ln w="28575">
            <a:solidFill>
              <a:srgbClr val="C00000"/>
            </a:solidFill>
          </a:ln>
        </p:spPr>
        <p:txBody>
          <a:bodyPr wrap="square" rtlCol="0" anchor="ctr">
            <a:spAutoFit/>
          </a:bodyPr>
          <a:lstStyle/>
          <a:p>
            <a:pPr algn="ctr"/>
            <a:r>
              <a:rPr lang="en-US" sz="2000" dirty="0">
                <a:latin typeface="Arial Narrow" panose="020B0606020202030204" pitchFamily="34" charset="0"/>
              </a:rPr>
              <a:t>D calls procedure P</a:t>
            </a:r>
          </a:p>
        </p:txBody>
      </p:sp>
      <p:sp>
        <p:nvSpPr>
          <p:cNvPr id="79" name="Content Placeholder 2"/>
          <p:cNvSpPr>
            <a:spLocks noGrp="1"/>
          </p:cNvSpPr>
          <p:nvPr>
            <p:ph idx="1"/>
          </p:nvPr>
        </p:nvSpPr>
        <p:spPr>
          <a:xfrm>
            <a:off x="8110494" y="1069839"/>
            <a:ext cx="2083254" cy="2701900"/>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lgn="ctr">
              <a:spcBef>
                <a:spcPct val="0"/>
              </a:spcBef>
              <a:buClrTx/>
              <a:buNone/>
            </a:pPr>
            <a:r>
              <a:rPr lang="en-US" kern="1200" dirty="0">
                <a:latin typeface="Arial Narrow" panose="020B0606020202030204" pitchFamily="34" charset="0"/>
              </a:rPr>
              <a:t>Any single-entry, single-exit sub-graph can be replaced by a procedure call</a:t>
            </a:r>
          </a:p>
        </p:txBody>
      </p:sp>
    </p:spTree>
    <p:extLst>
      <p:ext uri="{BB962C8B-B14F-4D97-AF65-F5344CB8AC3E}">
        <p14:creationId xmlns:p14="http://schemas.microsoft.com/office/powerpoint/2010/main" val="239870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6" grpId="0" animBg="1"/>
      <p:bldP spid="9" grpId="0"/>
      <p:bldP spid="7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Reduction Example 2</a:t>
            </a:r>
          </a:p>
        </p:txBody>
      </p:sp>
      <p:sp>
        <p:nvSpPr>
          <p:cNvPr id="3" name="Content Placeholder 2"/>
          <p:cNvSpPr>
            <a:spLocks noGrp="1"/>
          </p:cNvSpPr>
          <p:nvPr>
            <p:ph idx="1"/>
          </p:nvPr>
        </p:nvSpPr>
        <p:spPr>
          <a:xfrm>
            <a:off x="6261664" y="2466755"/>
            <a:ext cx="3427227" cy="2895323"/>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indent="0" algn="ctr">
              <a:spcBef>
                <a:spcPct val="0"/>
              </a:spcBef>
              <a:buClrTx/>
              <a:buNone/>
            </a:pPr>
            <a:r>
              <a:rPr lang="en-US" kern="1200" dirty="0">
                <a:latin typeface="Verdana" pitchFamily="34" charset="0"/>
              </a:rPr>
              <a:t>Any sequence containing no decisions or iterations can be reduced to a single node</a:t>
            </a:r>
          </a:p>
        </p:txBody>
      </p:sp>
      <p:grpSp>
        <p:nvGrpSpPr>
          <p:cNvPr id="36" name="Group 35"/>
          <p:cNvGrpSpPr/>
          <p:nvPr/>
        </p:nvGrpSpPr>
        <p:grpSpPr>
          <a:xfrm>
            <a:off x="2082995" y="1369107"/>
            <a:ext cx="4566756" cy="639282"/>
            <a:chOff x="558995" y="1369107"/>
            <a:chExt cx="4566756" cy="639282"/>
          </a:xfrm>
        </p:grpSpPr>
        <p:sp>
          <p:nvSpPr>
            <p:cNvPr id="15" name="Rounded Rectangle 14"/>
            <p:cNvSpPr/>
            <p:nvPr/>
          </p:nvSpPr>
          <p:spPr bwMode="auto">
            <a:xfrm>
              <a:off x="558995" y="1369107"/>
              <a:ext cx="622076"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16" name="Rounded Rectangle 15"/>
            <p:cNvSpPr/>
            <p:nvPr/>
          </p:nvSpPr>
          <p:spPr bwMode="auto">
            <a:xfrm>
              <a:off x="635216" y="1446914"/>
              <a:ext cx="473149"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6" name="Rounded Rectangle 5"/>
            <p:cNvSpPr/>
            <p:nvPr/>
          </p:nvSpPr>
          <p:spPr bwMode="auto">
            <a:xfrm>
              <a:off x="4349575" y="138220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8" name="Rounded Rectangle 7"/>
            <p:cNvSpPr/>
            <p:nvPr/>
          </p:nvSpPr>
          <p:spPr bwMode="auto">
            <a:xfrm>
              <a:off x="3032541" y="1446914"/>
              <a:ext cx="473149" cy="464288"/>
            </a:xfrm>
            <a:prstGeom prst="roundRect">
              <a:avLst/>
            </a:prstGeom>
            <a:solidFill>
              <a:srgbClr val="996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9" name="Rounded Rectangle 8"/>
            <p:cNvSpPr/>
            <p:nvPr/>
          </p:nvSpPr>
          <p:spPr bwMode="auto">
            <a:xfrm>
              <a:off x="1833722" y="143434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stCxn id="16" idx="3"/>
              <a:endCxn id="9" idx="1"/>
            </p:cNvCxnSpPr>
            <p:nvPr/>
          </p:nvCxnSpPr>
          <p:spPr bwMode="auto">
            <a:xfrm flipV="1">
              <a:off x="1108365" y="1671803"/>
              <a:ext cx="725357" cy="548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9" idx="3"/>
              <a:endCxn id="8" idx="1"/>
            </p:cNvCxnSpPr>
            <p:nvPr/>
          </p:nvCxnSpPr>
          <p:spPr bwMode="auto">
            <a:xfrm>
              <a:off x="2306871" y="1671803"/>
              <a:ext cx="725670" cy="725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stCxn id="8" idx="3"/>
              <a:endCxn id="6" idx="1"/>
            </p:cNvCxnSpPr>
            <p:nvPr/>
          </p:nvCxnSpPr>
          <p:spPr bwMode="auto">
            <a:xfrm flipV="1">
              <a:off x="3505690" y="1674544"/>
              <a:ext cx="843885" cy="451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 name="Group 45"/>
          <p:cNvGrpSpPr/>
          <p:nvPr/>
        </p:nvGrpSpPr>
        <p:grpSpPr>
          <a:xfrm>
            <a:off x="2082995" y="2612287"/>
            <a:ext cx="3249722" cy="639282"/>
            <a:chOff x="558995" y="2612287"/>
            <a:chExt cx="3249722" cy="639282"/>
          </a:xfrm>
        </p:grpSpPr>
        <p:sp>
          <p:nvSpPr>
            <p:cNvPr id="38" name="Rounded Rectangle 37"/>
            <p:cNvSpPr/>
            <p:nvPr/>
          </p:nvSpPr>
          <p:spPr bwMode="auto">
            <a:xfrm>
              <a:off x="558995" y="2612287"/>
              <a:ext cx="622076"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39" name="Rounded Rectangle 38"/>
            <p:cNvSpPr/>
            <p:nvPr/>
          </p:nvSpPr>
          <p:spPr bwMode="auto">
            <a:xfrm>
              <a:off x="635216" y="2690094"/>
              <a:ext cx="473149"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40" name="Rounded Rectangle 39"/>
            <p:cNvSpPr/>
            <p:nvPr/>
          </p:nvSpPr>
          <p:spPr bwMode="auto">
            <a:xfrm>
              <a:off x="3032541" y="262538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C,D</a:t>
              </a:r>
            </a:p>
          </p:txBody>
        </p:sp>
        <p:sp>
          <p:nvSpPr>
            <p:cNvPr id="42" name="Rounded Rectangle 41"/>
            <p:cNvSpPr/>
            <p:nvPr/>
          </p:nvSpPr>
          <p:spPr bwMode="auto">
            <a:xfrm>
              <a:off x="1833722" y="267752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43" name="Straight Arrow Connector 42"/>
            <p:cNvCxnSpPr>
              <a:stCxn id="39" idx="3"/>
              <a:endCxn id="42" idx="1"/>
            </p:cNvCxnSpPr>
            <p:nvPr/>
          </p:nvCxnSpPr>
          <p:spPr bwMode="auto">
            <a:xfrm flipV="1">
              <a:off x="1108365" y="2914983"/>
              <a:ext cx="725357" cy="548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Arrow Connector 43"/>
            <p:cNvCxnSpPr>
              <a:stCxn id="42" idx="3"/>
            </p:cNvCxnSpPr>
            <p:nvPr/>
          </p:nvCxnSpPr>
          <p:spPr bwMode="auto">
            <a:xfrm>
              <a:off x="2306871" y="2914983"/>
              <a:ext cx="725670" cy="725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Group 53"/>
          <p:cNvGrpSpPr/>
          <p:nvPr/>
        </p:nvGrpSpPr>
        <p:grpSpPr>
          <a:xfrm>
            <a:off x="2082996" y="3902371"/>
            <a:ext cx="2269265" cy="639282"/>
            <a:chOff x="558995" y="3902371"/>
            <a:chExt cx="2269265" cy="639282"/>
          </a:xfrm>
        </p:grpSpPr>
        <p:sp>
          <p:nvSpPr>
            <p:cNvPr id="48" name="Rounded Rectangle 47"/>
            <p:cNvSpPr/>
            <p:nvPr/>
          </p:nvSpPr>
          <p:spPr bwMode="auto">
            <a:xfrm>
              <a:off x="558995" y="3902371"/>
              <a:ext cx="622076"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49" name="Rounded Rectangle 48"/>
            <p:cNvSpPr/>
            <p:nvPr/>
          </p:nvSpPr>
          <p:spPr bwMode="auto">
            <a:xfrm>
              <a:off x="635216" y="3980178"/>
              <a:ext cx="473149"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50" name="Rounded Rectangle 49"/>
            <p:cNvSpPr/>
            <p:nvPr/>
          </p:nvSpPr>
          <p:spPr bwMode="auto">
            <a:xfrm>
              <a:off x="1833721" y="3902593"/>
              <a:ext cx="994539"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B,C,D</a:t>
              </a:r>
            </a:p>
          </p:txBody>
        </p:sp>
        <p:cxnSp>
          <p:nvCxnSpPr>
            <p:cNvPr id="52" name="Straight Arrow Connector 51"/>
            <p:cNvCxnSpPr>
              <a:stCxn id="49" idx="3"/>
            </p:cNvCxnSpPr>
            <p:nvPr/>
          </p:nvCxnSpPr>
          <p:spPr bwMode="auto">
            <a:xfrm flipV="1">
              <a:off x="1108365" y="4205067"/>
              <a:ext cx="725357" cy="548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Group 59"/>
          <p:cNvGrpSpPr/>
          <p:nvPr/>
        </p:nvGrpSpPr>
        <p:grpSpPr>
          <a:xfrm>
            <a:off x="2106988" y="5256250"/>
            <a:ext cx="1352139" cy="639282"/>
            <a:chOff x="582987" y="5256250"/>
            <a:chExt cx="1352139" cy="639282"/>
          </a:xfrm>
        </p:grpSpPr>
        <p:sp>
          <p:nvSpPr>
            <p:cNvPr id="56" name="Rounded Rectangle 55"/>
            <p:cNvSpPr/>
            <p:nvPr/>
          </p:nvSpPr>
          <p:spPr bwMode="auto">
            <a:xfrm>
              <a:off x="582987" y="5256250"/>
              <a:ext cx="1352139"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57" name="Rounded Rectangle 56"/>
            <p:cNvSpPr/>
            <p:nvPr/>
          </p:nvSpPr>
          <p:spPr bwMode="auto">
            <a:xfrm>
              <a:off x="659209" y="5334057"/>
              <a:ext cx="1174514"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A,B,C,D</a:t>
              </a:r>
            </a:p>
          </p:txBody>
        </p:sp>
      </p:grpSp>
      <p:sp>
        <p:nvSpPr>
          <p:cNvPr id="61" name="Down Arrow 60"/>
          <p:cNvSpPr/>
          <p:nvPr/>
        </p:nvSpPr>
        <p:spPr bwMode="auto">
          <a:xfrm>
            <a:off x="2826449" y="2128230"/>
            <a:ext cx="337189" cy="338525"/>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2" name="Down Arrow 61"/>
          <p:cNvSpPr/>
          <p:nvPr/>
        </p:nvSpPr>
        <p:spPr bwMode="auto">
          <a:xfrm>
            <a:off x="2826448" y="3354519"/>
            <a:ext cx="337189" cy="338525"/>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63" name="Down Arrow 62"/>
          <p:cNvSpPr/>
          <p:nvPr/>
        </p:nvSpPr>
        <p:spPr bwMode="auto">
          <a:xfrm>
            <a:off x="2770467" y="4708398"/>
            <a:ext cx="337189" cy="338525"/>
          </a:xfrm>
          <a:prstGeom prst="down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39167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McCabe </a:t>
            </a:r>
            <a:r>
              <a:rPr lang="en-US" dirty="0" err="1"/>
              <a:t>Cyclomatic</a:t>
            </a:r>
            <a:r>
              <a:rPr lang="en-US" dirty="0"/>
              <a:t> Complexity</a:t>
            </a:r>
          </a:p>
        </p:txBody>
      </p:sp>
      <p:sp>
        <p:nvSpPr>
          <p:cNvPr id="3" name="Content Placeholder 2"/>
          <p:cNvSpPr>
            <a:spLocks noGrp="1"/>
          </p:cNvSpPr>
          <p:nvPr>
            <p:ph idx="1"/>
          </p:nvPr>
        </p:nvSpPr>
        <p:spPr>
          <a:xfrm>
            <a:off x="982935" y="783586"/>
            <a:ext cx="10226130" cy="4749608"/>
          </a:xfrm>
        </p:spPr>
        <p:txBody>
          <a:bodyPr/>
          <a:lstStyle/>
          <a:p>
            <a:pPr marL="0" indent="0">
              <a:buNone/>
            </a:pPr>
            <a:r>
              <a:rPr lang="en-US" dirty="0"/>
              <a:t>The </a:t>
            </a:r>
            <a:r>
              <a:rPr lang="en-US" i="1" dirty="0" err="1">
                <a:solidFill>
                  <a:srgbClr val="0000CC"/>
                </a:solidFill>
              </a:rPr>
              <a:t>Cyclomatic</a:t>
            </a:r>
            <a:r>
              <a:rPr lang="en-US" i="1" dirty="0">
                <a:solidFill>
                  <a:srgbClr val="0000CC"/>
                </a:solidFill>
              </a:rPr>
              <a:t> Complexity</a:t>
            </a:r>
            <a:r>
              <a:rPr lang="en-US" dirty="0"/>
              <a:t> (v) of a Module or a System is:</a:t>
            </a:r>
          </a:p>
          <a:p>
            <a:pPr lvl="1">
              <a:spcBef>
                <a:spcPts val="1800"/>
              </a:spcBef>
            </a:pPr>
            <a:r>
              <a:rPr lang="en-US" dirty="0"/>
              <a:t>The number of </a:t>
            </a:r>
            <a:r>
              <a:rPr lang="en-US" b="1" dirty="0">
                <a:solidFill>
                  <a:srgbClr val="0000CC"/>
                </a:solidFill>
              </a:rPr>
              <a:t>linearly independent</a:t>
            </a:r>
            <a:r>
              <a:rPr lang="en-US" b="1" baseline="30000" dirty="0">
                <a:solidFill>
                  <a:srgbClr val="006600"/>
                </a:solidFill>
              </a:rPr>
              <a:t>1</a:t>
            </a:r>
            <a:r>
              <a:rPr lang="en-US" dirty="0"/>
              <a:t> </a:t>
            </a:r>
            <a:r>
              <a:rPr lang="en-US" b="1" dirty="0">
                <a:solidFill>
                  <a:srgbClr val="0000CC"/>
                </a:solidFill>
              </a:rPr>
              <a:t>paths</a:t>
            </a:r>
            <a:r>
              <a:rPr lang="en-US" dirty="0"/>
              <a:t> (basis paths) through the module or system</a:t>
            </a:r>
          </a:p>
          <a:p>
            <a:pPr lvl="1">
              <a:spcBef>
                <a:spcPts val="1800"/>
              </a:spcBef>
            </a:pPr>
            <a:r>
              <a:rPr lang="en-US" dirty="0"/>
              <a:t>If F is a flowgraph</a:t>
            </a:r>
            <a:r>
              <a:rPr lang="en-US" b="1" baseline="30000" dirty="0">
                <a:solidFill>
                  <a:srgbClr val="006600"/>
                </a:solidFill>
              </a:rPr>
              <a:t>2</a:t>
            </a:r>
            <a:r>
              <a:rPr lang="en-US" dirty="0"/>
              <a:t>, then </a:t>
            </a:r>
            <a:r>
              <a:rPr lang="en-US" b="1" dirty="0">
                <a:solidFill>
                  <a:srgbClr val="C00000"/>
                </a:solidFill>
              </a:rPr>
              <a:t>v(F) = e – n + 2</a:t>
            </a:r>
          </a:p>
          <a:p>
            <a:pPr lvl="2"/>
            <a:r>
              <a:rPr lang="en-US" dirty="0"/>
              <a:t>Where </a:t>
            </a:r>
            <a:r>
              <a:rPr lang="en-US" b="1" dirty="0">
                <a:solidFill>
                  <a:srgbClr val="C00000"/>
                </a:solidFill>
              </a:rPr>
              <a:t>e</a:t>
            </a:r>
            <a:r>
              <a:rPr lang="en-US" dirty="0"/>
              <a:t> is the number of edges (arcs)</a:t>
            </a:r>
          </a:p>
          <a:p>
            <a:pPr lvl="2"/>
            <a:r>
              <a:rPr lang="en-US" dirty="0"/>
              <a:t>And </a:t>
            </a:r>
            <a:r>
              <a:rPr lang="en-US" b="1" dirty="0">
                <a:solidFill>
                  <a:srgbClr val="C00000"/>
                </a:solidFill>
              </a:rPr>
              <a:t>n</a:t>
            </a:r>
            <a:r>
              <a:rPr lang="en-US" dirty="0"/>
              <a:t> is the number of nodes</a:t>
            </a:r>
          </a:p>
          <a:p>
            <a:pPr lvl="1">
              <a:spcBef>
                <a:spcPts val="1800"/>
              </a:spcBef>
            </a:pPr>
            <a:r>
              <a:rPr lang="en-US" dirty="0"/>
              <a:t>If a system consists of multiple </a:t>
            </a:r>
            <a:r>
              <a:rPr lang="en-US" dirty="0" err="1"/>
              <a:t>flowgraphs</a:t>
            </a:r>
            <a:r>
              <a:rPr lang="en-US" dirty="0"/>
              <a:t> that are not connected together, the formula becomes:</a:t>
            </a:r>
          </a:p>
          <a:p>
            <a:pPr marL="457200" lvl="1" indent="0">
              <a:buNone/>
            </a:pPr>
            <a:r>
              <a:rPr lang="en-US" b="1" dirty="0">
                <a:solidFill>
                  <a:srgbClr val="C00000"/>
                </a:solidFill>
              </a:rPr>
              <a:t>                      v(F) = e – n + 2c</a:t>
            </a:r>
          </a:p>
          <a:p>
            <a:pPr lvl="2"/>
            <a:r>
              <a:rPr lang="en-US" dirty="0"/>
              <a:t>Where </a:t>
            </a:r>
            <a:r>
              <a:rPr lang="en-US" b="1" dirty="0">
                <a:solidFill>
                  <a:srgbClr val="C00000"/>
                </a:solidFill>
              </a:rPr>
              <a:t>c</a:t>
            </a:r>
            <a:r>
              <a:rPr lang="en-US" dirty="0"/>
              <a:t> is the number of separate flowgraphs</a:t>
            </a:r>
            <a:r>
              <a:rPr lang="en-US" b="1" baseline="30000" dirty="0">
                <a:solidFill>
                  <a:srgbClr val="006600"/>
                </a:solidFill>
              </a:rPr>
              <a:t>3</a:t>
            </a:r>
            <a:r>
              <a:rPr lang="en-US" dirty="0"/>
              <a:t>   </a:t>
            </a:r>
            <a:r>
              <a:rPr lang="en-US" b="1" dirty="0">
                <a:solidFill>
                  <a:srgbClr val="C00000"/>
                </a:solidFill>
              </a:rPr>
              <a:t>  </a:t>
            </a:r>
            <a:endParaRPr lang="en-US" dirty="0"/>
          </a:p>
          <a:p>
            <a:pPr lvl="2"/>
            <a:endParaRPr lang="en-US" dirty="0"/>
          </a:p>
          <a:p>
            <a:pPr lvl="1"/>
            <a:endParaRPr lang="en-US" dirty="0"/>
          </a:p>
        </p:txBody>
      </p:sp>
      <p:sp>
        <p:nvSpPr>
          <p:cNvPr id="4" name="TextBox 3"/>
          <p:cNvSpPr txBox="1"/>
          <p:nvPr/>
        </p:nvSpPr>
        <p:spPr>
          <a:xfrm>
            <a:off x="2130057" y="5645889"/>
            <a:ext cx="8070110" cy="769441"/>
          </a:xfrm>
          <a:prstGeom prst="rect">
            <a:avLst/>
          </a:prstGeom>
          <a:noFill/>
        </p:spPr>
        <p:txBody>
          <a:bodyPr wrap="square" rtlCol="0">
            <a:spAutoFit/>
          </a:bodyPr>
          <a:lstStyle/>
          <a:p>
            <a:r>
              <a:rPr lang="en-US" baseline="30000" dirty="0">
                <a:solidFill>
                  <a:srgbClr val="006600"/>
                </a:solidFill>
              </a:rPr>
              <a:t>1</a:t>
            </a:r>
            <a:r>
              <a:rPr lang="en-US" baseline="30000" dirty="0"/>
              <a:t> </a:t>
            </a:r>
            <a:r>
              <a:rPr lang="en-US" sz="2000" b="0" dirty="0"/>
              <a:t>To be discussed a little later</a:t>
            </a:r>
            <a:r>
              <a:rPr lang="en-US" b="0" dirty="0"/>
              <a:t>  </a:t>
            </a:r>
            <a:r>
              <a:rPr lang="en-US" baseline="30000" dirty="0">
                <a:solidFill>
                  <a:srgbClr val="006600"/>
                </a:solidFill>
              </a:rPr>
              <a:t>2</a:t>
            </a:r>
            <a:r>
              <a:rPr lang="en-US" dirty="0"/>
              <a:t> </a:t>
            </a:r>
            <a:r>
              <a:rPr lang="en-US" sz="2000" b="0" dirty="0"/>
              <a:t>With one entry and one exit</a:t>
            </a:r>
          </a:p>
          <a:p>
            <a:r>
              <a:rPr lang="en-US" sz="2000" baseline="30000" dirty="0">
                <a:solidFill>
                  <a:srgbClr val="006600"/>
                </a:solidFill>
              </a:rPr>
              <a:t>3</a:t>
            </a:r>
            <a:r>
              <a:rPr lang="en-US" sz="2000" b="0" dirty="0"/>
              <a:t> In graph theory these are called </a:t>
            </a:r>
            <a:r>
              <a:rPr lang="en-US" sz="2000" i="1" dirty="0">
                <a:solidFill>
                  <a:srgbClr val="0000CC"/>
                </a:solidFill>
              </a:rPr>
              <a:t>connected components</a:t>
            </a:r>
          </a:p>
        </p:txBody>
      </p:sp>
    </p:spTree>
    <p:extLst>
      <p:ext uri="{BB962C8B-B14F-4D97-AF65-F5344CB8AC3E}">
        <p14:creationId xmlns:p14="http://schemas.microsoft.com/office/powerpoint/2010/main" val="194929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t>
            </a:r>
            <a:r>
              <a:rPr lang="en-US" dirty="0" err="1"/>
              <a:t>Cyclomatic</a:t>
            </a:r>
            <a:r>
              <a:rPr lang="en-US" dirty="0"/>
              <a:t> Complexity</a:t>
            </a:r>
          </a:p>
        </p:txBody>
      </p:sp>
      <p:sp>
        <p:nvSpPr>
          <p:cNvPr id="3" name="Content Placeholder 2"/>
          <p:cNvSpPr>
            <a:spLocks noGrp="1"/>
          </p:cNvSpPr>
          <p:nvPr>
            <p:ph idx="1"/>
          </p:nvPr>
        </p:nvSpPr>
        <p:spPr>
          <a:xfrm>
            <a:off x="1266092" y="941367"/>
            <a:ext cx="8990784" cy="2632350"/>
          </a:xfrm>
        </p:spPr>
        <p:txBody>
          <a:bodyPr/>
          <a:lstStyle/>
          <a:p>
            <a:r>
              <a:rPr lang="en-US" b="1" dirty="0"/>
              <a:t>Example 1:</a:t>
            </a:r>
          </a:p>
          <a:p>
            <a:pPr lvl="1">
              <a:spcBef>
                <a:spcPts val="1800"/>
              </a:spcBef>
              <a:buFont typeface="Wingdings" panose="05000000000000000000" pitchFamily="2" charset="2"/>
              <a:buChar char="Ø"/>
            </a:pPr>
            <a:r>
              <a:rPr lang="en-US" b="1" dirty="0">
                <a:solidFill>
                  <a:srgbClr val="C00000"/>
                </a:solidFill>
              </a:rPr>
              <a:t>v(F) =   e – n + 2   =   3 – 4 + 2   =   1</a:t>
            </a:r>
          </a:p>
          <a:p>
            <a:pPr lvl="1">
              <a:spcBef>
                <a:spcPts val="1200"/>
              </a:spcBef>
              <a:buFont typeface="Wingdings" panose="05000000000000000000" pitchFamily="2" charset="2"/>
              <a:buChar char="Ø"/>
            </a:pPr>
            <a:r>
              <a:rPr lang="en-US" dirty="0"/>
              <a:t>There is only 1 path through the code</a:t>
            </a:r>
          </a:p>
          <a:p>
            <a:pPr>
              <a:spcBef>
                <a:spcPts val="3600"/>
              </a:spcBef>
            </a:pPr>
            <a:r>
              <a:rPr lang="en-US" dirty="0"/>
              <a:t>Example 2:</a:t>
            </a:r>
          </a:p>
          <a:p>
            <a:pPr lvl="1"/>
            <a:endParaRPr lang="en-US" dirty="0"/>
          </a:p>
        </p:txBody>
      </p:sp>
      <p:grpSp>
        <p:nvGrpSpPr>
          <p:cNvPr id="4" name="Group 3"/>
          <p:cNvGrpSpPr/>
          <p:nvPr/>
        </p:nvGrpSpPr>
        <p:grpSpPr>
          <a:xfrm>
            <a:off x="4262885" y="941366"/>
            <a:ext cx="4566756" cy="639282"/>
            <a:chOff x="558995" y="1369107"/>
            <a:chExt cx="4566756" cy="639282"/>
          </a:xfrm>
        </p:grpSpPr>
        <p:sp>
          <p:nvSpPr>
            <p:cNvPr id="5" name="Rounded Rectangle 4"/>
            <p:cNvSpPr/>
            <p:nvPr/>
          </p:nvSpPr>
          <p:spPr bwMode="auto">
            <a:xfrm>
              <a:off x="558995" y="1369107"/>
              <a:ext cx="622076"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635216" y="1446914"/>
              <a:ext cx="473149"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7" name="Rounded Rectangle 6"/>
            <p:cNvSpPr/>
            <p:nvPr/>
          </p:nvSpPr>
          <p:spPr bwMode="auto">
            <a:xfrm>
              <a:off x="4349575" y="138220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8" name="Rounded Rectangle 7"/>
            <p:cNvSpPr/>
            <p:nvPr/>
          </p:nvSpPr>
          <p:spPr bwMode="auto">
            <a:xfrm>
              <a:off x="3032541" y="1446914"/>
              <a:ext cx="473149" cy="464288"/>
            </a:xfrm>
            <a:prstGeom prst="roundRect">
              <a:avLst/>
            </a:prstGeom>
            <a:solidFill>
              <a:srgbClr val="996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9" name="Rounded Rectangle 8"/>
            <p:cNvSpPr/>
            <p:nvPr/>
          </p:nvSpPr>
          <p:spPr bwMode="auto">
            <a:xfrm>
              <a:off x="1833722" y="143434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stCxn id="6" idx="3"/>
              <a:endCxn id="9" idx="1"/>
            </p:cNvCxnSpPr>
            <p:nvPr/>
          </p:nvCxnSpPr>
          <p:spPr bwMode="auto">
            <a:xfrm flipV="1">
              <a:off x="1108365" y="1671803"/>
              <a:ext cx="725357" cy="548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9" idx="3"/>
              <a:endCxn id="8" idx="1"/>
            </p:cNvCxnSpPr>
            <p:nvPr/>
          </p:nvCxnSpPr>
          <p:spPr bwMode="auto">
            <a:xfrm>
              <a:off x="2306871" y="1671803"/>
              <a:ext cx="725670" cy="725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8" idx="3"/>
              <a:endCxn id="7" idx="1"/>
            </p:cNvCxnSpPr>
            <p:nvPr/>
          </p:nvCxnSpPr>
          <p:spPr bwMode="auto">
            <a:xfrm flipV="1">
              <a:off x="3505690" y="1674544"/>
              <a:ext cx="843885" cy="451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Group 12"/>
          <p:cNvGrpSpPr/>
          <p:nvPr/>
        </p:nvGrpSpPr>
        <p:grpSpPr>
          <a:xfrm>
            <a:off x="3246483" y="3177516"/>
            <a:ext cx="2218075" cy="3223284"/>
            <a:chOff x="4256551" y="2189947"/>
            <a:chExt cx="2085720" cy="3338567"/>
          </a:xfrm>
        </p:grpSpPr>
        <p:cxnSp>
          <p:nvCxnSpPr>
            <p:cNvPr id="14" name="Straight Arrow Connector 13"/>
            <p:cNvCxnSpPr>
              <a:endCxn id="17" idx="0"/>
            </p:cNvCxnSpPr>
            <p:nvPr/>
          </p:nvCxnSpPr>
          <p:spPr bwMode="auto">
            <a:xfrm>
              <a:off x="5042786" y="3609542"/>
              <a:ext cx="761217" cy="475706"/>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endCxn id="27" idx="0"/>
            </p:cNvCxnSpPr>
            <p:nvPr/>
          </p:nvCxnSpPr>
          <p:spPr bwMode="auto">
            <a:xfrm flipH="1">
              <a:off x="4525717" y="3609542"/>
              <a:ext cx="517069" cy="472279"/>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ounded Rectangle 15"/>
            <p:cNvSpPr/>
            <p:nvPr/>
          </p:nvSpPr>
          <p:spPr bwMode="auto">
            <a:xfrm>
              <a:off x="5445779" y="2189947"/>
              <a:ext cx="622887" cy="618237"/>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17" name="Rounded Rectangle 16"/>
            <p:cNvSpPr/>
            <p:nvPr/>
          </p:nvSpPr>
          <p:spPr bwMode="auto">
            <a:xfrm>
              <a:off x="5567428" y="4085248"/>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18" name="Rounded Rectangle 17"/>
            <p:cNvSpPr/>
            <p:nvPr/>
          </p:nvSpPr>
          <p:spPr bwMode="auto">
            <a:xfrm>
              <a:off x="4742294" y="4947093"/>
              <a:ext cx="773294" cy="581421"/>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E</a:t>
              </a:r>
            </a:p>
          </p:txBody>
        </p:sp>
        <p:sp>
          <p:nvSpPr>
            <p:cNvPr id="19" name="Oval 18"/>
            <p:cNvSpPr/>
            <p:nvPr/>
          </p:nvSpPr>
          <p:spPr bwMode="auto">
            <a:xfrm>
              <a:off x="5520648" y="2257637"/>
              <a:ext cx="473149" cy="460744"/>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20" name="Oval 19"/>
            <p:cNvSpPr/>
            <p:nvPr/>
          </p:nvSpPr>
          <p:spPr bwMode="auto">
            <a:xfrm>
              <a:off x="4806211" y="3134622"/>
              <a:ext cx="473149" cy="474920"/>
            </a:xfrm>
            <a:prstGeom prst="ellipse">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21" name="Straight Arrow Connector 20"/>
            <p:cNvCxnSpPr>
              <a:stCxn id="27" idx="2"/>
              <a:endCxn id="18" idx="0"/>
            </p:cNvCxnSpPr>
            <p:nvPr/>
          </p:nvCxnSpPr>
          <p:spPr bwMode="auto">
            <a:xfrm>
              <a:off x="4525717" y="4546109"/>
              <a:ext cx="603224" cy="40098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H="1">
              <a:off x="5042786" y="2718381"/>
              <a:ext cx="714437" cy="416241"/>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endCxn id="17" idx="0"/>
            </p:cNvCxnSpPr>
            <p:nvPr/>
          </p:nvCxnSpPr>
          <p:spPr bwMode="auto">
            <a:xfrm>
              <a:off x="5757223" y="2718381"/>
              <a:ext cx="46780" cy="136686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5725582" y="2808184"/>
              <a:ext cx="616689" cy="382541"/>
            </a:xfrm>
            <a:prstGeom prst="rect">
              <a:avLst/>
            </a:prstGeom>
            <a:noFill/>
          </p:spPr>
          <p:txBody>
            <a:bodyPr wrap="square" rtlCol="0">
              <a:spAutoFit/>
            </a:bodyPr>
            <a:lstStyle/>
            <a:p>
              <a:r>
                <a:rPr lang="en-US" sz="1800" dirty="0">
                  <a:latin typeface="Arial Narrow" panose="020B0606020202030204" pitchFamily="34" charset="0"/>
                </a:rPr>
                <a:t>True</a:t>
              </a:r>
            </a:p>
          </p:txBody>
        </p:sp>
        <p:sp>
          <p:nvSpPr>
            <p:cNvPr id="25" name="TextBox 24"/>
            <p:cNvSpPr txBox="1"/>
            <p:nvPr/>
          </p:nvSpPr>
          <p:spPr>
            <a:xfrm>
              <a:off x="4805608" y="2600318"/>
              <a:ext cx="732625" cy="382541"/>
            </a:xfrm>
            <a:prstGeom prst="rect">
              <a:avLst/>
            </a:prstGeom>
            <a:noFill/>
          </p:spPr>
          <p:txBody>
            <a:bodyPr wrap="square" rtlCol="0">
              <a:spAutoFit/>
            </a:bodyPr>
            <a:lstStyle/>
            <a:p>
              <a:r>
                <a:rPr lang="en-US" sz="1800" dirty="0">
                  <a:latin typeface="Arial Narrow" panose="020B0606020202030204" pitchFamily="34" charset="0"/>
                </a:rPr>
                <a:t>False</a:t>
              </a:r>
            </a:p>
          </p:txBody>
        </p:sp>
        <p:cxnSp>
          <p:nvCxnSpPr>
            <p:cNvPr id="26" name="Straight Arrow Connector 25"/>
            <p:cNvCxnSpPr>
              <a:stCxn id="17" idx="2"/>
              <a:endCxn id="18" idx="0"/>
            </p:cNvCxnSpPr>
            <p:nvPr/>
          </p:nvCxnSpPr>
          <p:spPr bwMode="auto">
            <a:xfrm flipH="1">
              <a:off x="5128941" y="4549536"/>
              <a:ext cx="675062" cy="397557"/>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Rounded Rectangle 26"/>
            <p:cNvSpPr/>
            <p:nvPr/>
          </p:nvSpPr>
          <p:spPr bwMode="auto">
            <a:xfrm>
              <a:off x="4289142" y="4081821"/>
              <a:ext cx="473149" cy="464288"/>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28" name="TextBox 27"/>
            <p:cNvSpPr txBox="1"/>
            <p:nvPr/>
          </p:nvSpPr>
          <p:spPr>
            <a:xfrm>
              <a:off x="4256551" y="3467430"/>
              <a:ext cx="666475" cy="382541"/>
            </a:xfrm>
            <a:prstGeom prst="rect">
              <a:avLst/>
            </a:prstGeom>
            <a:noFill/>
          </p:spPr>
          <p:txBody>
            <a:bodyPr wrap="square" rtlCol="0">
              <a:spAutoFit/>
            </a:bodyPr>
            <a:lstStyle/>
            <a:p>
              <a:r>
                <a:rPr lang="en-US" sz="1800" dirty="0">
                  <a:latin typeface="Arial Narrow" panose="020B0606020202030204" pitchFamily="34" charset="0"/>
                </a:rPr>
                <a:t>False</a:t>
              </a:r>
            </a:p>
          </p:txBody>
        </p:sp>
        <p:sp>
          <p:nvSpPr>
            <p:cNvPr id="29" name="TextBox 28"/>
            <p:cNvSpPr txBox="1"/>
            <p:nvPr/>
          </p:nvSpPr>
          <p:spPr>
            <a:xfrm>
              <a:off x="5212303" y="3470875"/>
              <a:ext cx="616689" cy="382541"/>
            </a:xfrm>
            <a:prstGeom prst="rect">
              <a:avLst/>
            </a:prstGeom>
            <a:noFill/>
          </p:spPr>
          <p:txBody>
            <a:bodyPr wrap="square" rtlCol="0">
              <a:spAutoFit/>
            </a:bodyPr>
            <a:lstStyle/>
            <a:p>
              <a:r>
                <a:rPr lang="en-US" sz="1800" dirty="0">
                  <a:latin typeface="Arial Narrow" panose="020B0606020202030204" pitchFamily="34" charset="0"/>
                </a:rPr>
                <a:t>True</a:t>
              </a:r>
            </a:p>
          </p:txBody>
        </p:sp>
      </p:grpSp>
      <p:sp>
        <p:nvSpPr>
          <p:cNvPr id="30" name="TextBox 29"/>
          <p:cNvSpPr txBox="1"/>
          <p:nvPr/>
        </p:nvSpPr>
        <p:spPr>
          <a:xfrm>
            <a:off x="5646980" y="3177517"/>
            <a:ext cx="4404333" cy="2923877"/>
          </a:xfrm>
          <a:prstGeom prst="rect">
            <a:avLst/>
          </a:prstGeom>
          <a:noFill/>
        </p:spPr>
        <p:txBody>
          <a:bodyPr wrap="square" rtlCol="0">
            <a:spAutoFit/>
          </a:bodyPr>
          <a:lstStyle/>
          <a:p>
            <a:pPr marL="342900" lvl="1" indent="-342900">
              <a:spcBef>
                <a:spcPts val="1800"/>
              </a:spcBef>
              <a:buClr>
                <a:srgbClr val="990033"/>
              </a:buClr>
              <a:buFont typeface="Wingdings" panose="05000000000000000000" pitchFamily="2" charset="2"/>
              <a:buChar char="Ø"/>
            </a:pPr>
            <a:r>
              <a:rPr lang="en-US" sz="2200" dirty="0">
                <a:solidFill>
                  <a:srgbClr val="C00000"/>
                </a:solidFill>
                <a:latin typeface="+mn-lt"/>
              </a:rPr>
              <a:t>v(F) =   e – n + 2   = </a:t>
            </a:r>
          </a:p>
          <a:p>
            <a:r>
              <a:rPr lang="en-US" sz="2200" dirty="0">
                <a:solidFill>
                  <a:srgbClr val="C00000"/>
                </a:solidFill>
                <a:latin typeface="+mn-lt"/>
              </a:rPr>
              <a:t>                 6 – 5 + 2   =   3</a:t>
            </a:r>
          </a:p>
          <a:p>
            <a:pPr marL="342900" lvl="1" indent="-342900">
              <a:spcBef>
                <a:spcPts val="1800"/>
              </a:spcBef>
              <a:buClr>
                <a:srgbClr val="990033"/>
              </a:buClr>
              <a:buFont typeface="Wingdings" panose="05000000000000000000" pitchFamily="2" charset="2"/>
              <a:buChar char="Ø"/>
            </a:pPr>
            <a:r>
              <a:rPr lang="en-US" sz="2200" b="0" dirty="0">
                <a:latin typeface="+mn-lt"/>
              </a:rPr>
              <a:t>There are 3 paths through the code:</a:t>
            </a:r>
          </a:p>
          <a:p>
            <a:pPr marL="800100" lvl="2" indent="-342900">
              <a:spcBef>
                <a:spcPts val="600"/>
              </a:spcBef>
              <a:buClr>
                <a:srgbClr val="990033"/>
              </a:buClr>
              <a:buFont typeface="Wingdings" panose="05000000000000000000" pitchFamily="2" charset="2"/>
              <a:buChar char="§"/>
            </a:pPr>
            <a:r>
              <a:rPr lang="en-US" sz="2200" b="0" dirty="0">
                <a:latin typeface="+mn-lt"/>
              </a:rPr>
              <a:t>A B D E</a:t>
            </a:r>
          </a:p>
          <a:p>
            <a:pPr marL="800100" lvl="2" indent="-342900">
              <a:spcBef>
                <a:spcPts val="600"/>
              </a:spcBef>
              <a:buClr>
                <a:srgbClr val="990033"/>
              </a:buClr>
              <a:buFont typeface="Wingdings" panose="05000000000000000000" pitchFamily="2" charset="2"/>
              <a:buChar char="§"/>
            </a:pPr>
            <a:r>
              <a:rPr lang="en-US" sz="2200" b="0" dirty="0">
                <a:latin typeface="+mn-lt"/>
              </a:rPr>
              <a:t>A B C E</a:t>
            </a:r>
          </a:p>
          <a:p>
            <a:pPr marL="800100" lvl="2" indent="-342900">
              <a:spcBef>
                <a:spcPts val="600"/>
              </a:spcBef>
              <a:buClr>
                <a:srgbClr val="990033"/>
              </a:buClr>
              <a:buFont typeface="Wingdings" panose="05000000000000000000" pitchFamily="2" charset="2"/>
              <a:buChar char="§"/>
            </a:pPr>
            <a:r>
              <a:rPr lang="en-US" sz="2200" b="0" dirty="0">
                <a:latin typeface="+mn-lt"/>
              </a:rPr>
              <a:t>A C E</a:t>
            </a:r>
          </a:p>
        </p:txBody>
      </p:sp>
      <p:cxnSp>
        <p:nvCxnSpPr>
          <p:cNvPr id="32" name="Straight Connector 31"/>
          <p:cNvCxnSpPr/>
          <p:nvPr/>
        </p:nvCxnSpPr>
        <p:spPr bwMode="auto">
          <a:xfrm flipV="1">
            <a:off x="1838070" y="2661662"/>
            <a:ext cx="7846828" cy="10633"/>
          </a:xfrm>
          <a:prstGeom prst="line">
            <a:avLst/>
          </a:prstGeom>
          <a:solidFill>
            <a:srgbClr val="FF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6472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a:t>
            </a:r>
            <a:r>
              <a:rPr lang="en-US" dirty="0" err="1"/>
              <a:t>Cyclomatic</a:t>
            </a:r>
            <a:r>
              <a:rPr lang="en-US" dirty="0"/>
              <a:t> Complexity Useful?</a:t>
            </a:r>
          </a:p>
        </p:txBody>
      </p:sp>
      <p:sp>
        <p:nvSpPr>
          <p:cNvPr id="3" name="Content Placeholder 2"/>
          <p:cNvSpPr>
            <a:spLocks noGrp="1"/>
          </p:cNvSpPr>
          <p:nvPr>
            <p:ph idx="1"/>
          </p:nvPr>
        </p:nvSpPr>
        <p:spPr>
          <a:xfrm>
            <a:off x="1282324" y="941454"/>
            <a:ext cx="9555210" cy="4130278"/>
          </a:xfrm>
        </p:spPr>
        <p:txBody>
          <a:bodyPr/>
          <a:lstStyle/>
          <a:p>
            <a:r>
              <a:rPr lang="en-US" dirty="0"/>
              <a:t>Number of paths indicates </a:t>
            </a:r>
            <a:r>
              <a:rPr lang="en-US" i="1" dirty="0">
                <a:solidFill>
                  <a:srgbClr val="0000CC"/>
                </a:solidFill>
              </a:rPr>
              <a:t>maximum number of separate tests</a:t>
            </a:r>
            <a:r>
              <a:rPr lang="en-US" dirty="0"/>
              <a:t> needed to test all paths</a:t>
            </a:r>
          </a:p>
          <a:p>
            <a:pPr lvl="1"/>
            <a:r>
              <a:rPr lang="en-US" dirty="0"/>
              <a:t>This should relate to the </a:t>
            </a:r>
            <a:r>
              <a:rPr lang="en-US" b="1" i="1" dirty="0">
                <a:solidFill>
                  <a:srgbClr val="0000CC"/>
                </a:solidFill>
              </a:rPr>
              <a:t>difficulty of testing</a:t>
            </a:r>
            <a:r>
              <a:rPr lang="en-US" dirty="0"/>
              <a:t> the program</a:t>
            </a:r>
          </a:p>
          <a:p>
            <a:pPr>
              <a:spcBef>
                <a:spcPts val="2400"/>
              </a:spcBef>
            </a:pPr>
            <a:r>
              <a:rPr lang="en-US" dirty="0"/>
              <a:t>It also indicates the </a:t>
            </a:r>
            <a:r>
              <a:rPr lang="en-US" i="1" dirty="0">
                <a:solidFill>
                  <a:srgbClr val="0000CC"/>
                </a:solidFill>
              </a:rPr>
              <a:t>number of decision points</a:t>
            </a:r>
            <a:r>
              <a:rPr lang="en-US" dirty="0"/>
              <a:t> in the program (plus 1)</a:t>
            </a:r>
          </a:p>
          <a:p>
            <a:pPr lvl="1">
              <a:spcBef>
                <a:spcPts val="600"/>
              </a:spcBef>
            </a:pPr>
            <a:r>
              <a:rPr lang="en-US" dirty="0"/>
              <a:t>This should relate to the </a:t>
            </a:r>
            <a:r>
              <a:rPr lang="en-US" b="1" i="1" dirty="0">
                <a:solidFill>
                  <a:srgbClr val="0000CC"/>
                </a:solidFill>
              </a:rPr>
              <a:t>difficulty of understanding and testing</a:t>
            </a:r>
            <a:r>
              <a:rPr lang="en-US" dirty="0"/>
              <a:t> the program</a:t>
            </a:r>
          </a:p>
        </p:txBody>
      </p:sp>
      <p:sp>
        <p:nvSpPr>
          <p:cNvPr id="4" name="Rounded Rectangle 3"/>
          <p:cNvSpPr/>
          <p:nvPr/>
        </p:nvSpPr>
        <p:spPr bwMode="auto">
          <a:xfrm>
            <a:off x="2301319" y="4557718"/>
            <a:ext cx="7517219" cy="1297172"/>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Cyclomatic</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complexity is not a perfect measure of these things (see Fenton, chapter 9) but it is a fairly reliable guide.</a:t>
            </a:r>
          </a:p>
        </p:txBody>
      </p:sp>
    </p:spTree>
    <p:extLst>
      <p:ext uri="{BB962C8B-B14F-4D97-AF65-F5344CB8AC3E}">
        <p14:creationId xmlns:p14="http://schemas.microsoft.com/office/powerpoint/2010/main" val="38904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9746" name="Rectangle 2"/>
          <p:cNvSpPr>
            <a:spLocks noGrp="1" noChangeArrowheads="1"/>
          </p:cNvSpPr>
          <p:nvPr>
            <p:ph type="title"/>
          </p:nvPr>
        </p:nvSpPr>
        <p:spPr/>
        <p:txBody>
          <a:bodyPr/>
          <a:lstStyle/>
          <a:p>
            <a:r>
              <a:rPr lang="en-US" altLang="en-US"/>
              <a:t>Contained and Leaking Defects</a:t>
            </a:r>
          </a:p>
        </p:txBody>
      </p:sp>
      <p:grpSp>
        <p:nvGrpSpPr>
          <p:cNvPr id="2719747" name="Group 3"/>
          <p:cNvGrpSpPr>
            <a:grpSpLocks/>
          </p:cNvGrpSpPr>
          <p:nvPr/>
        </p:nvGrpSpPr>
        <p:grpSpPr bwMode="auto">
          <a:xfrm>
            <a:off x="1755775" y="1439863"/>
            <a:ext cx="8696324" cy="4419600"/>
            <a:chOff x="57" y="1152"/>
            <a:chExt cx="5478" cy="2784"/>
          </a:xfrm>
        </p:grpSpPr>
        <p:graphicFrame>
          <p:nvGraphicFramePr>
            <p:cNvPr id="2719748" name="Object 4"/>
            <p:cNvGraphicFramePr>
              <a:graphicFrameLocks noChangeAspect="1"/>
            </p:cNvGraphicFramePr>
            <p:nvPr/>
          </p:nvGraphicFramePr>
          <p:xfrm>
            <a:off x="576" y="1427"/>
            <a:ext cx="4896" cy="2509"/>
          </p:xfrm>
          <a:graphic>
            <a:graphicData uri="http://schemas.openxmlformats.org/presentationml/2006/ole">
              <mc:AlternateContent xmlns:mc="http://schemas.openxmlformats.org/markup-compatibility/2006">
                <mc:Choice xmlns:v="urn:schemas-microsoft-com:vml" Requires="v">
                  <p:oleObj spid="_x0000_s3079" name="Worksheet" r:id="rId4" imgW="5250363" imgH="2720523" progId="Excel.Sheet.8">
                    <p:embed/>
                  </p:oleObj>
                </mc:Choice>
                <mc:Fallback>
                  <p:oleObj name="Worksheet" r:id="rId4" imgW="5250363" imgH="2720523" progId="Excel.Sheet.8">
                    <p:embed/>
                    <p:pic>
                      <p:nvPicPr>
                        <p:cNvPr id="271974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427"/>
                          <a:ext cx="4896" cy="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19749" name="Rectangle 5"/>
            <p:cNvSpPr>
              <a:spLocks noChangeArrowheads="1"/>
            </p:cNvSpPr>
            <p:nvPr/>
          </p:nvSpPr>
          <p:spPr bwMode="auto">
            <a:xfrm rot="16200000">
              <a:off x="-211" y="2228"/>
              <a:ext cx="1058"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Detection</a:t>
              </a:r>
            </a:p>
          </p:txBody>
        </p:sp>
        <p:sp>
          <p:nvSpPr>
            <p:cNvPr id="2719750" name="Rectangle 6"/>
            <p:cNvSpPr>
              <a:spLocks noChangeArrowheads="1"/>
            </p:cNvSpPr>
            <p:nvPr/>
          </p:nvSpPr>
          <p:spPr bwMode="auto">
            <a:xfrm>
              <a:off x="1547" y="1152"/>
              <a:ext cx="2782"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Injection</a:t>
              </a:r>
            </a:p>
          </p:txBody>
        </p:sp>
        <p:sp>
          <p:nvSpPr>
            <p:cNvPr id="2719751" name="Line 7"/>
            <p:cNvSpPr>
              <a:spLocks noChangeShapeType="1"/>
            </p:cNvSpPr>
            <p:nvPr/>
          </p:nvSpPr>
          <p:spPr bwMode="auto">
            <a:xfrm flipH="1">
              <a:off x="2688" y="2112"/>
              <a:ext cx="720" cy="192"/>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9752" name="AutoShape 8"/>
            <p:cNvSpPr>
              <a:spLocks noChangeArrowheads="1"/>
            </p:cNvSpPr>
            <p:nvPr/>
          </p:nvSpPr>
          <p:spPr bwMode="auto">
            <a:xfrm>
              <a:off x="2496" y="3456"/>
              <a:ext cx="2580" cy="326"/>
            </a:xfrm>
            <a:prstGeom prst="roundRect">
              <a:avLst>
                <a:gd name="adj" fmla="val 16667"/>
              </a:avLst>
            </a:prstGeom>
            <a:solidFill>
              <a:srgbClr val="FFFF99"/>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0">
                  <a:latin typeface="Comic Sans MS" pitchFamily="66" charset="0"/>
                </a:rPr>
                <a:t>Out-of-phase or Leaking</a:t>
              </a:r>
            </a:p>
          </p:txBody>
        </p:sp>
        <p:sp>
          <p:nvSpPr>
            <p:cNvPr id="2719753" name="Line 9"/>
            <p:cNvSpPr>
              <a:spLocks noChangeShapeType="1"/>
            </p:cNvSpPr>
            <p:nvPr/>
          </p:nvSpPr>
          <p:spPr bwMode="auto">
            <a:xfrm flipH="1" flipV="1">
              <a:off x="2256" y="3269"/>
              <a:ext cx="240" cy="331"/>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9754" name="AutoShape 10"/>
            <p:cNvSpPr>
              <a:spLocks noChangeArrowheads="1"/>
            </p:cNvSpPr>
            <p:nvPr/>
          </p:nvSpPr>
          <p:spPr bwMode="auto">
            <a:xfrm>
              <a:off x="3340" y="1968"/>
              <a:ext cx="2195" cy="326"/>
            </a:xfrm>
            <a:prstGeom prst="roundRect">
              <a:avLst>
                <a:gd name="adj" fmla="val 16667"/>
              </a:avLst>
            </a:prstGeom>
            <a:solidFill>
              <a:srgbClr val="CCFFFF"/>
            </a:solidFill>
            <a:ln w="1905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0">
                  <a:latin typeface="Comic Sans MS" pitchFamily="66" charset="0"/>
                </a:rPr>
                <a:t>In-phase or Contained</a:t>
              </a:r>
            </a:p>
          </p:txBody>
        </p:sp>
      </p:grpSp>
    </p:spTree>
    <p:extLst>
      <p:ext uri="{BB962C8B-B14F-4D97-AF65-F5344CB8AC3E}">
        <p14:creationId xmlns:p14="http://schemas.microsoft.com/office/powerpoint/2010/main" val="322728065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4305" y="152400"/>
            <a:ext cx="9419944" cy="724125"/>
          </a:xfrm>
        </p:spPr>
        <p:txBody>
          <a:bodyPr/>
          <a:lstStyle/>
          <a:p>
            <a:r>
              <a:rPr lang="en-US" sz="3000" dirty="0"/>
              <a:t>The Higher the </a:t>
            </a:r>
            <a:r>
              <a:rPr lang="en-US" sz="3000" dirty="0" err="1"/>
              <a:t>Cyclomatic</a:t>
            </a:r>
            <a:r>
              <a:rPr lang="en-US" sz="3000" dirty="0"/>
              <a:t> Complexity, the Harder the Code Is to Maintain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359" y="1320947"/>
            <a:ext cx="7927212" cy="488019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563424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946" y="0"/>
            <a:ext cx="10856107" cy="1028024"/>
          </a:xfrm>
        </p:spPr>
        <p:txBody>
          <a:bodyPr/>
          <a:lstStyle/>
          <a:p>
            <a:r>
              <a:rPr lang="en-US" dirty="0"/>
              <a:t>What Do We Mean by</a:t>
            </a:r>
            <a:br>
              <a:rPr lang="en-US" dirty="0"/>
            </a:br>
            <a:r>
              <a:rPr lang="en-US" dirty="0"/>
              <a:t>Linearly Independent Paths?</a:t>
            </a:r>
          </a:p>
        </p:txBody>
      </p:sp>
      <p:sp>
        <p:nvSpPr>
          <p:cNvPr id="3" name="Content Placeholder 2"/>
          <p:cNvSpPr>
            <a:spLocks noGrp="1"/>
          </p:cNvSpPr>
          <p:nvPr>
            <p:ph idx="1"/>
          </p:nvPr>
        </p:nvSpPr>
        <p:spPr>
          <a:xfrm>
            <a:off x="1168701" y="1228218"/>
            <a:ext cx="10144970" cy="5183215"/>
          </a:xfrm>
        </p:spPr>
        <p:txBody>
          <a:bodyPr/>
          <a:lstStyle/>
          <a:p>
            <a:pPr marL="0" indent="0">
              <a:buNone/>
            </a:pPr>
            <a:r>
              <a:rPr lang="en-US" dirty="0"/>
              <a:t>The </a:t>
            </a:r>
            <a:r>
              <a:rPr lang="en-US" i="1" dirty="0">
                <a:solidFill>
                  <a:srgbClr val="0000CC"/>
                </a:solidFill>
              </a:rPr>
              <a:t>number of linearly independent paths</a:t>
            </a:r>
            <a:r>
              <a:rPr lang="en-US" dirty="0"/>
              <a:t> is the minimum number of end-to-end paths required to </a:t>
            </a:r>
            <a:r>
              <a:rPr lang="en-US" i="1" dirty="0">
                <a:solidFill>
                  <a:srgbClr val="0000CC"/>
                </a:solidFill>
              </a:rPr>
              <a:t>touch every path segment</a:t>
            </a:r>
            <a:r>
              <a:rPr lang="en-US" dirty="0"/>
              <a:t> at least once.</a:t>
            </a:r>
          </a:p>
          <a:p>
            <a:pPr lvl="1"/>
            <a:r>
              <a:rPr lang="en-US" sz="2000" dirty="0"/>
              <a:t>Sometimes the actual number of paths needed to cover the system is less than this because it may be possible to combine several path segments in one traversal.</a:t>
            </a:r>
          </a:p>
          <a:p>
            <a:pPr marL="0" indent="0">
              <a:spcBef>
                <a:spcPts val="1200"/>
              </a:spcBef>
              <a:buNone/>
            </a:pPr>
            <a:r>
              <a:rPr lang="en-US" i="1" dirty="0">
                <a:solidFill>
                  <a:srgbClr val="0000CC"/>
                </a:solidFill>
              </a:rPr>
              <a:t>There may be more than one set of linearly independent paths</a:t>
            </a:r>
            <a:r>
              <a:rPr lang="en-US" dirty="0"/>
              <a:t> for a given </a:t>
            </a:r>
            <a:r>
              <a:rPr lang="en-US" dirty="0" err="1"/>
              <a:t>flowgraph</a:t>
            </a:r>
            <a:endParaRPr lang="en-US" dirty="0"/>
          </a:p>
          <a:p>
            <a:pPr lvl="1">
              <a:spcBef>
                <a:spcPts val="600"/>
              </a:spcBef>
            </a:pPr>
            <a:r>
              <a:rPr lang="en-US" sz="2000" dirty="0"/>
              <a:t>More likely as you get more complex </a:t>
            </a:r>
            <a:r>
              <a:rPr lang="en-US" sz="2000" dirty="0" err="1"/>
              <a:t>flowgraphs</a:t>
            </a:r>
            <a:endParaRPr lang="en-US" sz="2000" dirty="0"/>
          </a:p>
          <a:p>
            <a:pPr marL="0" indent="0">
              <a:spcBef>
                <a:spcPts val="1200"/>
              </a:spcBef>
              <a:buNone/>
            </a:pPr>
            <a:r>
              <a:rPr lang="en-US" dirty="0"/>
              <a:t>Determining a set of linearly independent paths is something you might study in a course on testing or in a course on graph theory</a:t>
            </a:r>
          </a:p>
          <a:p>
            <a:pPr lvl="1">
              <a:spcBef>
                <a:spcPts val="600"/>
              </a:spcBef>
            </a:pPr>
            <a:r>
              <a:rPr lang="en-US" sz="2000" dirty="0"/>
              <a:t>It gets harder as the </a:t>
            </a:r>
            <a:r>
              <a:rPr lang="en-US" sz="2000" dirty="0" err="1"/>
              <a:t>cyclomatic</a:t>
            </a:r>
            <a:r>
              <a:rPr lang="en-US" sz="2000" dirty="0"/>
              <a:t> complexity goes up</a:t>
            </a:r>
          </a:p>
        </p:txBody>
      </p:sp>
    </p:spTree>
    <p:extLst>
      <p:ext uri="{BB962C8B-B14F-4D97-AF65-F5344CB8AC3E}">
        <p14:creationId xmlns:p14="http://schemas.microsoft.com/office/powerpoint/2010/main" val="203405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8516" y="0"/>
            <a:ext cx="6694967" cy="1024820"/>
          </a:xfrm>
        </p:spPr>
        <p:txBody>
          <a:bodyPr/>
          <a:lstStyle/>
          <a:p>
            <a:r>
              <a:rPr lang="en-US" dirty="0"/>
              <a:t>A Graph with Five Connected Components</a:t>
            </a:r>
          </a:p>
        </p:txBody>
      </p:sp>
      <p:sp>
        <p:nvSpPr>
          <p:cNvPr id="3" name="Content Placeholder 2"/>
          <p:cNvSpPr>
            <a:spLocks noGrp="1"/>
          </p:cNvSpPr>
          <p:nvPr>
            <p:ph idx="1"/>
          </p:nvPr>
        </p:nvSpPr>
        <p:spPr>
          <a:xfrm>
            <a:off x="2073350" y="4763385"/>
            <a:ext cx="8243776" cy="1670263"/>
          </a:xfrm>
        </p:spPr>
        <p:txBody>
          <a:bodyPr/>
          <a:lstStyle/>
          <a:p>
            <a:pPr marL="0" indent="0">
              <a:buNone/>
            </a:pPr>
            <a:r>
              <a:rPr lang="en-US" dirty="0">
                <a:latin typeface="Arial Narrow" panose="020B0606020202030204" pitchFamily="34" charset="0"/>
              </a:rPr>
              <a:t>The graph above is not a </a:t>
            </a:r>
            <a:r>
              <a:rPr lang="en-US" dirty="0" err="1">
                <a:latin typeface="Arial Narrow" panose="020B0606020202030204" pitchFamily="34" charset="0"/>
              </a:rPr>
              <a:t>flowgraph</a:t>
            </a:r>
            <a:r>
              <a:rPr lang="en-US" dirty="0">
                <a:latin typeface="Arial Narrow" panose="020B0606020202030204" pitchFamily="34" charset="0"/>
              </a:rPr>
              <a:t> by our strict definition, because it has more than one start and stop node and not all nodes are connected to any given start or stop node. But it illustrates the concept of </a:t>
            </a:r>
            <a:r>
              <a:rPr lang="en-US" i="1" dirty="0">
                <a:solidFill>
                  <a:srgbClr val="0000CC"/>
                </a:solidFill>
                <a:latin typeface="Arial Narrow" panose="020B0606020202030204" pitchFamily="34" charset="0"/>
              </a:rPr>
              <a:t>connected components</a:t>
            </a:r>
            <a:r>
              <a:rPr lang="en-US" dirty="0">
                <a:latin typeface="Arial Narrow" panose="020B0606020202030204" pitchFamily="34" charset="0"/>
              </a:rPr>
              <a:t>.</a:t>
            </a: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2884" y="1268596"/>
            <a:ext cx="5764243" cy="3601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864242" y="1442761"/>
            <a:ext cx="2838893" cy="3046988"/>
          </a:xfrm>
          <a:prstGeom prst="rect">
            <a:avLst/>
          </a:prstGeom>
          <a:noFill/>
        </p:spPr>
        <p:txBody>
          <a:bodyPr wrap="square" rtlCol="0">
            <a:spAutoFit/>
          </a:bodyPr>
          <a:lstStyle/>
          <a:p>
            <a:pPr algn="ctr"/>
            <a:r>
              <a:rPr lang="en-US" dirty="0">
                <a:latin typeface="Arial Narrow" panose="020B0606020202030204" pitchFamily="34" charset="0"/>
              </a:rPr>
              <a:t>This graph has </a:t>
            </a:r>
            <a:r>
              <a:rPr lang="en-US" i="1" dirty="0">
                <a:solidFill>
                  <a:srgbClr val="0000CC"/>
                </a:solidFill>
                <a:latin typeface="Arial Narrow" panose="020B0606020202030204" pitchFamily="34" charset="0"/>
              </a:rPr>
              <a:t>five separate regions</a:t>
            </a:r>
            <a:r>
              <a:rPr lang="en-US" dirty="0">
                <a:latin typeface="Arial Narrow" panose="020B0606020202030204" pitchFamily="34" charset="0"/>
              </a:rPr>
              <a:t>, which are connected within themselves, but not to each other. Each region is called a </a:t>
            </a:r>
            <a:r>
              <a:rPr lang="en-US" i="1" dirty="0">
                <a:solidFill>
                  <a:srgbClr val="0000CC"/>
                </a:solidFill>
                <a:latin typeface="Arial Narrow" panose="020B0606020202030204" pitchFamily="34" charset="0"/>
              </a:rPr>
              <a:t>connected component</a:t>
            </a:r>
            <a:r>
              <a:rPr lang="en-US" dirty="0">
                <a:latin typeface="Arial Narrow" panose="020B0606020202030204" pitchFamily="34" charset="0"/>
              </a:rPr>
              <a:t>.</a:t>
            </a:r>
          </a:p>
        </p:txBody>
      </p:sp>
    </p:spTree>
    <p:extLst>
      <p:ext uri="{BB962C8B-B14F-4D97-AF65-F5344CB8AC3E}">
        <p14:creationId xmlns:p14="http://schemas.microsoft.com/office/powerpoint/2010/main" val="31198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363" y="91981"/>
            <a:ext cx="8673273" cy="957685"/>
          </a:xfrm>
        </p:spPr>
        <p:txBody>
          <a:bodyPr/>
          <a:lstStyle/>
          <a:p>
            <a:r>
              <a:rPr lang="en-US" dirty="0"/>
              <a:t>Why Would We Care About Graphs with Many Connected Components?</a:t>
            </a:r>
          </a:p>
        </p:txBody>
      </p:sp>
      <p:sp>
        <p:nvSpPr>
          <p:cNvPr id="3" name="Content Placeholder 2"/>
          <p:cNvSpPr>
            <a:spLocks noGrp="1"/>
          </p:cNvSpPr>
          <p:nvPr>
            <p:ph idx="1"/>
          </p:nvPr>
        </p:nvSpPr>
        <p:spPr>
          <a:xfrm>
            <a:off x="1233629" y="1488307"/>
            <a:ext cx="9511924" cy="4529471"/>
          </a:xfrm>
        </p:spPr>
        <p:txBody>
          <a:bodyPr/>
          <a:lstStyle/>
          <a:p>
            <a:r>
              <a:rPr lang="en-US" dirty="0"/>
              <a:t>We could measure the </a:t>
            </a:r>
            <a:r>
              <a:rPr lang="en-US" dirty="0" err="1"/>
              <a:t>cyclomatic</a:t>
            </a:r>
            <a:r>
              <a:rPr lang="en-US" dirty="0"/>
              <a:t> complexity of a </a:t>
            </a:r>
            <a:r>
              <a:rPr lang="en-US" i="1" dirty="0">
                <a:solidFill>
                  <a:srgbClr val="0000CC"/>
                </a:solidFill>
              </a:rPr>
              <a:t>system consisting of several separate modules</a:t>
            </a:r>
          </a:p>
          <a:p>
            <a:pPr>
              <a:spcBef>
                <a:spcPts val="1800"/>
              </a:spcBef>
            </a:pPr>
            <a:r>
              <a:rPr lang="en-US" dirty="0"/>
              <a:t>In object oriented systems we could measure the </a:t>
            </a:r>
            <a:r>
              <a:rPr lang="en-US" dirty="0" err="1"/>
              <a:t>cyclomatic</a:t>
            </a:r>
            <a:r>
              <a:rPr lang="en-US" dirty="0"/>
              <a:t> complexity of a </a:t>
            </a:r>
            <a:r>
              <a:rPr lang="en-US" i="1" dirty="0">
                <a:solidFill>
                  <a:srgbClr val="0000CC"/>
                </a:solidFill>
              </a:rPr>
              <a:t>class containing multiple methods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055" y="3554797"/>
            <a:ext cx="4377072" cy="2626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285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575" y="14996"/>
            <a:ext cx="10856107" cy="670891"/>
          </a:xfrm>
        </p:spPr>
        <p:txBody>
          <a:bodyPr/>
          <a:lstStyle/>
          <a:p>
            <a:r>
              <a:rPr lang="en-US" dirty="0"/>
              <a:t>McCabe Essential Complexity</a:t>
            </a:r>
          </a:p>
        </p:txBody>
      </p:sp>
      <p:sp>
        <p:nvSpPr>
          <p:cNvPr id="3" name="Content Placeholder 2"/>
          <p:cNvSpPr>
            <a:spLocks noGrp="1"/>
          </p:cNvSpPr>
          <p:nvPr>
            <p:ph idx="1"/>
          </p:nvPr>
        </p:nvSpPr>
        <p:spPr>
          <a:xfrm>
            <a:off x="1044256" y="1272362"/>
            <a:ext cx="10264004" cy="1587796"/>
          </a:xfrm>
        </p:spPr>
        <p:txBody>
          <a:bodyPr/>
          <a:lstStyle/>
          <a:p>
            <a:pPr marL="0" indent="0">
              <a:buNone/>
            </a:pPr>
            <a:r>
              <a:rPr lang="en-US" dirty="0"/>
              <a:t>The </a:t>
            </a:r>
            <a:r>
              <a:rPr lang="en-US" i="1" dirty="0">
                <a:solidFill>
                  <a:srgbClr val="0000CC"/>
                </a:solidFill>
              </a:rPr>
              <a:t>Essential Complexity</a:t>
            </a:r>
            <a:r>
              <a:rPr lang="en-US" dirty="0"/>
              <a:t> (</a:t>
            </a:r>
            <a:r>
              <a:rPr lang="en-US" dirty="0" err="1"/>
              <a:t>ev</a:t>
            </a:r>
            <a:r>
              <a:rPr lang="en-US" dirty="0"/>
              <a:t>) of a Module or a System is:</a:t>
            </a:r>
          </a:p>
          <a:p>
            <a:pPr lvl="1"/>
            <a:r>
              <a:rPr lang="en-US" dirty="0"/>
              <a:t>The </a:t>
            </a:r>
            <a:r>
              <a:rPr lang="en-US" dirty="0" err="1"/>
              <a:t>cyclomatic</a:t>
            </a:r>
            <a:r>
              <a:rPr lang="en-US" dirty="0"/>
              <a:t> complexity of the </a:t>
            </a:r>
            <a:r>
              <a:rPr lang="en-US" b="1" dirty="0">
                <a:solidFill>
                  <a:srgbClr val="0000CC"/>
                </a:solidFill>
              </a:rPr>
              <a:t>fully reduced </a:t>
            </a:r>
            <a:r>
              <a:rPr lang="en-US" b="1" dirty="0" err="1">
                <a:solidFill>
                  <a:srgbClr val="0000CC"/>
                </a:solidFill>
              </a:rPr>
              <a:t>flowgraph</a:t>
            </a:r>
            <a:endParaRPr lang="en-US" b="1" dirty="0">
              <a:solidFill>
                <a:srgbClr val="0000CC"/>
              </a:solidFill>
            </a:endParaRPr>
          </a:p>
          <a:p>
            <a:pPr lvl="1"/>
            <a:r>
              <a:rPr lang="en-US" b="1" dirty="0"/>
              <a:t>Example:</a:t>
            </a:r>
          </a:p>
          <a:p>
            <a:pPr lvl="1"/>
            <a:endParaRPr lang="en-US" b="1" dirty="0"/>
          </a:p>
          <a:p>
            <a:pPr lvl="1"/>
            <a:endParaRPr lang="en-US" b="1" dirty="0"/>
          </a:p>
          <a:p>
            <a:pPr lvl="2"/>
            <a:r>
              <a:rPr lang="en-US" b="1" dirty="0" err="1">
                <a:solidFill>
                  <a:srgbClr val="C00000"/>
                </a:solidFill>
              </a:rPr>
              <a:t>ev</a:t>
            </a:r>
            <a:r>
              <a:rPr lang="en-US" b="1" dirty="0">
                <a:solidFill>
                  <a:srgbClr val="C00000"/>
                </a:solidFill>
              </a:rPr>
              <a:t>(F) = 1 </a:t>
            </a:r>
            <a:r>
              <a:rPr lang="en-US" dirty="0"/>
              <a:t>because this can be reduced to one node</a:t>
            </a:r>
          </a:p>
          <a:p>
            <a:pPr>
              <a:spcBef>
                <a:spcPts val="1800"/>
              </a:spcBef>
              <a:buFont typeface="Wingdings" panose="05000000000000000000" pitchFamily="2" charset="2"/>
              <a:buChar char="Ø"/>
            </a:pPr>
            <a:r>
              <a:rPr lang="en-US" dirty="0"/>
              <a:t>If the </a:t>
            </a:r>
            <a:r>
              <a:rPr lang="en-US" dirty="0" err="1"/>
              <a:t>flowgraph</a:t>
            </a:r>
            <a:r>
              <a:rPr lang="en-US" dirty="0"/>
              <a:t> is constructed completely of prime </a:t>
            </a:r>
            <a:r>
              <a:rPr lang="en-US" dirty="0" err="1"/>
              <a:t>flowgraphs</a:t>
            </a:r>
            <a:r>
              <a:rPr lang="en-US" dirty="0"/>
              <a:t> (i.e., it is structured) then the essential complexity will be 1. </a:t>
            </a:r>
            <a:endParaRPr lang="en-US" b="1" dirty="0"/>
          </a:p>
          <a:p>
            <a:pPr lvl="1"/>
            <a:endParaRPr lang="en-US" dirty="0"/>
          </a:p>
        </p:txBody>
      </p:sp>
      <p:grpSp>
        <p:nvGrpSpPr>
          <p:cNvPr id="4" name="Group 3"/>
          <p:cNvGrpSpPr/>
          <p:nvPr/>
        </p:nvGrpSpPr>
        <p:grpSpPr>
          <a:xfrm>
            <a:off x="3549155" y="2540517"/>
            <a:ext cx="4566756" cy="639282"/>
            <a:chOff x="558995" y="1369107"/>
            <a:chExt cx="4566756" cy="639282"/>
          </a:xfrm>
        </p:grpSpPr>
        <p:sp>
          <p:nvSpPr>
            <p:cNvPr id="5" name="Rounded Rectangle 4"/>
            <p:cNvSpPr/>
            <p:nvPr/>
          </p:nvSpPr>
          <p:spPr bwMode="auto">
            <a:xfrm>
              <a:off x="558995" y="1369107"/>
              <a:ext cx="622076" cy="639282"/>
            </a:xfrm>
            <a:prstGeom prst="roundRect">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endParaRPr lang="en-US" dirty="0">
                <a:latin typeface="Arial Narrow" panose="020B0606020202030204" pitchFamily="34" charset="0"/>
              </a:endParaRPr>
            </a:p>
          </p:txBody>
        </p:sp>
        <p:sp>
          <p:nvSpPr>
            <p:cNvPr id="6" name="Rounded Rectangle 5"/>
            <p:cNvSpPr/>
            <p:nvPr/>
          </p:nvSpPr>
          <p:spPr bwMode="auto">
            <a:xfrm>
              <a:off x="635216" y="1446914"/>
              <a:ext cx="473149" cy="460744"/>
            </a:xfrm>
            <a:prstGeom prst="roundRect">
              <a:avLst/>
            </a:prstGeom>
            <a:solidFill>
              <a:srgbClr val="00B050"/>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A</a:t>
              </a:r>
            </a:p>
          </p:txBody>
        </p:sp>
        <p:sp>
          <p:nvSpPr>
            <p:cNvPr id="7" name="Rounded Rectangle 6"/>
            <p:cNvSpPr/>
            <p:nvPr/>
          </p:nvSpPr>
          <p:spPr bwMode="auto">
            <a:xfrm>
              <a:off x="4349575" y="1382204"/>
              <a:ext cx="776176" cy="584679"/>
            </a:xfrm>
            <a:prstGeom prst="roundRect">
              <a:avLst/>
            </a:prstGeom>
            <a:solidFill>
              <a:srgbClr val="FFB3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D</a:t>
              </a:r>
            </a:p>
          </p:txBody>
        </p:sp>
        <p:sp>
          <p:nvSpPr>
            <p:cNvPr id="8" name="Rounded Rectangle 7"/>
            <p:cNvSpPr/>
            <p:nvPr/>
          </p:nvSpPr>
          <p:spPr bwMode="auto">
            <a:xfrm>
              <a:off x="3032541" y="1446914"/>
              <a:ext cx="473149" cy="464288"/>
            </a:xfrm>
            <a:prstGeom prst="roundRect">
              <a:avLst/>
            </a:prstGeom>
            <a:solidFill>
              <a:srgbClr val="9966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C</a:t>
              </a:r>
            </a:p>
          </p:txBody>
        </p:sp>
        <p:sp>
          <p:nvSpPr>
            <p:cNvPr id="9" name="Rounded Rectangle 8"/>
            <p:cNvSpPr/>
            <p:nvPr/>
          </p:nvSpPr>
          <p:spPr bwMode="auto">
            <a:xfrm>
              <a:off x="1833722" y="1434343"/>
              <a:ext cx="473149" cy="474920"/>
            </a:xfrm>
            <a:prstGeom prst="roundRect">
              <a:avLst/>
            </a:prstGeom>
            <a:solidFill>
              <a:srgbClr val="66CC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B</a:t>
              </a:r>
            </a:p>
          </p:txBody>
        </p:sp>
        <p:cxnSp>
          <p:nvCxnSpPr>
            <p:cNvPr id="10" name="Straight Arrow Connector 9"/>
            <p:cNvCxnSpPr>
              <a:stCxn id="6" idx="3"/>
              <a:endCxn id="9" idx="1"/>
            </p:cNvCxnSpPr>
            <p:nvPr/>
          </p:nvCxnSpPr>
          <p:spPr bwMode="auto">
            <a:xfrm flipV="1">
              <a:off x="1108365" y="1671803"/>
              <a:ext cx="725357" cy="5483"/>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p:cNvCxnSpPr>
              <a:stCxn id="9" idx="3"/>
              <a:endCxn id="8" idx="1"/>
            </p:cNvCxnSpPr>
            <p:nvPr/>
          </p:nvCxnSpPr>
          <p:spPr bwMode="auto">
            <a:xfrm>
              <a:off x="2306871" y="1671803"/>
              <a:ext cx="725670" cy="7255"/>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8" idx="3"/>
              <a:endCxn id="7" idx="1"/>
            </p:cNvCxnSpPr>
            <p:nvPr/>
          </p:nvCxnSpPr>
          <p:spPr bwMode="auto">
            <a:xfrm flipV="1">
              <a:off x="3505690" y="1674544"/>
              <a:ext cx="843885" cy="4514"/>
            </a:xfrm>
            <a:prstGeom prst="straightConnector1">
              <a:avLst/>
            </a:prstGeom>
            <a:solidFill>
              <a:srgbClr val="FFFFFF"/>
            </a:solidFill>
            <a:ln w="38100" cap="flat" cmpd="sng" algn="ctr">
              <a:solidFill>
                <a:srgbClr val="00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2207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392908" cy="919811"/>
          </a:xfrm>
        </p:spPr>
        <p:txBody>
          <a:bodyPr/>
          <a:lstStyle/>
          <a:p>
            <a:r>
              <a:rPr lang="en-US" dirty="0"/>
              <a:t>Some Issues with Essential Complexity</a:t>
            </a:r>
            <a:br>
              <a:rPr lang="en-US" dirty="0"/>
            </a:br>
            <a:r>
              <a:rPr lang="en-US" sz="2000" dirty="0"/>
              <a:t>(slide 1 of 2)</a:t>
            </a:r>
            <a:endParaRPr lang="en-US" dirty="0"/>
          </a:p>
        </p:txBody>
      </p:sp>
      <p:sp>
        <p:nvSpPr>
          <p:cNvPr id="3" name="Content Placeholder 2"/>
          <p:cNvSpPr>
            <a:spLocks noGrp="1"/>
          </p:cNvSpPr>
          <p:nvPr>
            <p:ph idx="1"/>
          </p:nvPr>
        </p:nvSpPr>
        <p:spPr>
          <a:xfrm>
            <a:off x="1363484" y="1350335"/>
            <a:ext cx="9749993" cy="5061098"/>
          </a:xfrm>
        </p:spPr>
        <p:txBody>
          <a:bodyPr/>
          <a:lstStyle/>
          <a:p>
            <a:pPr marL="0" indent="0">
              <a:buNone/>
            </a:pPr>
            <a:r>
              <a:rPr lang="en-US" dirty="0"/>
              <a:t>Essential complexity is intended to tell us </a:t>
            </a:r>
            <a:r>
              <a:rPr lang="en-US" i="1" dirty="0">
                <a:solidFill>
                  <a:srgbClr val="0000CC"/>
                </a:solidFill>
              </a:rPr>
              <a:t>how well structured a program is.</a:t>
            </a:r>
          </a:p>
          <a:p>
            <a:pPr marL="0" indent="0">
              <a:spcBef>
                <a:spcPts val="1800"/>
              </a:spcBef>
              <a:buNone/>
            </a:pPr>
            <a:r>
              <a:rPr lang="en-US" dirty="0"/>
              <a:t>However</a:t>
            </a:r>
          </a:p>
          <a:p>
            <a:r>
              <a:rPr lang="en-US" dirty="0"/>
              <a:t>As originally defined, the only valid primes were the four D structured primes: D</a:t>
            </a:r>
            <a:r>
              <a:rPr lang="en-US" baseline="-25000" dirty="0"/>
              <a:t>0</a:t>
            </a:r>
            <a:r>
              <a:rPr lang="en-US" dirty="0"/>
              <a:t>, D</a:t>
            </a:r>
            <a:r>
              <a:rPr lang="en-US" baseline="-25000" dirty="0"/>
              <a:t>1</a:t>
            </a:r>
            <a:r>
              <a:rPr lang="en-US" dirty="0"/>
              <a:t>, D</a:t>
            </a:r>
            <a:r>
              <a:rPr lang="en-US" baseline="-25000" dirty="0"/>
              <a:t>2</a:t>
            </a:r>
            <a:r>
              <a:rPr lang="en-US" dirty="0"/>
              <a:t>, D</a:t>
            </a:r>
            <a:r>
              <a:rPr lang="en-US" baseline="-25000" dirty="0"/>
              <a:t>3</a:t>
            </a:r>
          </a:p>
          <a:p>
            <a:pPr lvl="1">
              <a:spcBef>
                <a:spcPts val="1200"/>
              </a:spcBef>
            </a:pPr>
            <a:r>
              <a:rPr lang="en-US" dirty="0"/>
              <a:t>So if you allow additional primes, do you revise the definition of essential complexity to include the new primes?</a:t>
            </a:r>
          </a:p>
          <a:p>
            <a:pPr lvl="1">
              <a:spcBef>
                <a:spcPts val="1200"/>
              </a:spcBef>
            </a:pPr>
            <a:r>
              <a:rPr lang="en-US" dirty="0"/>
              <a:t>Do you allow D</a:t>
            </a:r>
            <a:r>
              <a:rPr lang="en-US" baseline="-25000" dirty="0"/>
              <a:t>4</a:t>
            </a:r>
            <a:r>
              <a:rPr lang="en-US" dirty="0"/>
              <a:t> and D</a:t>
            </a:r>
            <a:r>
              <a:rPr lang="en-US" baseline="-25000" dirty="0"/>
              <a:t>5</a:t>
            </a:r>
            <a:r>
              <a:rPr lang="en-US" dirty="0"/>
              <a:t> but nothing else?</a:t>
            </a:r>
          </a:p>
          <a:p>
            <a:pPr lvl="1">
              <a:spcBef>
                <a:spcPts val="1200"/>
              </a:spcBef>
            </a:pPr>
            <a:r>
              <a:rPr lang="en-US" dirty="0"/>
              <a:t>What about the C structured primes and the L structured primes?</a:t>
            </a:r>
          </a:p>
        </p:txBody>
      </p:sp>
    </p:spTree>
    <p:extLst>
      <p:ext uri="{BB962C8B-B14F-4D97-AF65-F5344CB8AC3E}">
        <p14:creationId xmlns:p14="http://schemas.microsoft.com/office/powerpoint/2010/main" val="150799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549817" cy="919811"/>
          </a:xfrm>
        </p:spPr>
        <p:txBody>
          <a:bodyPr/>
          <a:lstStyle/>
          <a:p>
            <a:r>
              <a:rPr lang="en-US" dirty="0"/>
              <a:t>Some Issues with Essential Complexity</a:t>
            </a:r>
            <a:br>
              <a:rPr lang="en-US" dirty="0"/>
            </a:br>
            <a:r>
              <a:rPr lang="en-US" sz="2000" dirty="0"/>
              <a:t>(slide 2 of 2)</a:t>
            </a:r>
            <a:endParaRPr lang="en-US" dirty="0"/>
          </a:p>
        </p:txBody>
      </p:sp>
      <p:sp>
        <p:nvSpPr>
          <p:cNvPr id="3" name="Content Placeholder 2"/>
          <p:cNvSpPr>
            <a:spLocks noGrp="1"/>
          </p:cNvSpPr>
          <p:nvPr>
            <p:ph idx="1"/>
          </p:nvPr>
        </p:nvSpPr>
        <p:spPr>
          <a:xfrm>
            <a:off x="1184933" y="1341842"/>
            <a:ext cx="10004293" cy="3754991"/>
          </a:xfrm>
        </p:spPr>
        <p:txBody>
          <a:bodyPr/>
          <a:lstStyle/>
          <a:p>
            <a:pPr marL="0" indent="0">
              <a:buNone/>
            </a:pPr>
            <a:r>
              <a:rPr lang="en-US" dirty="0"/>
              <a:t>If your program is not “structured” it isn’t clear whether the essential complexity tells us much beyond that</a:t>
            </a:r>
          </a:p>
          <a:p>
            <a:pPr lvl="1">
              <a:spcBef>
                <a:spcPts val="1200"/>
              </a:spcBef>
            </a:pPr>
            <a:r>
              <a:rPr lang="en-US" dirty="0"/>
              <a:t>Does a larger essential complexity actually mean anything?</a:t>
            </a:r>
          </a:p>
          <a:p>
            <a:pPr lvl="1">
              <a:spcBef>
                <a:spcPts val="1200"/>
              </a:spcBef>
            </a:pPr>
            <a:r>
              <a:rPr lang="en-US" dirty="0"/>
              <a:t>If two programs have the same essential complexity, are they equally complex?</a:t>
            </a:r>
          </a:p>
          <a:p>
            <a:pPr lvl="2"/>
            <a:r>
              <a:rPr lang="en-US" dirty="0"/>
              <a:t>See fig. 9.13 in Fenton for an example</a:t>
            </a:r>
          </a:p>
          <a:p>
            <a:pPr lvl="2"/>
            <a:r>
              <a:rPr lang="en-US" dirty="0"/>
              <a:t>He shows two </a:t>
            </a:r>
            <a:r>
              <a:rPr lang="en-US" dirty="0" err="1"/>
              <a:t>flowgraphs</a:t>
            </a:r>
            <a:r>
              <a:rPr lang="en-US" dirty="0"/>
              <a:t> that have the same essential complexity, but intuitively one of them is a lot more complex and harder to understand than the other.</a:t>
            </a:r>
          </a:p>
        </p:txBody>
      </p:sp>
    </p:spTree>
    <p:extLst>
      <p:ext uri="{BB962C8B-B14F-4D97-AF65-F5344CB8AC3E}">
        <p14:creationId xmlns:p14="http://schemas.microsoft.com/office/powerpoint/2010/main" val="9970696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52401"/>
            <a:ext cx="6101411" cy="383254"/>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Complexity: what and how to measure</a:t>
            </a:r>
          </a:p>
          <a:p>
            <a:pPr>
              <a:spcBef>
                <a:spcPts val="1800"/>
              </a:spcBef>
            </a:pPr>
            <a:r>
              <a:rPr lang="en-US" dirty="0">
                <a:solidFill>
                  <a:schemeClr val="bg1">
                    <a:lumMod val="75000"/>
                  </a:schemeClr>
                </a:solidFill>
              </a:rPr>
              <a:t>Structured Programs and </a:t>
            </a:r>
            <a:r>
              <a:rPr lang="en-US" dirty="0" err="1">
                <a:solidFill>
                  <a:schemeClr val="bg1">
                    <a:lumMod val="75000"/>
                  </a:schemeClr>
                </a:solidFill>
              </a:rPr>
              <a:t>Flowgraph</a:t>
            </a:r>
            <a:r>
              <a:rPr lang="en-US" dirty="0">
                <a:solidFill>
                  <a:schemeClr val="bg1">
                    <a:lumMod val="75000"/>
                  </a:schemeClr>
                </a:solidFill>
              </a:rPr>
              <a:t> Analysis</a:t>
            </a:r>
          </a:p>
          <a:p>
            <a:pPr>
              <a:spcBef>
                <a:spcPts val="1800"/>
              </a:spcBef>
            </a:pPr>
            <a:r>
              <a:rPr lang="en-US" dirty="0">
                <a:solidFill>
                  <a:schemeClr val="bg1">
                    <a:lumMod val="75000"/>
                  </a:schemeClr>
                </a:solidFill>
              </a:rPr>
              <a:t>Measures of Complexity</a:t>
            </a:r>
          </a:p>
          <a:p>
            <a:pPr>
              <a:spcBef>
                <a:spcPts val="1800"/>
              </a:spcBef>
              <a:buFont typeface="Wingdings" panose="05000000000000000000" pitchFamily="2" charset="2"/>
              <a:buChar char="Ø"/>
            </a:pPr>
            <a:r>
              <a:rPr lang="en-US" i="1" dirty="0">
                <a:solidFill>
                  <a:srgbClr val="0000CC"/>
                </a:solidFill>
              </a:rPr>
              <a:t>Closing Remarks</a:t>
            </a:r>
            <a:endParaRPr lang="en-US" dirty="0"/>
          </a:p>
          <a:p>
            <a:pPr lvl="1"/>
            <a:endParaRPr lang="en-US" dirty="0"/>
          </a:p>
        </p:txBody>
      </p:sp>
    </p:spTree>
    <p:extLst>
      <p:ext uri="{BB962C8B-B14F-4D97-AF65-F5344CB8AC3E}">
        <p14:creationId xmlns:p14="http://schemas.microsoft.com/office/powerpoint/2010/main" val="27091855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34" y="-43285"/>
            <a:ext cx="10856107" cy="670891"/>
          </a:xfrm>
        </p:spPr>
        <p:txBody>
          <a:bodyPr/>
          <a:lstStyle/>
          <a:p>
            <a:r>
              <a:rPr lang="en-US" dirty="0"/>
              <a:t>There is No Single Measure of Complexity</a:t>
            </a:r>
          </a:p>
        </p:txBody>
      </p:sp>
      <p:sp>
        <p:nvSpPr>
          <p:cNvPr id="3" name="Content Placeholder 2"/>
          <p:cNvSpPr>
            <a:spLocks noGrp="1"/>
          </p:cNvSpPr>
          <p:nvPr>
            <p:ph idx="1"/>
          </p:nvPr>
        </p:nvSpPr>
        <p:spPr>
          <a:xfrm>
            <a:off x="1222807" y="957685"/>
            <a:ext cx="9793278" cy="3846973"/>
          </a:xfrm>
        </p:spPr>
        <p:txBody>
          <a:bodyPr/>
          <a:lstStyle/>
          <a:p>
            <a:r>
              <a:rPr lang="en-US" dirty="0"/>
              <a:t>As we have seen, there are different ways to measure complexity </a:t>
            </a:r>
          </a:p>
          <a:p>
            <a:r>
              <a:rPr lang="en-US" dirty="0"/>
              <a:t>Research shows that sometimes the attributes of complexity may conflict</a:t>
            </a:r>
          </a:p>
          <a:p>
            <a:pPr lvl="1"/>
            <a:r>
              <a:rPr lang="en-US" dirty="0"/>
              <a:t>For example</a:t>
            </a:r>
          </a:p>
          <a:p>
            <a:pPr lvl="2"/>
            <a:r>
              <a:rPr lang="en-US" dirty="0"/>
              <a:t>low coupling doesn’t always mean high cohesion</a:t>
            </a:r>
          </a:p>
          <a:p>
            <a:pPr lvl="2"/>
            <a:r>
              <a:rPr lang="en-US" dirty="0"/>
              <a:t>low </a:t>
            </a:r>
            <a:r>
              <a:rPr lang="en-US" dirty="0" err="1"/>
              <a:t>cyclomatic</a:t>
            </a:r>
            <a:r>
              <a:rPr lang="en-US" dirty="0"/>
              <a:t> complexity doesn’t always mean easy to understand</a:t>
            </a:r>
          </a:p>
          <a:p>
            <a:pPr lvl="2"/>
            <a:r>
              <a:rPr lang="en-US" dirty="0"/>
              <a:t>structured software may be awkward to produce in languages without certain constructs</a:t>
            </a:r>
          </a:p>
        </p:txBody>
      </p:sp>
      <p:sp>
        <p:nvSpPr>
          <p:cNvPr id="4" name="Rounded Rectangle 3"/>
          <p:cNvSpPr/>
          <p:nvPr/>
        </p:nvSpPr>
        <p:spPr bwMode="auto">
          <a:xfrm>
            <a:off x="2305399" y="4983084"/>
            <a:ext cx="7676707" cy="1084521"/>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t>Use complexity measures as guidelines, not as “magic numbers” that result in rigid requirements for code.</a:t>
            </a:r>
          </a:p>
        </p:txBody>
      </p:sp>
    </p:spTree>
    <p:extLst>
      <p:ext uri="{BB962C8B-B14F-4D97-AF65-F5344CB8AC3E}">
        <p14:creationId xmlns:p14="http://schemas.microsoft.com/office/powerpoint/2010/main" val="388179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2178050" y="2038351"/>
            <a:ext cx="8185150" cy="1884363"/>
          </a:xfrm>
          <a:noFill/>
        </p:spPr>
        <p:txBody>
          <a:bodyPr vert="horz" wrap="square" lIns="92075" tIns="46038" rIns="92075" bIns="46038" numCol="1" anchor="t" anchorCtr="0" compatLnSpc="1">
            <a:prstTxWarp prst="textNoShape">
              <a:avLst/>
            </a:prstTxWarp>
          </a:bodyPr>
          <a:lstStyle/>
          <a:p>
            <a:pPr marL="285750" indent="-285750" algn="ctr" eaLnBrk="1" hangingPunct="1">
              <a:buNone/>
            </a:pPr>
            <a:r>
              <a:rPr lang="en-US" sz="4800" dirty="0"/>
              <a:t>END OF</a:t>
            </a:r>
          </a:p>
          <a:p>
            <a:pPr marL="285750" indent="-285750" algn="ctr" eaLnBrk="1" hangingPunct="1">
              <a:buNone/>
            </a:pPr>
            <a:r>
              <a:rPr lang="en-US" sz="4800" dirty="0"/>
              <a:t>Part 5</a:t>
            </a:r>
          </a:p>
        </p:txBody>
      </p:sp>
    </p:spTree>
    <p:extLst>
      <p:ext uri="{BB962C8B-B14F-4D97-AF65-F5344CB8AC3E}">
        <p14:creationId xmlns:p14="http://schemas.microsoft.com/office/powerpoint/2010/main" val="388650652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770" name="Rectangle 1026"/>
          <p:cNvSpPr>
            <a:spLocks noGrp="1" noChangeArrowheads="1"/>
          </p:cNvSpPr>
          <p:nvPr>
            <p:ph type="title"/>
          </p:nvPr>
        </p:nvSpPr>
        <p:spPr>
          <a:xfrm>
            <a:off x="872067" y="0"/>
            <a:ext cx="10856107" cy="1066800"/>
          </a:xfrm>
        </p:spPr>
        <p:txBody>
          <a:bodyPr/>
          <a:lstStyle/>
          <a:p>
            <a:r>
              <a:rPr lang="en-US" altLang="en-US" dirty="0"/>
              <a:t>Large Numbers Indicate</a:t>
            </a:r>
            <a:br>
              <a:rPr lang="en-US" altLang="en-US" dirty="0"/>
            </a:br>
            <a:r>
              <a:rPr lang="en-US" altLang="en-US" dirty="0"/>
              <a:t>Software Development Process Problems</a:t>
            </a:r>
          </a:p>
        </p:txBody>
      </p:sp>
      <p:sp>
        <p:nvSpPr>
          <p:cNvPr id="2720771" name="Rectangle 1027"/>
          <p:cNvSpPr>
            <a:spLocks noGrp="1" noChangeArrowheads="1"/>
          </p:cNvSpPr>
          <p:nvPr>
            <p:ph type="body" idx="1"/>
          </p:nvPr>
        </p:nvSpPr>
        <p:spPr>
          <a:xfrm>
            <a:off x="1260683" y="1595440"/>
            <a:ext cx="9685064" cy="2300230"/>
          </a:xfrm>
        </p:spPr>
        <p:txBody>
          <a:bodyPr/>
          <a:lstStyle/>
          <a:p>
            <a:r>
              <a:rPr lang="en-US" altLang="en-US" dirty="0"/>
              <a:t>Large numbers in any column indicate that your development process is generating many defects in that process phase</a:t>
            </a:r>
          </a:p>
          <a:p>
            <a:pPr>
              <a:spcBef>
                <a:spcPts val="1800"/>
              </a:spcBef>
            </a:pPr>
            <a:r>
              <a:rPr lang="en-US" altLang="en-US" dirty="0"/>
              <a:t>A large number in a “leaking” cell means you are also paying a lot of money for rework </a:t>
            </a:r>
          </a:p>
        </p:txBody>
      </p:sp>
      <p:sp>
        <p:nvSpPr>
          <p:cNvPr id="2720772" name="AutoShape 1028"/>
          <p:cNvSpPr>
            <a:spLocks noChangeArrowheads="1"/>
          </p:cNvSpPr>
          <p:nvPr/>
        </p:nvSpPr>
        <p:spPr bwMode="auto">
          <a:xfrm>
            <a:off x="3402012" y="4313115"/>
            <a:ext cx="5387975" cy="1069975"/>
          </a:xfrm>
          <a:prstGeom prst="roundRect">
            <a:avLst>
              <a:gd name="adj" fmla="val 16667"/>
            </a:avLst>
          </a:prstGeom>
          <a:solidFill>
            <a:schemeClr val="accent2"/>
          </a:solidFill>
          <a:ln w="38100">
            <a:solidFill>
              <a:srgbClr val="0000CC"/>
            </a:solidFill>
            <a:round/>
            <a:headEnd/>
            <a:tailEnd/>
          </a:ln>
          <a:effectLst>
            <a:outerShdw dist="107763" dir="2700000" algn="ctr" rotWithShape="0">
              <a:schemeClr val="bg2"/>
            </a:outerShdw>
          </a:effectLst>
        </p:spPr>
        <p:txBody>
          <a:bodyPr anchor="ctr">
            <a:spAutoFit/>
          </a:bodyPr>
          <a:lstStyle/>
          <a:p>
            <a:pPr algn="ctr">
              <a:spcBef>
                <a:spcPct val="50000"/>
              </a:spcBef>
            </a:pPr>
            <a:r>
              <a:rPr lang="en-US" altLang="en-US" sz="2800" b="0" dirty="0">
                <a:latin typeface="Comic Sans MS" pitchFamily="66" charset="0"/>
              </a:rPr>
              <a:t>This tells you where to focus process improvement efforts</a:t>
            </a:r>
          </a:p>
        </p:txBody>
      </p:sp>
    </p:spTree>
    <p:extLst>
      <p:ext uri="{BB962C8B-B14F-4D97-AF65-F5344CB8AC3E}">
        <p14:creationId xmlns:p14="http://schemas.microsoft.com/office/powerpoint/2010/main" val="409120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0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20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077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JF.DJFCO-2010\AppData\Local\Microsoft\Windows\INetCache\IE\6TT0MI8F\question_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9367" y="1642729"/>
            <a:ext cx="4398335" cy="439833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Any Questions?</a:t>
            </a:r>
          </a:p>
        </p:txBody>
      </p:sp>
    </p:spTree>
    <p:extLst>
      <p:ext uri="{BB962C8B-B14F-4D97-AF65-F5344CB8AC3E}">
        <p14:creationId xmlns:p14="http://schemas.microsoft.com/office/powerpoint/2010/main" val="2323128443"/>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a:xfrm>
            <a:off x="2114550" y="2012951"/>
            <a:ext cx="8185150" cy="1884363"/>
          </a:xfrm>
          <a:noFill/>
        </p:spPr>
        <p:txBody>
          <a:bodyPr vert="horz" wrap="square" lIns="92075" tIns="46038" rIns="92075" bIns="46038" numCol="1" anchor="t" anchorCtr="0" compatLnSpc="1">
            <a:prstTxWarp prst="textNoShape">
              <a:avLst/>
            </a:prstTxWarp>
          </a:bodyPr>
          <a:lstStyle/>
          <a:p>
            <a:pPr marL="285750" indent="-285750" algn="ctr" eaLnBrk="1" hangingPunct="1">
              <a:lnSpc>
                <a:spcPct val="90000"/>
              </a:lnSpc>
              <a:buNone/>
            </a:pPr>
            <a:r>
              <a:rPr lang="en-US" sz="4800" dirty="0"/>
              <a:t>End of</a:t>
            </a:r>
          </a:p>
          <a:p>
            <a:pPr marL="285750" indent="-285750" algn="ctr" eaLnBrk="1" hangingPunct="1">
              <a:lnSpc>
                <a:spcPct val="90000"/>
              </a:lnSpc>
              <a:buNone/>
            </a:pPr>
            <a:r>
              <a:rPr lang="en-US" sz="4800" dirty="0"/>
              <a:t>Lecture</a:t>
            </a:r>
          </a:p>
        </p:txBody>
      </p:sp>
    </p:spTree>
    <p:extLst>
      <p:ext uri="{BB962C8B-B14F-4D97-AF65-F5344CB8AC3E}">
        <p14:creationId xmlns:p14="http://schemas.microsoft.com/office/powerpoint/2010/main" val="800877408"/>
      </p:ext>
    </p:extLst>
  </p:cSld>
  <p:clrMapOvr>
    <a:masterClrMapping/>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9629-9D0B-436F-8F27-01F9AA4ECCF8}"/>
              </a:ext>
            </a:extLst>
          </p:cNvPr>
          <p:cNvSpPr>
            <a:spLocks noGrp="1"/>
          </p:cNvSpPr>
          <p:nvPr>
            <p:ph type="title"/>
          </p:nvPr>
        </p:nvSpPr>
        <p:spPr>
          <a:xfrm>
            <a:off x="3352800" y="1"/>
            <a:ext cx="5473148" cy="1013790"/>
          </a:xfrm>
        </p:spPr>
        <p:txBody>
          <a:bodyPr/>
          <a:lstStyle/>
          <a:p>
            <a:r>
              <a:rPr lang="en-US" dirty="0"/>
              <a:t>References</a:t>
            </a:r>
            <a:br>
              <a:rPr lang="en-US" dirty="0"/>
            </a:br>
            <a:r>
              <a:rPr lang="en-US" dirty="0"/>
              <a:t>Part 3 </a:t>
            </a:r>
            <a:r>
              <a:rPr lang="en-US" sz="2000" dirty="0"/>
              <a:t>(1 of 2)</a:t>
            </a:r>
            <a:endParaRPr lang="en-US" dirty="0"/>
          </a:p>
        </p:txBody>
      </p:sp>
      <p:sp>
        <p:nvSpPr>
          <p:cNvPr id="3" name="Content Placeholder 2">
            <a:extLst>
              <a:ext uri="{FF2B5EF4-FFF2-40B4-BE49-F238E27FC236}">
                <a16:creationId xmlns:a16="http://schemas.microsoft.com/office/drawing/2014/main" id="{8DBBF967-0A0D-4407-8C51-CF228FDC157E}"/>
              </a:ext>
            </a:extLst>
          </p:cNvPr>
          <p:cNvSpPr>
            <a:spLocks noGrp="1"/>
          </p:cNvSpPr>
          <p:nvPr>
            <p:ph idx="1"/>
          </p:nvPr>
        </p:nvSpPr>
        <p:spPr>
          <a:xfrm>
            <a:off x="1212653" y="1378226"/>
            <a:ext cx="9977240" cy="4419600"/>
          </a:xfrm>
        </p:spPr>
        <p:txBody>
          <a:bodyPr/>
          <a:lstStyle/>
          <a:p>
            <a:pPr marL="0" indent="0">
              <a:spcBef>
                <a:spcPts val="1200"/>
              </a:spcBef>
              <a:buNone/>
            </a:pPr>
            <a:r>
              <a:rPr lang="en-US" altLang="en-US" sz="2000" dirty="0"/>
              <a:t>Chatfield, C., </a:t>
            </a:r>
            <a:r>
              <a:rPr lang="en-US" altLang="en-US" sz="2000" b="0" i="1" dirty="0">
                <a:solidFill>
                  <a:srgbClr val="0000CC"/>
                </a:solidFill>
              </a:rPr>
              <a:t>Statistics for Technology, A Course in Applied Statistics, Third Edition</a:t>
            </a:r>
            <a:r>
              <a:rPr lang="en-US" altLang="en-US" sz="2000" b="0" dirty="0"/>
              <a:t>, Chapman and Hall, London (1983), ISBN </a:t>
            </a:r>
            <a:r>
              <a:rPr lang="en-US" sz="2000" b="0" dirty="0"/>
              <a:t>978-0412253409.</a:t>
            </a:r>
          </a:p>
          <a:p>
            <a:pPr marL="0" indent="0">
              <a:spcBef>
                <a:spcPts val="1200"/>
              </a:spcBef>
              <a:buNone/>
            </a:pPr>
            <a:r>
              <a:rPr lang="en-US" sz="2000" dirty="0"/>
              <a:t>Fenton, Norman and James </a:t>
            </a:r>
            <a:r>
              <a:rPr lang="en-US" sz="2000" dirty="0" err="1"/>
              <a:t>Bieman</a:t>
            </a:r>
            <a:r>
              <a:rPr lang="en-US" sz="2000" b="0" dirty="0"/>
              <a:t>, </a:t>
            </a:r>
            <a:r>
              <a:rPr lang="en-US" sz="2000" b="0" i="1" dirty="0">
                <a:solidFill>
                  <a:srgbClr val="0000CC"/>
                </a:solidFill>
              </a:rPr>
              <a:t>Software Metrics: A Rigorous and Practical Approach, Third Edition</a:t>
            </a:r>
            <a:r>
              <a:rPr lang="en-US" sz="2000" b="0" dirty="0"/>
              <a:t>, Chapman and Hall, 2014. ISBN 978-1439838228, Chapter 6.</a:t>
            </a:r>
          </a:p>
          <a:p>
            <a:pPr marL="0" indent="0">
              <a:spcBef>
                <a:spcPts val="1200"/>
              </a:spcBef>
              <a:buNone/>
            </a:pPr>
            <a:r>
              <a:rPr lang="en-US" sz="2000" dirty="0" err="1"/>
              <a:t>Hedstrom</a:t>
            </a:r>
            <a:r>
              <a:rPr lang="en-US" sz="2000" dirty="0"/>
              <a:t>, John and Dan Watson,  </a:t>
            </a:r>
            <a:r>
              <a:rPr lang="en-US" sz="2000" b="0" dirty="0"/>
              <a:t>“Developing Software Defect Prediction,</a:t>
            </a:r>
            <a:r>
              <a:rPr lang="en-US" sz="2000" b="0" i="1" dirty="0"/>
              <a:t>” </a:t>
            </a:r>
            <a:r>
              <a:rPr lang="en-US" sz="2000" b="0" i="1" dirty="0">
                <a:solidFill>
                  <a:srgbClr val="0000CC"/>
                </a:solidFill>
              </a:rPr>
              <a:t>Proceedings, Sixth International Conference on Applications of Software Measurement</a:t>
            </a:r>
            <a:r>
              <a:rPr lang="en-US" sz="2000" b="0" i="1" dirty="0">
                <a:solidFill>
                  <a:schemeClr val="tx2"/>
                </a:solidFill>
              </a:rPr>
              <a:t>,</a:t>
            </a:r>
            <a:r>
              <a:rPr lang="en-US" sz="2000" b="0" i="1" dirty="0"/>
              <a:t> </a:t>
            </a:r>
            <a:r>
              <a:rPr lang="en-US" sz="2000" b="0" dirty="0"/>
              <a:t>1995</a:t>
            </a:r>
            <a:r>
              <a:rPr lang="en-US" sz="2000" b="0" i="1" dirty="0"/>
              <a:t>.</a:t>
            </a:r>
          </a:p>
          <a:p>
            <a:pPr marL="0" indent="0">
              <a:spcBef>
                <a:spcPts val="1200"/>
              </a:spcBef>
              <a:buNone/>
            </a:pPr>
            <a:r>
              <a:rPr lang="en-US" altLang="en-US" sz="2000" dirty="0"/>
              <a:t>Jones, Capers, </a:t>
            </a:r>
            <a:r>
              <a:rPr lang="en-US" altLang="en-US" sz="2000" b="0" i="1" dirty="0">
                <a:solidFill>
                  <a:srgbClr val="0000CC"/>
                </a:solidFill>
              </a:rPr>
              <a:t>Applied Software Measurement</a:t>
            </a:r>
            <a:r>
              <a:rPr lang="en-US" altLang="en-US" sz="2000" b="0" dirty="0"/>
              <a:t>, McGraw Hill, 1991. ISBN: 0-07-032813-7.</a:t>
            </a:r>
          </a:p>
          <a:p>
            <a:pPr marL="0" indent="0">
              <a:spcBef>
                <a:spcPts val="1200"/>
              </a:spcBef>
              <a:buNone/>
            </a:pPr>
            <a:r>
              <a:rPr lang="en-US" altLang="en-US" sz="2000" dirty="0"/>
              <a:t>Knuth, Donald, </a:t>
            </a:r>
            <a:r>
              <a:rPr lang="en-US" altLang="en-US" sz="2000" b="0" i="1" dirty="0" err="1">
                <a:solidFill>
                  <a:srgbClr val="0000CC"/>
                </a:solidFill>
              </a:rPr>
              <a:t>Seminumerical</a:t>
            </a:r>
            <a:r>
              <a:rPr lang="en-US" altLang="en-US" sz="2000" b="0" i="1" dirty="0">
                <a:solidFill>
                  <a:srgbClr val="0000CC"/>
                </a:solidFill>
              </a:rPr>
              <a:t> Algorithms: The Art of Computer Programming, Vol II</a:t>
            </a:r>
            <a:r>
              <a:rPr lang="en-US" altLang="en-US" sz="2000" b="0" i="1" dirty="0"/>
              <a:t>, </a:t>
            </a:r>
            <a:r>
              <a:rPr lang="en-US" altLang="en-US" sz="2000" b="0" dirty="0"/>
              <a:t>Addison-Wesley, 1969.</a:t>
            </a:r>
            <a:r>
              <a:rPr lang="en-US" altLang="en-US" sz="2000" b="0" i="1" dirty="0"/>
              <a:t> </a:t>
            </a:r>
            <a:r>
              <a:rPr lang="en-US" altLang="en-US" sz="2000" b="0" dirty="0"/>
              <a:t>ASIN: B00157WFAU</a:t>
            </a:r>
          </a:p>
        </p:txBody>
      </p:sp>
    </p:spTree>
    <p:extLst>
      <p:ext uri="{BB962C8B-B14F-4D97-AF65-F5344CB8AC3E}">
        <p14:creationId xmlns:p14="http://schemas.microsoft.com/office/powerpoint/2010/main" val="395906836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9629-9D0B-436F-8F27-01F9AA4ECCF8}"/>
              </a:ext>
            </a:extLst>
          </p:cNvPr>
          <p:cNvSpPr>
            <a:spLocks noGrp="1"/>
          </p:cNvSpPr>
          <p:nvPr>
            <p:ph type="title"/>
          </p:nvPr>
        </p:nvSpPr>
        <p:spPr>
          <a:xfrm>
            <a:off x="3379304" y="0"/>
            <a:ext cx="5479774" cy="1013791"/>
          </a:xfrm>
        </p:spPr>
        <p:txBody>
          <a:bodyPr/>
          <a:lstStyle/>
          <a:p>
            <a:r>
              <a:rPr lang="en-US" dirty="0"/>
              <a:t>References</a:t>
            </a:r>
            <a:br>
              <a:rPr lang="en-US" dirty="0"/>
            </a:br>
            <a:r>
              <a:rPr lang="en-US" dirty="0"/>
              <a:t>Part 3 </a:t>
            </a:r>
            <a:r>
              <a:rPr lang="en-US" sz="2000" dirty="0"/>
              <a:t>(2 of 2)</a:t>
            </a:r>
            <a:endParaRPr lang="en-US" dirty="0"/>
          </a:p>
        </p:txBody>
      </p:sp>
      <p:sp>
        <p:nvSpPr>
          <p:cNvPr id="3" name="Content Placeholder 2">
            <a:extLst>
              <a:ext uri="{FF2B5EF4-FFF2-40B4-BE49-F238E27FC236}">
                <a16:creationId xmlns:a16="http://schemas.microsoft.com/office/drawing/2014/main" id="{8DBBF967-0A0D-4407-8C51-CF228FDC157E}"/>
              </a:ext>
            </a:extLst>
          </p:cNvPr>
          <p:cNvSpPr>
            <a:spLocks noGrp="1"/>
          </p:cNvSpPr>
          <p:nvPr>
            <p:ph idx="1"/>
          </p:nvPr>
        </p:nvSpPr>
        <p:spPr>
          <a:xfrm>
            <a:off x="1225904" y="1530626"/>
            <a:ext cx="9977240" cy="4419600"/>
          </a:xfrm>
        </p:spPr>
        <p:txBody>
          <a:bodyPr/>
          <a:lstStyle/>
          <a:p>
            <a:pPr marL="0" indent="0">
              <a:lnSpc>
                <a:spcPct val="90000"/>
              </a:lnSpc>
              <a:spcBef>
                <a:spcPts val="1200"/>
              </a:spcBef>
              <a:buNone/>
            </a:pPr>
            <a:r>
              <a:rPr lang="en-US" altLang="en-US" sz="2000" dirty="0"/>
              <a:t>Ott, R.L. and M. T. </a:t>
            </a:r>
            <a:r>
              <a:rPr lang="en-US" altLang="en-US" sz="2000" dirty="0" err="1"/>
              <a:t>Longnecker</a:t>
            </a:r>
            <a:r>
              <a:rPr lang="en-US" altLang="en-US" sz="2000" dirty="0"/>
              <a:t>,</a:t>
            </a:r>
            <a:r>
              <a:rPr lang="en-US" altLang="en-US" sz="2000" i="1" dirty="0">
                <a:solidFill>
                  <a:srgbClr val="0000CC"/>
                </a:solidFill>
              </a:rPr>
              <a:t> </a:t>
            </a:r>
            <a:r>
              <a:rPr lang="en-US" altLang="en-US" sz="2000" b="0" i="1" dirty="0">
                <a:solidFill>
                  <a:srgbClr val="0000CC"/>
                </a:solidFill>
              </a:rPr>
              <a:t>An Introduction to Statistical Methods and Data Analysis, 6</a:t>
            </a:r>
            <a:r>
              <a:rPr lang="en-US" altLang="en-US" sz="2000" b="0" i="1" baseline="30000" dirty="0">
                <a:solidFill>
                  <a:srgbClr val="0000CC"/>
                </a:solidFill>
              </a:rPr>
              <a:t>th</a:t>
            </a:r>
            <a:r>
              <a:rPr lang="en-US" altLang="en-US" sz="2000" b="0" i="1" dirty="0">
                <a:solidFill>
                  <a:srgbClr val="0000CC"/>
                </a:solidFill>
              </a:rPr>
              <a:t> Edition</a:t>
            </a:r>
            <a:r>
              <a:rPr lang="en-US" altLang="en-US" sz="2000" b="0" dirty="0"/>
              <a:t>, Duxbury Press (2008), ISBN </a:t>
            </a:r>
            <a:r>
              <a:rPr lang="en-US" sz="2000" b="0" dirty="0"/>
              <a:t>978-0495017585.</a:t>
            </a:r>
            <a:endParaRPr lang="en-US" altLang="en-US" sz="2000" b="0" dirty="0"/>
          </a:p>
          <a:p>
            <a:pPr marL="0" indent="0">
              <a:spcBef>
                <a:spcPts val="1200"/>
              </a:spcBef>
              <a:buNone/>
            </a:pPr>
            <a:r>
              <a:rPr lang="en-US" sz="2000" dirty="0"/>
              <a:t>Snyder, Terry and Ken Shumate,  </a:t>
            </a:r>
            <a:r>
              <a:rPr lang="en-US" sz="2000" b="0" dirty="0">
                <a:solidFill>
                  <a:srgbClr val="0000CC"/>
                </a:solidFill>
              </a:rPr>
              <a:t>Defect Prevention in Practice </a:t>
            </a:r>
            <a:r>
              <a:rPr lang="en-US" sz="2000" b="0" dirty="0"/>
              <a:t>(Draft white paper), Hughes Aircraft Company, October 22, 1993.</a:t>
            </a:r>
          </a:p>
          <a:p>
            <a:pPr marL="0" indent="0">
              <a:spcBef>
                <a:spcPts val="1200"/>
              </a:spcBef>
              <a:buNone/>
            </a:pPr>
            <a:r>
              <a:rPr lang="en-US" altLang="en-US" sz="2000" dirty="0"/>
              <a:t>Ross, Sheldon M..  </a:t>
            </a:r>
            <a:r>
              <a:rPr lang="en-US" altLang="en-US" sz="2000" b="0" i="1" dirty="0">
                <a:solidFill>
                  <a:srgbClr val="0000CC"/>
                </a:solidFill>
              </a:rPr>
              <a:t>Introduction to Probability Models</a:t>
            </a:r>
            <a:r>
              <a:rPr lang="en-US" altLang="en-US" sz="2000" b="0" dirty="0"/>
              <a:t>, Academic Press, 1993. Musa, John, </a:t>
            </a:r>
            <a:r>
              <a:rPr lang="en-US" altLang="en-US" sz="2000" b="0" i="1" dirty="0">
                <a:solidFill>
                  <a:srgbClr val="0000CC"/>
                </a:solidFill>
              </a:rPr>
              <a:t>Software Reliability Engineering: More Reliable Software, Faster Development and Testing</a:t>
            </a:r>
            <a:r>
              <a:rPr lang="en-US" altLang="en-US" sz="2000" b="0" i="1" dirty="0"/>
              <a:t>, </a:t>
            </a:r>
            <a:r>
              <a:rPr lang="en-US" altLang="en-US" sz="2000" b="0" dirty="0"/>
              <a:t>McGraw Hill.</a:t>
            </a:r>
            <a:r>
              <a:rPr lang="en-US" altLang="en-US" sz="2000" b="0" i="1" dirty="0"/>
              <a:t>  </a:t>
            </a:r>
            <a:r>
              <a:rPr lang="en-US" altLang="en-US" sz="2000" b="0" dirty="0"/>
              <a:t>ISBN: 0-07-913271-5. </a:t>
            </a:r>
          </a:p>
        </p:txBody>
      </p:sp>
    </p:spTree>
    <p:extLst>
      <p:ext uri="{BB962C8B-B14F-4D97-AF65-F5344CB8AC3E}">
        <p14:creationId xmlns:p14="http://schemas.microsoft.com/office/powerpoint/2010/main" val="32015071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9629-9D0B-436F-8F27-01F9AA4ECCF8}"/>
              </a:ext>
            </a:extLst>
          </p:cNvPr>
          <p:cNvSpPr>
            <a:spLocks noGrp="1"/>
          </p:cNvSpPr>
          <p:nvPr>
            <p:ph type="title"/>
          </p:nvPr>
        </p:nvSpPr>
        <p:spPr>
          <a:xfrm>
            <a:off x="2484783" y="0"/>
            <a:ext cx="7275443" cy="960783"/>
          </a:xfrm>
        </p:spPr>
        <p:txBody>
          <a:bodyPr/>
          <a:lstStyle/>
          <a:p>
            <a:r>
              <a:rPr lang="en-US" dirty="0"/>
              <a:t>References</a:t>
            </a:r>
            <a:br>
              <a:rPr lang="en-US" dirty="0"/>
            </a:br>
            <a:r>
              <a:rPr lang="en-US" dirty="0"/>
              <a:t>Part 4 </a:t>
            </a:r>
            <a:r>
              <a:rPr lang="en-US" sz="2000" dirty="0"/>
              <a:t>(1 of 2)</a:t>
            </a:r>
            <a:endParaRPr lang="en-US" dirty="0"/>
          </a:p>
        </p:txBody>
      </p:sp>
      <p:sp>
        <p:nvSpPr>
          <p:cNvPr id="3" name="Content Placeholder 2">
            <a:extLst>
              <a:ext uri="{FF2B5EF4-FFF2-40B4-BE49-F238E27FC236}">
                <a16:creationId xmlns:a16="http://schemas.microsoft.com/office/drawing/2014/main" id="{8DBBF967-0A0D-4407-8C51-CF228FDC157E}"/>
              </a:ext>
            </a:extLst>
          </p:cNvPr>
          <p:cNvSpPr>
            <a:spLocks noGrp="1"/>
          </p:cNvSpPr>
          <p:nvPr>
            <p:ph idx="1"/>
          </p:nvPr>
        </p:nvSpPr>
        <p:spPr>
          <a:xfrm>
            <a:off x="1166270" y="1252330"/>
            <a:ext cx="9977240" cy="4817166"/>
          </a:xfrm>
        </p:spPr>
        <p:txBody>
          <a:bodyPr/>
          <a:lstStyle/>
          <a:p>
            <a:pPr marL="0" indent="0">
              <a:spcBef>
                <a:spcPts val="1800"/>
              </a:spcBef>
              <a:buNone/>
            </a:pPr>
            <a:r>
              <a:rPr lang="en-US" sz="2000" dirty="0" err="1"/>
              <a:t>Abran</a:t>
            </a:r>
            <a:r>
              <a:rPr lang="en-US" sz="2000" dirty="0"/>
              <a:t>, A., et. al., </a:t>
            </a:r>
            <a:r>
              <a:rPr lang="en-US" sz="2000" b="0" dirty="0"/>
              <a:t>“Functional Complexity Measurement”, </a:t>
            </a:r>
            <a:r>
              <a:rPr lang="en-US" sz="2000" b="0" i="1" dirty="0">
                <a:solidFill>
                  <a:srgbClr val="0000CC"/>
                </a:solidFill>
              </a:rPr>
              <a:t>Proceedings, IWSM 2001 - International Workshop on Software Measurement</a:t>
            </a:r>
            <a:r>
              <a:rPr lang="en-US" sz="2000" b="0" dirty="0"/>
              <a:t>.</a:t>
            </a:r>
          </a:p>
          <a:p>
            <a:pPr marL="0" indent="0">
              <a:spcBef>
                <a:spcPts val="1800"/>
              </a:spcBef>
              <a:buNone/>
            </a:pPr>
            <a:r>
              <a:rPr lang="en-US" sz="2000" dirty="0" err="1"/>
              <a:t>Chidamber</a:t>
            </a:r>
            <a:r>
              <a:rPr lang="en-US" sz="2000" dirty="0"/>
              <a:t>, S. and Chris </a:t>
            </a:r>
            <a:r>
              <a:rPr lang="en-US" sz="2000" dirty="0" err="1"/>
              <a:t>Kemerer</a:t>
            </a:r>
            <a:r>
              <a:rPr lang="en-US" sz="2000" dirty="0"/>
              <a:t>, </a:t>
            </a:r>
            <a:r>
              <a:rPr lang="en-US" sz="2000" b="0" i="1" dirty="0">
                <a:solidFill>
                  <a:srgbClr val="0000CC"/>
                </a:solidFill>
              </a:rPr>
              <a:t>A Metrics suite for Object Oriented Design</a:t>
            </a:r>
            <a:r>
              <a:rPr lang="en-US" sz="2000" b="0" dirty="0"/>
              <a:t>, MIT Sloan School of Management E53-315 (1993).</a:t>
            </a:r>
          </a:p>
          <a:p>
            <a:pPr marL="0" indent="0">
              <a:spcBef>
                <a:spcPts val="1800"/>
              </a:spcBef>
              <a:buNone/>
            </a:pPr>
            <a:r>
              <a:rPr lang="en-US" sz="2000" dirty="0"/>
              <a:t>Fenton, Norman and James </a:t>
            </a:r>
            <a:r>
              <a:rPr lang="en-US" sz="2000" dirty="0" err="1"/>
              <a:t>Bieman</a:t>
            </a:r>
            <a:r>
              <a:rPr lang="en-US" sz="2000" dirty="0"/>
              <a:t>, </a:t>
            </a:r>
            <a:r>
              <a:rPr lang="en-US" sz="2000" b="0" i="1" dirty="0">
                <a:solidFill>
                  <a:srgbClr val="0000CC"/>
                </a:solidFill>
              </a:rPr>
              <a:t>Software Metrics: A Rigorous and Practical Approach, Third Edition</a:t>
            </a:r>
            <a:r>
              <a:rPr lang="en-US" sz="2000" b="0" dirty="0"/>
              <a:t>, Chapman and Hall, 2014. ISBN 978-1439838228</a:t>
            </a:r>
            <a:r>
              <a:rPr lang="en-US" sz="2000" dirty="0"/>
              <a:t>, Chapter 9</a:t>
            </a:r>
          </a:p>
          <a:p>
            <a:pPr marL="0" indent="0">
              <a:spcBef>
                <a:spcPts val="1800"/>
              </a:spcBef>
              <a:buNone/>
            </a:pPr>
            <a:r>
              <a:rPr lang="en-US" sz="2000" dirty="0"/>
              <a:t>Fenton, N. and A. Melton</a:t>
            </a:r>
            <a:r>
              <a:rPr lang="en-US" sz="2000" b="0" dirty="0"/>
              <a:t>, “Deriving Structurally Based Software Measures,” </a:t>
            </a:r>
            <a:r>
              <a:rPr lang="en-US" sz="2000" b="0" i="1" dirty="0">
                <a:solidFill>
                  <a:srgbClr val="0000CC"/>
                </a:solidFill>
              </a:rPr>
              <a:t>Journal of System Software</a:t>
            </a:r>
            <a:r>
              <a:rPr lang="en-US" sz="2000" b="0" dirty="0"/>
              <a:t>, vol 12 (1990), pp 177-187.</a:t>
            </a:r>
          </a:p>
          <a:p>
            <a:pPr marL="0" indent="0">
              <a:spcBef>
                <a:spcPts val="1800"/>
              </a:spcBef>
              <a:buNone/>
            </a:pPr>
            <a:r>
              <a:rPr lang="en-US" sz="2000" dirty="0"/>
              <a:t>Henry, S. and D. </a:t>
            </a:r>
            <a:r>
              <a:rPr lang="en-US" sz="2000" dirty="0" err="1"/>
              <a:t>Kafura</a:t>
            </a:r>
            <a:r>
              <a:rPr lang="en-US" sz="2000" dirty="0"/>
              <a:t>, </a:t>
            </a:r>
            <a:r>
              <a:rPr lang="en-US" sz="2000" b="0" dirty="0"/>
              <a:t>“Software Structure Metrics Based on Information Flow”, </a:t>
            </a:r>
            <a:r>
              <a:rPr lang="en-US" sz="2000" b="0" i="1" dirty="0">
                <a:solidFill>
                  <a:srgbClr val="0000CC"/>
                </a:solidFill>
              </a:rPr>
              <a:t>IEEE Transactions on Software Engineering</a:t>
            </a:r>
            <a:r>
              <a:rPr lang="en-US" sz="2000" b="0" dirty="0"/>
              <a:t>, Volume SE-7, No. 5 (Sept, 1981), pp 510-518.</a:t>
            </a:r>
          </a:p>
          <a:p>
            <a:pPr marL="0" indent="0">
              <a:buNone/>
            </a:pPr>
            <a:endParaRPr lang="en-US" dirty="0"/>
          </a:p>
        </p:txBody>
      </p:sp>
    </p:spTree>
    <p:extLst>
      <p:ext uri="{BB962C8B-B14F-4D97-AF65-F5344CB8AC3E}">
        <p14:creationId xmlns:p14="http://schemas.microsoft.com/office/powerpoint/2010/main" val="152080018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9629-9D0B-436F-8F27-01F9AA4ECCF8}"/>
              </a:ext>
            </a:extLst>
          </p:cNvPr>
          <p:cNvSpPr>
            <a:spLocks noGrp="1"/>
          </p:cNvSpPr>
          <p:nvPr>
            <p:ph type="title"/>
          </p:nvPr>
        </p:nvSpPr>
        <p:spPr>
          <a:xfrm>
            <a:off x="2431774" y="0"/>
            <a:ext cx="7321826" cy="907774"/>
          </a:xfrm>
        </p:spPr>
        <p:txBody>
          <a:bodyPr/>
          <a:lstStyle/>
          <a:p>
            <a:r>
              <a:rPr lang="en-US" dirty="0"/>
              <a:t>References</a:t>
            </a:r>
            <a:br>
              <a:rPr lang="en-US" dirty="0"/>
            </a:br>
            <a:r>
              <a:rPr lang="en-US" dirty="0"/>
              <a:t>Part 4 </a:t>
            </a:r>
            <a:r>
              <a:rPr lang="en-US" sz="2000" dirty="0"/>
              <a:t>(2 of 2)</a:t>
            </a:r>
            <a:endParaRPr lang="en-US" dirty="0"/>
          </a:p>
        </p:txBody>
      </p:sp>
      <p:sp>
        <p:nvSpPr>
          <p:cNvPr id="3" name="Content Placeholder 2">
            <a:extLst>
              <a:ext uri="{FF2B5EF4-FFF2-40B4-BE49-F238E27FC236}">
                <a16:creationId xmlns:a16="http://schemas.microsoft.com/office/drawing/2014/main" id="{8DBBF967-0A0D-4407-8C51-CF228FDC157E}"/>
              </a:ext>
            </a:extLst>
          </p:cNvPr>
          <p:cNvSpPr>
            <a:spLocks noGrp="1"/>
          </p:cNvSpPr>
          <p:nvPr>
            <p:ph idx="1"/>
          </p:nvPr>
        </p:nvSpPr>
        <p:spPr>
          <a:xfrm>
            <a:off x="1179522" y="1676400"/>
            <a:ext cx="9977240" cy="4419600"/>
          </a:xfrm>
        </p:spPr>
        <p:txBody>
          <a:bodyPr/>
          <a:lstStyle/>
          <a:p>
            <a:pPr marL="0" indent="0">
              <a:spcBef>
                <a:spcPts val="2400"/>
              </a:spcBef>
              <a:buNone/>
            </a:pPr>
            <a:r>
              <a:rPr lang="en-US" sz="2000" dirty="0"/>
              <a:t>IEEE 9982.2 (1988). </a:t>
            </a:r>
            <a:r>
              <a:rPr lang="en-US" sz="2000" b="0" i="1" dirty="0">
                <a:solidFill>
                  <a:srgbClr val="0000CC"/>
                </a:solidFill>
              </a:rPr>
              <a:t>IEEE Guide for the Use of IEEE Standard Dictionary of Measures to Produce Reliable Software, A25.  Data of Information Flow Complexity.</a:t>
            </a:r>
            <a:r>
              <a:rPr lang="en-US" sz="2000" b="0" dirty="0"/>
              <a:t>  P112.</a:t>
            </a:r>
          </a:p>
          <a:p>
            <a:pPr marL="0" indent="0">
              <a:spcBef>
                <a:spcPts val="2400"/>
              </a:spcBef>
              <a:buNone/>
            </a:pPr>
            <a:r>
              <a:rPr lang="en-US" sz="2000" dirty="0"/>
              <a:t>Stevens, W., G. Myers and L. Constantine, </a:t>
            </a:r>
            <a:r>
              <a:rPr lang="en-US" sz="2000" b="0" dirty="0"/>
              <a:t>“Structured Design”, </a:t>
            </a:r>
            <a:r>
              <a:rPr lang="en-US" sz="2000" b="0" i="1" dirty="0">
                <a:solidFill>
                  <a:srgbClr val="0000CC"/>
                </a:solidFill>
              </a:rPr>
              <a:t>IBM Systems Journal</a:t>
            </a:r>
            <a:r>
              <a:rPr lang="en-US" sz="2000" b="0" dirty="0"/>
              <a:t>, vol 13, no 2 (1974), pp 115-139.</a:t>
            </a:r>
          </a:p>
          <a:p>
            <a:pPr marL="0" indent="0">
              <a:spcBef>
                <a:spcPts val="1800"/>
              </a:spcBef>
              <a:buNone/>
            </a:pPr>
            <a:r>
              <a:rPr lang="en-US" sz="2000" dirty="0" err="1"/>
              <a:t>Kitchenham</a:t>
            </a:r>
            <a:r>
              <a:rPr lang="en-US" sz="2000" dirty="0"/>
              <a:t>, B. A., </a:t>
            </a:r>
            <a:r>
              <a:rPr lang="en-US" sz="2000" b="0" dirty="0"/>
              <a:t>“Measuring to Manage”, in Mitchell, Richard J. (editor), </a:t>
            </a:r>
            <a:r>
              <a:rPr lang="en-US" sz="2000" b="0" i="1" dirty="0">
                <a:solidFill>
                  <a:srgbClr val="0000CC"/>
                </a:solidFill>
              </a:rPr>
              <a:t>Managing Complexity in Software Engineering</a:t>
            </a:r>
            <a:r>
              <a:rPr lang="en-US" sz="2000" b="0" dirty="0"/>
              <a:t>, London, Peter </a:t>
            </a:r>
            <a:r>
              <a:rPr lang="en-US" sz="2000" b="0" dirty="0" err="1"/>
              <a:t>Peregrinus</a:t>
            </a:r>
            <a:r>
              <a:rPr lang="en-US" sz="2000" b="0" dirty="0"/>
              <a:t>, Ltd. (1990). ISBN 0 86341 171 1</a:t>
            </a:r>
          </a:p>
          <a:p>
            <a:pPr marL="0" indent="0">
              <a:spcBef>
                <a:spcPts val="1800"/>
              </a:spcBef>
              <a:buNone/>
            </a:pPr>
            <a:r>
              <a:rPr lang="en-US" sz="2000" dirty="0"/>
              <a:t>Lavazza, L. and G. </a:t>
            </a:r>
            <a:r>
              <a:rPr lang="en-US" sz="2000" dirty="0" err="1"/>
              <a:t>Robiolo</a:t>
            </a:r>
            <a:r>
              <a:rPr lang="en-US" sz="2000" dirty="0"/>
              <a:t>, </a:t>
            </a:r>
            <a:r>
              <a:rPr lang="en-US" sz="2000" b="0" dirty="0"/>
              <a:t>“Functional Complexity Measurement: Proposals and Evaluations”, </a:t>
            </a:r>
            <a:r>
              <a:rPr lang="en-US" sz="2000" b="0" i="1" dirty="0">
                <a:solidFill>
                  <a:srgbClr val="0000CC"/>
                </a:solidFill>
              </a:rPr>
              <a:t>Proceedings of ICSEA 2011: the Sixth International Conference on Software Engineering Advances.</a:t>
            </a:r>
          </a:p>
          <a:p>
            <a:endParaRPr lang="en-US" dirty="0"/>
          </a:p>
        </p:txBody>
      </p:sp>
    </p:spTree>
    <p:extLst>
      <p:ext uri="{BB962C8B-B14F-4D97-AF65-F5344CB8AC3E}">
        <p14:creationId xmlns:p14="http://schemas.microsoft.com/office/powerpoint/2010/main" val="90605614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9629-9D0B-436F-8F27-01F9AA4ECCF8}"/>
              </a:ext>
            </a:extLst>
          </p:cNvPr>
          <p:cNvSpPr>
            <a:spLocks noGrp="1"/>
          </p:cNvSpPr>
          <p:nvPr>
            <p:ph type="title"/>
          </p:nvPr>
        </p:nvSpPr>
        <p:spPr>
          <a:xfrm>
            <a:off x="2471530" y="0"/>
            <a:ext cx="7328454" cy="1086678"/>
          </a:xfrm>
        </p:spPr>
        <p:txBody>
          <a:bodyPr/>
          <a:lstStyle/>
          <a:p>
            <a:r>
              <a:rPr lang="en-US" dirty="0"/>
              <a:t>References</a:t>
            </a:r>
            <a:br>
              <a:rPr lang="en-US" dirty="0"/>
            </a:br>
            <a:r>
              <a:rPr lang="en-US" dirty="0"/>
              <a:t>Part 5</a:t>
            </a:r>
          </a:p>
        </p:txBody>
      </p:sp>
      <p:sp>
        <p:nvSpPr>
          <p:cNvPr id="3" name="Content Placeholder 2">
            <a:extLst>
              <a:ext uri="{FF2B5EF4-FFF2-40B4-BE49-F238E27FC236}">
                <a16:creationId xmlns:a16="http://schemas.microsoft.com/office/drawing/2014/main" id="{8DBBF967-0A0D-4407-8C51-CF228FDC157E}"/>
              </a:ext>
            </a:extLst>
          </p:cNvPr>
          <p:cNvSpPr>
            <a:spLocks noGrp="1"/>
          </p:cNvSpPr>
          <p:nvPr>
            <p:ph idx="1"/>
          </p:nvPr>
        </p:nvSpPr>
        <p:spPr>
          <a:xfrm>
            <a:off x="1179522" y="1411357"/>
            <a:ext cx="9977240" cy="4909930"/>
          </a:xfrm>
        </p:spPr>
        <p:txBody>
          <a:bodyPr/>
          <a:lstStyle/>
          <a:p>
            <a:pPr marL="0" indent="0">
              <a:spcBef>
                <a:spcPts val="1800"/>
              </a:spcBef>
              <a:buNone/>
            </a:pPr>
            <a:r>
              <a:rPr lang="en-US" sz="2000" dirty="0"/>
              <a:t>Dijkstra, </a:t>
            </a:r>
            <a:r>
              <a:rPr lang="en-US" sz="2000" dirty="0" err="1"/>
              <a:t>Edsger</a:t>
            </a:r>
            <a:r>
              <a:rPr lang="en-US" sz="2000" dirty="0"/>
              <a:t>, </a:t>
            </a:r>
            <a:r>
              <a:rPr lang="en-US" sz="2000" b="0" dirty="0"/>
              <a:t>“GO TO Considered Harmful”, letter to the editor of </a:t>
            </a:r>
            <a:r>
              <a:rPr lang="en-US" sz="2000" b="0" i="1" dirty="0">
                <a:solidFill>
                  <a:srgbClr val="0000CC"/>
                </a:solidFill>
              </a:rPr>
              <a:t>Communications of the ACM</a:t>
            </a:r>
            <a:r>
              <a:rPr lang="en-US" sz="2000" b="0" dirty="0"/>
              <a:t>, March, 1968.</a:t>
            </a:r>
          </a:p>
          <a:p>
            <a:pPr marL="0" indent="0">
              <a:spcBef>
                <a:spcPts val="1800"/>
              </a:spcBef>
              <a:buNone/>
            </a:pPr>
            <a:r>
              <a:rPr lang="en-US" sz="2000" dirty="0"/>
              <a:t>Fenton, Norman and James </a:t>
            </a:r>
            <a:r>
              <a:rPr lang="en-US" sz="2000" dirty="0" err="1"/>
              <a:t>Bieman</a:t>
            </a:r>
            <a:r>
              <a:rPr lang="en-US" sz="2000" dirty="0"/>
              <a:t>, </a:t>
            </a:r>
            <a:r>
              <a:rPr lang="en-US" sz="2000" b="0" i="1" dirty="0">
                <a:solidFill>
                  <a:srgbClr val="0000CC"/>
                </a:solidFill>
              </a:rPr>
              <a:t>Software Metrics: A Rigorous and Practical Approach, Third Edition</a:t>
            </a:r>
            <a:r>
              <a:rPr lang="en-US" sz="2000" b="0" dirty="0"/>
              <a:t>, Chapman and Hall, 2014. ISBN 978-1439838228, Chapter 9</a:t>
            </a:r>
          </a:p>
          <a:p>
            <a:pPr marL="0" indent="0">
              <a:spcBef>
                <a:spcPts val="2400"/>
              </a:spcBef>
              <a:buNone/>
            </a:pPr>
            <a:r>
              <a:rPr lang="en-US" sz="2000" dirty="0"/>
              <a:t>Fenton, N. and A. Melton, </a:t>
            </a:r>
            <a:r>
              <a:rPr lang="en-US" sz="2000" b="0" dirty="0"/>
              <a:t>“Deriving Structurally Based Software Measures,” </a:t>
            </a:r>
            <a:r>
              <a:rPr lang="en-US" sz="2000" b="0" i="1" dirty="0">
                <a:solidFill>
                  <a:srgbClr val="0000CC"/>
                </a:solidFill>
              </a:rPr>
              <a:t>Journal of System Software</a:t>
            </a:r>
            <a:r>
              <a:rPr lang="en-US" sz="2000" b="0" dirty="0"/>
              <a:t>, vol 12 (1990), pp 177-187</a:t>
            </a:r>
            <a:r>
              <a:rPr lang="en-US" sz="2000" dirty="0"/>
              <a:t>.</a:t>
            </a:r>
          </a:p>
          <a:p>
            <a:pPr marL="0" indent="0">
              <a:spcBef>
                <a:spcPts val="2400"/>
              </a:spcBef>
              <a:buNone/>
            </a:pPr>
            <a:r>
              <a:rPr lang="en-US" altLang="en-US" sz="2000" dirty="0"/>
              <a:t>McCabe, Thomas, </a:t>
            </a:r>
            <a:r>
              <a:rPr lang="en-US" altLang="en-US" sz="2000" b="0" dirty="0"/>
              <a:t>“A complexity measure,” </a:t>
            </a:r>
            <a:r>
              <a:rPr lang="en-US" altLang="en-US" sz="2000" b="0" i="1" dirty="0">
                <a:solidFill>
                  <a:srgbClr val="0000CC"/>
                </a:solidFill>
              </a:rPr>
              <a:t>IEEE Transactions on Software Engineering</a:t>
            </a:r>
            <a:r>
              <a:rPr lang="en-US" altLang="en-US" sz="2000" b="0" dirty="0"/>
              <a:t>, vol SE-2, issue 4 (December, 1976), pp 308-320.</a:t>
            </a:r>
          </a:p>
          <a:p>
            <a:pPr marL="0" indent="0">
              <a:spcBef>
                <a:spcPts val="2400"/>
              </a:spcBef>
              <a:buNone/>
            </a:pPr>
            <a:r>
              <a:rPr lang="en-US" sz="2000" dirty="0"/>
              <a:t>Stevens, W., G. Myers and L. Constantine, </a:t>
            </a:r>
            <a:r>
              <a:rPr lang="en-US" sz="2000" b="0" dirty="0"/>
              <a:t>“Structured Design”, </a:t>
            </a:r>
            <a:r>
              <a:rPr lang="en-US" sz="2000" b="0" i="1" dirty="0">
                <a:solidFill>
                  <a:srgbClr val="0000CC"/>
                </a:solidFill>
              </a:rPr>
              <a:t>IBM Systems Journal</a:t>
            </a:r>
            <a:r>
              <a:rPr lang="en-US" sz="2000" b="0" dirty="0"/>
              <a:t>, vol 13, no 2 (1974), pp 115-139.</a:t>
            </a:r>
          </a:p>
          <a:p>
            <a:endParaRPr lang="en-US" dirty="0"/>
          </a:p>
          <a:p>
            <a:endParaRPr lang="en-US" altLang="en-US" dirty="0"/>
          </a:p>
        </p:txBody>
      </p:sp>
    </p:spTree>
    <p:extLst>
      <p:ext uri="{BB962C8B-B14F-4D97-AF65-F5344CB8AC3E}">
        <p14:creationId xmlns:p14="http://schemas.microsoft.com/office/powerpoint/2010/main" val="36402954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a:t>
            </a:r>
          </a:p>
        </p:txBody>
      </p:sp>
      <p:sp>
        <p:nvSpPr>
          <p:cNvPr id="7" name="Subtitle 6"/>
          <p:cNvSpPr>
            <a:spLocks noGrp="1"/>
          </p:cNvSpPr>
          <p:nvPr>
            <p:ph type="subTitle" idx="1"/>
          </p:nvPr>
        </p:nvSpPr>
        <p:spPr/>
        <p:txBody>
          <a:bodyPr/>
          <a:lstStyle/>
          <a:p>
            <a:r>
              <a:rPr lang="en-US" dirty="0"/>
              <a:t>Given a Program, Determine its Flowgraph and its </a:t>
            </a:r>
            <a:r>
              <a:rPr lang="en-US" dirty="0" err="1"/>
              <a:t>Cyclomatic</a:t>
            </a:r>
            <a:r>
              <a:rPr lang="en-US" dirty="0"/>
              <a:t> Complexity</a:t>
            </a:r>
          </a:p>
        </p:txBody>
      </p:sp>
    </p:spTree>
    <p:extLst>
      <p:ext uri="{BB962C8B-B14F-4D97-AF65-F5344CB8AC3E}">
        <p14:creationId xmlns:p14="http://schemas.microsoft.com/office/powerpoint/2010/main" val="38314594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a:t>
            </a:r>
          </a:p>
        </p:txBody>
      </p:sp>
      <p:sp>
        <p:nvSpPr>
          <p:cNvPr id="3" name="Content Placeholder 2"/>
          <p:cNvSpPr>
            <a:spLocks noGrp="1"/>
          </p:cNvSpPr>
          <p:nvPr>
            <p:ph idx="1"/>
          </p:nvPr>
        </p:nvSpPr>
        <p:spPr/>
        <p:txBody>
          <a:bodyPr/>
          <a:lstStyle/>
          <a:p>
            <a:r>
              <a:rPr lang="en-US" dirty="0"/>
              <a:t>Review the program (handout) and draw its flowgraph</a:t>
            </a:r>
          </a:p>
          <a:p>
            <a:r>
              <a:rPr lang="en-US" dirty="0"/>
              <a:t>Compute the </a:t>
            </a:r>
            <a:r>
              <a:rPr lang="en-US" dirty="0" err="1"/>
              <a:t>Cyclomatic</a:t>
            </a:r>
            <a:r>
              <a:rPr lang="en-US" dirty="0"/>
              <a:t> Complexity</a:t>
            </a:r>
          </a:p>
          <a:p>
            <a:r>
              <a:rPr lang="en-US" dirty="0"/>
              <a:t>Report to the Class</a:t>
            </a:r>
          </a:p>
          <a:p>
            <a:endParaRPr lang="en-US" dirty="0"/>
          </a:p>
          <a:p>
            <a:r>
              <a:rPr lang="en-US" dirty="0"/>
              <a:t>Option:</a:t>
            </a:r>
          </a:p>
          <a:p>
            <a:pPr lvl="1"/>
            <a:r>
              <a:rPr lang="en-US" dirty="0"/>
              <a:t>One or more students may be asked to explain their flowgraph to the class</a:t>
            </a:r>
          </a:p>
        </p:txBody>
      </p:sp>
    </p:spTree>
    <p:extLst>
      <p:ext uri="{BB962C8B-B14F-4D97-AF65-F5344CB8AC3E}">
        <p14:creationId xmlns:p14="http://schemas.microsoft.com/office/powerpoint/2010/main" val="2178860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1794" name="Rectangle 2"/>
          <p:cNvSpPr>
            <a:spLocks noGrp="1" noChangeArrowheads="1"/>
          </p:cNvSpPr>
          <p:nvPr>
            <p:ph type="title"/>
          </p:nvPr>
        </p:nvSpPr>
        <p:spPr>
          <a:xfrm>
            <a:off x="1514982" y="152400"/>
            <a:ext cx="9138590" cy="498771"/>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A Typical Defect Containment Chart</a:t>
            </a:r>
          </a:p>
        </p:txBody>
      </p:sp>
      <p:graphicFrame>
        <p:nvGraphicFramePr>
          <p:cNvPr id="2721795" name="Object 3">
            <a:hlinkClick r:id="" action="ppaction://ole?verb=0"/>
          </p:cNvPr>
          <p:cNvGraphicFramePr>
            <a:graphicFrameLocks/>
          </p:cNvGraphicFramePr>
          <p:nvPr/>
        </p:nvGraphicFramePr>
        <p:xfrm>
          <a:off x="2476500" y="1207728"/>
          <a:ext cx="7239000" cy="3794125"/>
        </p:xfrm>
        <a:graphic>
          <a:graphicData uri="http://schemas.openxmlformats.org/presentationml/2006/ole">
            <mc:AlternateContent xmlns:mc="http://schemas.openxmlformats.org/markup-compatibility/2006">
              <mc:Choice xmlns:v="urn:schemas-microsoft-com:vml" Requires="v">
                <p:oleObj spid="_x0000_s4104" name="Document" r:id="rId4" imgW="5486400" imgH="2153880" progId="Word.Document.6">
                  <p:embed/>
                </p:oleObj>
              </mc:Choice>
              <mc:Fallback>
                <p:oleObj name="Document" r:id="rId4" imgW="5486400" imgH="2153880" progId="Word.Document.6">
                  <p:embed/>
                  <p:pic>
                    <p:nvPicPr>
                      <p:cNvPr id="2721795"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0" y="1207728"/>
                        <a:ext cx="7239000" cy="37941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1796" name="AutoShape 4"/>
          <p:cNvSpPr>
            <a:spLocks noChangeArrowheads="1"/>
          </p:cNvSpPr>
          <p:nvPr/>
        </p:nvSpPr>
        <p:spPr bwMode="auto">
          <a:xfrm>
            <a:off x="1514982" y="5256214"/>
            <a:ext cx="9138590" cy="950615"/>
          </a:xfrm>
          <a:prstGeom prst="roundRect">
            <a:avLst>
              <a:gd name="adj" fmla="val 16667"/>
            </a:avLst>
          </a:prstGeom>
          <a:solidFill>
            <a:schemeClr val="accent2"/>
          </a:solidFill>
          <a:ln w="38100">
            <a:solidFill>
              <a:srgbClr val="0000CC"/>
            </a:solidFill>
            <a:round/>
            <a:headEnd/>
            <a:tailEnd/>
          </a:ln>
          <a:effectLst>
            <a:outerShdw dist="107763" dir="2700000" algn="ctr" rotWithShape="0">
              <a:schemeClr val="bg2"/>
            </a:outerShdw>
          </a:effectLst>
        </p:spPr>
        <p:txBody>
          <a:bodyPr wrap="square" lIns="90488" tIns="44450" rIns="90488" bIns="44450">
            <a:spAutoFit/>
          </a:bodyPr>
          <a:lstStyle>
            <a:lvl1pPr marL="228600" indent="-228600">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b="0" dirty="0">
                <a:latin typeface="Comic Sans MS" pitchFamily="66" charset="0"/>
              </a:rPr>
              <a:t>Least Costly Defects are on the Diagonal </a:t>
            </a:r>
          </a:p>
          <a:p>
            <a:pPr algn="ctr">
              <a:spcBef>
                <a:spcPct val="50000"/>
              </a:spcBef>
            </a:pPr>
            <a:r>
              <a:rPr lang="en-US" altLang="en-US" sz="2000" b="0" dirty="0">
                <a:latin typeface="Comic Sans MS" pitchFamily="66" charset="0"/>
              </a:rPr>
              <a:t>These defects are “Contained” within the step where they were caused</a:t>
            </a:r>
          </a:p>
        </p:txBody>
      </p:sp>
    </p:spTree>
    <p:extLst>
      <p:ext uri="{BB962C8B-B14F-4D97-AF65-F5344CB8AC3E}">
        <p14:creationId xmlns:p14="http://schemas.microsoft.com/office/powerpoint/2010/main" val="43251445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2818" name="Rectangle 2"/>
          <p:cNvSpPr>
            <a:spLocks noGrp="1" noChangeArrowheads="1"/>
          </p:cNvSpPr>
          <p:nvPr>
            <p:ph type="title"/>
          </p:nvPr>
        </p:nvSpPr>
        <p:spPr>
          <a:xfrm>
            <a:off x="1991120" y="151498"/>
            <a:ext cx="8227620" cy="992991"/>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Escaping Defects are Those</a:t>
            </a:r>
            <a:br>
              <a:rPr lang="en-US" altLang="en-US" dirty="0"/>
            </a:br>
            <a:r>
              <a:rPr lang="en-US" altLang="en-US" dirty="0"/>
              <a:t>Not Detected until After Release</a:t>
            </a:r>
          </a:p>
        </p:txBody>
      </p:sp>
      <p:graphicFrame>
        <p:nvGraphicFramePr>
          <p:cNvPr id="2722819" name="Object 3">
            <a:hlinkClick r:id="" action="ppaction://ole?verb=0"/>
          </p:cNvPr>
          <p:cNvGraphicFramePr>
            <a:graphicFrameLocks/>
          </p:cNvGraphicFramePr>
          <p:nvPr/>
        </p:nvGraphicFramePr>
        <p:xfrm>
          <a:off x="2480468" y="1318726"/>
          <a:ext cx="7231063" cy="4554537"/>
        </p:xfrm>
        <a:graphic>
          <a:graphicData uri="http://schemas.openxmlformats.org/presentationml/2006/ole">
            <mc:AlternateContent xmlns:mc="http://schemas.openxmlformats.org/markup-compatibility/2006">
              <mc:Choice xmlns:v="urn:schemas-microsoft-com:vml" Requires="v">
                <p:oleObj spid="_x0000_s5127" name="Document" r:id="rId4" imgW="5753160" imgH="4306680" progId="Word.Document.8">
                  <p:embed/>
                </p:oleObj>
              </mc:Choice>
              <mc:Fallback>
                <p:oleObj name="Document" r:id="rId4" imgW="5753160" imgH="4306680" progId="Word.Document.8">
                  <p:embed/>
                  <p:pic>
                    <p:nvPicPr>
                      <p:cNvPr id="2722819" name="Object 3">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68" y="1318726"/>
                        <a:ext cx="7231063" cy="45545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762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2820" name="AutoShape 4"/>
          <p:cNvSpPr>
            <a:spLocks noChangeArrowheads="1"/>
          </p:cNvSpPr>
          <p:nvPr/>
        </p:nvSpPr>
        <p:spPr bwMode="auto">
          <a:xfrm>
            <a:off x="3313111" y="5764571"/>
            <a:ext cx="5565775" cy="439837"/>
          </a:xfrm>
          <a:prstGeom prst="roundRect">
            <a:avLst>
              <a:gd name="adj" fmla="val 16667"/>
            </a:avLst>
          </a:prstGeom>
          <a:solidFill>
            <a:srgbClr val="FFCCFF"/>
          </a:solidFill>
          <a:ln w="57150">
            <a:solidFill>
              <a:srgbClr val="FF0000"/>
            </a:solidFill>
            <a:round/>
            <a:headEnd/>
            <a:tailEnd/>
          </a:ln>
          <a:effectLst>
            <a:outerShdw dist="107763" dir="2700000" algn="ctr" rotWithShape="0">
              <a:schemeClr val="bg2"/>
            </a:outerShdw>
          </a:effectLst>
        </p:spPr>
        <p:txBody>
          <a:bodyPr lIns="90488" tIns="44450" rIns="90488" bIns="44450">
            <a:spAutoFit/>
          </a:bodyPr>
          <a:lstStyle>
            <a:lvl1pPr marL="228600" indent="-228600">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pPr>
            <a:r>
              <a:rPr lang="en-US" altLang="en-US" sz="2000" dirty="0">
                <a:solidFill>
                  <a:srgbClr val="C00000"/>
                </a:solidFill>
                <a:latin typeface="Comic Sans MS" pitchFamily="66" charset="0"/>
              </a:rPr>
              <a:t>Escaping Defects Cost the Most of All</a:t>
            </a:r>
          </a:p>
        </p:txBody>
      </p:sp>
    </p:spTree>
    <p:extLst>
      <p:ext uri="{BB962C8B-B14F-4D97-AF65-F5344CB8AC3E}">
        <p14:creationId xmlns:p14="http://schemas.microsoft.com/office/powerpoint/2010/main" val="241589600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895600" y="113624"/>
            <a:ext cx="6858000" cy="681742"/>
          </a:xfrm>
          <a:noFill/>
        </p:spPr>
        <p:txBody>
          <a:bodyPr vert="horz" wrap="square" lIns="92075" tIns="46038" rIns="92075" bIns="46038" numCol="1" anchor="ctr" anchorCtr="0" compatLnSpc="1">
            <a:prstTxWarp prst="textNoShape">
              <a:avLst/>
            </a:prstTxWarp>
          </a:bodyPr>
          <a:lstStyle/>
          <a:p>
            <a:pPr eaLnBrk="1" hangingPunct="1"/>
            <a:r>
              <a:rPr lang="en-US" sz="4000" dirty="0"/>
              <a:t>Dennis J. Frailey</a:t>
            </a:r>
            <a:br>
              <a:rPr lang="en-US" sz="2000" dirty="0"/>
            </a:br>
            <a:r>
              <a:rPr lang="en-US" sz="2000" dirty="0"/>
              <a:t>Retired Principal Fellow - Raytheon Company</a:t>
            </a:r>
            <a:endParaRPr lang="en-US" sz="2000" dirty="0">
              <a:solidFill>
                <a:schemeClr val="tx1"/>
              </a:solidFill>
            </a:endParaRPr>
          </a:p>
        </p:txBody>
      </p:sp>
      <p:sp>
        <p:nvSpPr>
          <p:cNvPr id="6147" name="Rectangle 3"/>
          <p:cNvSpPr>
            <a:spLocks noGrp="1" noChangeArrowheads="1"/>
          </p:cNvSpPr>
          <p:nvPr>
            <p:ph type="body" idx="1"/>
          </p:nvPr>
        </p:nvSpPr>
        <p:spPr>
          <a:xfrm>
            <a:off x="1771650" y="1476376"/>
            <a:ext cx="8737324" cy="4448175"/>
          </a:xfrm>
          <a:noFill/>
        </p:spPr>
        <p:txBody>
          <a:bodyPr vert="horz" wrap="square" lIns="92075" tIns="46038" rIns="92075" bIns="46038" numCol="1" anchor="t" anchorCtr="0" compatLnSpc="1">
            <a:prstTxWarp prst="textNoShape">
              <a:avLst/>
            </a:prstTxWarp>
          </a:bodyPr>
          <a:lstStyle/>
          <a:p>
            <a:pPr marL="285750" indent="-285750" algn="ctr" eaLnBrk="1" hangingPunct="1">
              <a:lnSpc>
                <a:spcPct val="80000"/>
              </a:lnSpc>
              <a:buNone/>
            </a:pPr>
            <a:r>
              <a:rPr lang="en-US" dirty="0"/>
              <a:t>PhD Purdue, 1971, Computer Science</a:t>
            </a:r>
          </a:p>
          <a:p>
            <a:pPr marL="285750" indent="-285750" algn="ctr" eaLnBrk="1" hangingPunct="1">
              <a:lnSpc>
                <a:spcPct val="80000"/>
              </a:lnSpc>
              <a:buNone/>
            </a:pPr>
            <a:r>
              <a:rPr lang="en-US" dirty="0"/>
              <a:t>Assistant Professor, SMU, 1970-75</a:t>
            </a:r>
          </a:p>
          <a:p>
            <a:pPr marL="285750" indent="-285750" algn="ctr" eaLnBrk="1" hangingPunct="1">
              <a:lnSpc>
                <a:spcPct val="80000"/>
              </a:lnSpc>
              <a:buNone/>
            </a:pPr>
            <a:r>
              <a:rPr lang="en-US" dirty="0"/>
              <a:t>Associate Professor, SMU, 1975-77</a:t>
            </a:r>
          </a:p>
          <a:p>
            <a:pPr marL="285750" indent="-285750" algn="ctr" eaLnBrk="1" hangingPunct="1">
              <a:lnSpc>
                <a:spcPct val="80000"/>
              </a:lnSpc>
              <a:buNone/>
            </a:pPr>
            <a:r>
              <a:rPr lang="en-US" dirty="0"/>
              <a:t>(various titles), Texas Instruments, 1974-1997;</a:t>
            </a:r>
          </a:p>
          <a:p>
            <a:pPr marL="285750" indent="-285750" algn="ctr" eaLnBrk="1" hangingPunct="1">
              <a:lnSpc>
                <a:spcPct val="80000"/>
              </a:lnSpc>
              <a:buNone/>
            </a:pPr>
            <a:r>
              <a:rPr lang="en-US" dirty="0"/>
              <a:t>Raytheon Co. 1997-2010</a:t>
            </a:r>
          </a:p>
          <a:p>
            <a:pPr marL="285750" indent="-285750" algn="ctr" eaLnBrk="1" hangingPunct="1">
              <a:lnSpc>
                <a:spcPct val="80000"/>
              </a:lnSpc>
              <a:buNone/>
            </a:pPr>
            <a:r>
              <a:rPr lang="en-US" dirty="0"/>
              <a:t>Adjunct Associate Professor, UT Austin, 1981-86</a:t>
            </a:r>
          </a:p>
          <a:p>
            <a:pPr marL="285750" indent="-285750" algn="ctr" eaLnBrk="1" hangingPunct="1">
              <a:lnSpc>
                <a:spcPct val="80000"/>
              </a:lnSpc>
              <a:buNone/>
            </a:pPr>
            <a:r>
              <a:rPr lang="en-US" dirty="0"/>
              <a:t>Adjunct Professor, SMU, 1987-2019</a:t>
            </a:r>
          </a:p>
          <a:p>
            <a:pPr marL="285750" indent="-285750" algn="ctr" eaLnBrk="1" hangingPunct="1">
              <a:lnSpc>
                <a:spcPct val="80000"/>
              </a:lnSpc>
              <a:buNone/>
            </a:pPr>
            <a:r>
              <a:rPr lang="en-US" dirty="0"/>
              <a:t>Adjunct Professor, UT Arlington, 2014-present</a:t>
            </a:r>
          </a:p>
          <a:p>
            <a:pPr marL="285750" indent="-285750" algn="ctr" eaLnBrk="1" hangingPunct="1">
              <a:lnSpc>
                <a:spcPct val="80000"/>
              </a:lnSpc>
              <a:buNone/>
            </a:pPr>
            <a:r>
              <a:rPr lang="en-US" dirty="0"/>
              <a:t>-----</a:t>
            </a:r>
          </a:p>
          <a:p>
            <a:pPr marL="285750" indent="-285750" algn="ctr" eaLnBrk="1" hangingPunct="1">
              <a:lnSpc>
                <a:spcPct val="80000"/>
              </a:lnSpc>
              <a:buNone/>
            </a:pPr>
            <a:r>
              <a:rPr lang="en-US" dirty="0"/>
              <a:t>Areas of specialty: software development process, software project management, software quality engineering, software metrics, compiler design, operating system design, real-time system design, computer architecture</a:t>
            </a:r>
          </a:p>
        </p:txBody>
      </p:sp>
    </p:spTree>
    <p:extLst>
      <p:ext uri="{BB962C8B-B14F-4D97-AF65-F5344CB8AC3E}">
        <p14:creationId xmlns:p14="http://schemas.microsoft.com/office/powerpoint/2010/main" val="99640851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2858" y="152400"/>
            <a:ext cx="8229600" cy="881270"/>
          </a:xfrm>
        </p:spPr>
        <p:txBody>
          <a:bodyPr/>
          <a:lstStyle/>
          <a:p>
            <a:r>
              <a:rPr lang="en-US" dirty="0"/>
              <a:t>Other Uses of</a:t>
            </a:r>
            <a:br>
              <a:rPr lang="en-US" dirty="0"/>
            </a:br>
            <a:r>
              <a:rPr lang="en-US" dirty="0"/>
              <a:t>Defect Containment Data</a:t>
            </a:r>
          </a:p>
        </p:txBody>
      </p:sp>
      <p:sp>
        <p:nvSpPr>
          <p:cNvPr id="3" name="Content Placeholder 2"/>
          <p:cNvSpPr>
            <a:spLocks noGrp="1"/>
          </p:cNvSpPr>
          <p:nvPr>
            <p:ph idx="1"/>
          </p:nvPr>
        </p:nvSpPr>
        <p:spPr>
          <a:xfrm>
            <a:off x="1239039" y="1325522"/>
            <a:ext cx="9695886" cy="4894521"/>
          </a:xfrm>
        </p:spPr>
        <p:txBody>
          <a:bodyPr/>
          <a:lstStyle/>
          <a:p>
            <a:pPr marL="0" indent="0" algn="ctr">
              <a:buNone/>
            </a:pPr>
            <a:r>
              <a:rPr lang="en-US" dirty="0"/>
              <a:t>There are many uses of defect containment</a:t>
            </a:r>
          </a:p>
          <a:p>
            <a:pPr>
              <a:spcBef>
                <a:spcPts val="1800"/>
              </a:spcBef>
            </a:pPr>
            <a:r>
              <a:rPr lang="en-US" dirty="0"/>
              <a:t>Calculating </a:t>
            </a:r>
            <a:r>
              <a:rPr lang="en-US" i="1" dirty="0">
                <a:solidFill>
                  <a:srgbClr val="0000CC"/>
                </a:solidFill>
              </a:rPr>
              <a:t>total repair cost</a:t>
            </a:r>
          </a:p>
          <a:p>
            <a:pPr lvl="1"/>
            <a:r>
              <a:rPr lang="en-US" dirty="0"/>
              <a:t>By recording labor cost to repair defects</a:t>
            </a:r>
          </a:p>
          <a:p>
            <a:pPr>
              <a:spcBef>
                <a:spcPts val="1800"/>
              </a:spcBef>
            </a:pPr>
            <a:r>
              <a:rPr lang="en-US" dirty="0"/>
              <a:t>Calculating </a:t>
            </a:r>
            <a:r>
              <a:rPr lang="en-US" i="1" dirty="0">
                <a:solidFill>
                  <a:srgbClr val="0000CC"/>
                </a:solidFill>
              </a:rPr>
              <a:t>rework cost</a:t>
            </a:r>
          </a:p>
          <a:p>
            <a:pPr lvl="1"/>
            <a:r>
              <a:rPr lang="en-US" dirty="0"/>
              <a:t>Reduction in rework can be compared with</a:t>
            </a:r>
          </a:p>
          <a:p>
            <a:pPr marL="857250" lvl="2" indent="0">
              <a:buNone/>
            </a:pPr>
            <a:r>
              <a:rPr lang="en-US" sz="2200" dirty="0"/>
              <a:t>cost of prevention activities</a:t>
            </a:r>
          </a:p>
          <a:p>
            <a:pPr>
              <a:spcBef>
                <a:spcPts val="1800"/>
              </a:spcBef>
            </a:pPr>
            <a:r>
              <a:rPr lang="en-US" i="1" dirty="0">
                <a:solidFill>
                  <a:srgbClr val="0000CC"/>
                </a:solidFill>
              </a:rPr>
              <a:t>Organizational-level</a:t>
            </a:r>
            <a:r>
              <a:rPr lang="en-US" dirty="0"/>
              <a:t> analysis</a:t>
            </a:r>
          </a:p>
          <a:p>
            <a:pPr>
              <a:spcBef>
                <a:spcPts val="1800"/>
              </a:spcBef>
            </a:pPr>
            <a:r>
              <a:rPr lang="en-US" i="1" dirty="0">
                <a:solidFill>
                  <a:srgbClr val="0000CC"/>
                </a:solidFill>
              </a:rPr>
              <a:t>Prediction</a:t>
            </a:r>
            <a:r>
              <a:rPr lang="en-US" dirty="0"/>
              <a:t> of </a:t>
            </a:r>
            <a:r>
              <a:rPr lang="en-US" i="1" dirty="0">
                <a:solidFill>
                  <a:srgbClr val="0000CC"/>
                </a:solidFill>
              </a:rPr>
              <a:t>defects</a:t>
            </a:r>
            <a:r>
              <a:rPr lang="en-US" dirty="0"/>
              <a:t> and </a:t>
            </a:r>
            <a:r>
              <a:rPr lang="en-US" i="1" dirty="0">
                <a:solidFill>
                  <a:srgbClr val="0000CC"/>
                </a:solidFill>
              </a:rPr>
              <a:t>warranty costs</a:t>
            </a:r>
          </a:p>
          <a:p>
            <a:pPr>
              <a:spcBef>
                <a:spcPts val="1800"/>
              </a:spcBef>
            </a:pPr>
            <a:r>
              <a:rPr lang="en-US" i="1" dirty="0">
                <a:solidFill>
                  <a:srgbClr val="0000CC"/>
                </a:solidFill>
              </a:rPr>
              <a:t>Prediction</a:t>
            </a:r>
            <a:r>
              <a:rPr lang="en-US" dirty="0"/>
              <a:t> of </a:t>
            </a:r>
            <a:r>
              <a:rPr lang="en-US" i="1" dirty="0">
                <a:solidFill>
                  <a:srgbClr val="0000CC"/>
                </a:solidFill>
              </a:rPr>
              <a:t>reliability</a:t>
            </a:r>
          </a:p>
          <a:p>
            <a:endParaRPr lang="en-US" dirty="0"/>
          </a:p>
        </p:txBody>
      </p:sp>
      <p:grpSp>
        <p:nvGrpSpPr>
          <p:cNvPr id="6" name="Group 5">
            <a:extLst>
              <a:ext uri="{FF2B5EF4-FFF2-40B4-BE49-F238E27FC236}">
                <a16:creationId xmlns:a16="http://schemas.microsoft.com/office/drawing/2014/main" id="{6487A144-094C-4B5D-B30E-0CED9F424705}"/>
              </a:ext>
            </a:extLst>
          </p:cNvPr>
          <p:cNvGrpSpPr/>
          <p:nvPr/>
        </p:nvGrpSpPr>
        <p:grpSpPr>
          <a:xfrm>
            <a:off x="9062840" y="2001079"/>
            <a:ext cx="1504162" cy="1427921"/>
            <a:chOff x="8949216" y="2249477"/>
            <a:chExt cx="1351761" cy="1212849"/>
          </a:xfrm>
        </p:grpSpPr>
        <p:pic>
          <p:nvPicPr>
            <p:cNvPr id="4" name="Picture 3">
              <a:extLst>
                <a:ext uri="{FF2B5EF4-FFF2-40B4-BE49-F238E27FC236}">
                  <a16:creationId xmlns:a16="http://schemas.microsoft.com/office/drawing/2014/main" id="{34EFB3CA-DB88-496C-BEB4-D17D664920E7}"/>
                </a:ext>
              </a:extLst>
            </p:cNvPr>
            <p:cNvPicPr>
              <a:picLocks noChangeAspect="1"/>
            </p:cNvPicPr>
            <p:nvPr/>
          </p:nvPicPr>
          <p:blipFill>
            <a:blip r:embed="rId2"/>
            <a:stretch>
              <a:fillRect/>
            </a:stretch>
          </p:blipFill>
          <p:spPr>
            <a:xfrm>
              <a:off x="8965448" y="2249477"/>
              <a:ext cx="1335529" cy="1001647"/>
            </a:xfrm>
            <a:prstGeom prst="rect">
              <a:avLst/>
            </a:prstGeom>
          </p:spPr>
        </p:pic>
        <p:sp>
          <p:nvSpPr>
            <p:cNvPr id="5" name="TextBox 4">
              <a:extLst>
                <a:ext uri="{FF2B5EF4-FFF2-40B4-BE49-F238E27FC236}">
                  <a16:creationId xmlns:a16="http://schemas.microsoft.com/office/drawing/2014/main" id="{16D79901-FC20-4F99-AC85-401C8D011965}"/>
                </a:ext>
              </a:extLst>
            </p:cNvPr>
            <p:cNvSpPr txBox="1"/>
            <p:nvPr/>
          </p:nvSpPr>
          <p:spPr>
            <a:xfrm>
              <a:off x="8949216" y="3246882"/>
              <a:ext cx="1341841" cy="215444"/>
            </a:xfrm>
            <a:prstGeom prst="rect">
              <a:avLst/>
            </a:prstGeom>
            <a:noFill/>
          </p:spPr>
          <p:txBody>
            <a:bodyPr wrap="square" rtlCol="0">
              <a:spAutoFit/>
            </a:bodyPr>
            <a:lstStyle/>
            <a:p>
              <a:pPr algn="ctr"/>
              <a:r>
                <a:rPr lang="en-US" sz="800" dirty="0">
                  <a:latin typeface="Arial Narrow" panose="020B0606020202030204" pitchFamily="34" charset="0"/>
                </a:rPr>
                <a:t>Aspennw.com</a:t>
              </a:r>
            </a:p>
          </p:txBody>
        </p:sp>
      </p:grpSp>
      <p:grpSp>
        <p:nvGrpSpPr>
          <p:cNvPr id="11" name="Group 10">
            <a:extLst>
              <a:ext uri="{FF2B5EF4-FFF2-40B4-BE49-F238E27FC236}">
                <a16:creationId xmlns:a16="http://schemas.microsoft.com/office/drawing/2014/main" id="{2FF06DDA-A8BE-4269-B2D7-0888FCC456D5}"/>
              </a:ext>
            </a:extLst>
          </p:cNvPr>
          <p:cNvGrpSpPr/>
          <p:nvPr/>
        </p:nvGrpSpPr>
        <p:grpSpPr>
          <a:xfrm>
            <a:off x="8857717" y="3595517"/>
            <a:ext cx="1931122" cy="1263247"/>
            <a:chOff x="8809020" y="3584696"/>
            <a:chExt cx="3028571" cy="1824968"/>
          </a:xfrm>
        </p:grpSpPr>
        <p:pic>
          <p:nvPicPr>
            <p:cNvPr id="9" name="Picture 8">
              <a:extLst>
                <a:ext uri="{FF2B5EF4-FFF2-40B4-BE49-F238E27FC236}">
                  <a16:creationId xmlns:a16="http://schemas.microsoft.com/office/drawing/2014/main" id="{682134D0-94FE-4529-B246-59C19D218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020" y="3584696"/>
              <a:ext cx="3028571" cy="1609524"/>
            </a:xfrm>
            <a:prstGeom prst="rect">
              <a:avLst/>
            </a:prstGeom>
            <a:ln>
              <a:noFill/>
            </a:ln>
          </p:spPr>
        </p:pic>
        <p:sp>
          <p:nvSpPr>
            <p:cNvPr id="10" name="TextBox 9">
              <a:extLst>
                <a:ext uri="{FF2B5EF4-FFF2-40B4-BE49-F238E27FC236}">
                  <a16:creationId xmlns:a16="http://schemas.microsoft.com/office/drawing/2014/main" id="{A2BB6DC4-19BA-478A-B0AA-B5256FB2CBB8}"/>
                </a:ext>
              </a:extLst>
            </p:cNvPr>
            <p:cNvSpPr txBox="1"/>
            <p:nvPr/>
          </p:nvSpPr>
          <p:spPr>
            <a:xfrm>
              <a:off x="9484654" y="5194220"/>
              <a:ext cx="1677301" cy="215444"/>
            </a:xfrm>
            <a:prstGeom prst="rect">
              <a:avLst/>
            </a:prstGeom>
            <a:noFill/>
          </p:spPr>
          <p:txBody>
            <a:bodyPr wrap="square" rtlCol="0">
              <a:spAutoFit/>
            </a:bodyPr>
            <a:lstStyle/>
            <a:p>
              <a:pPr algn="ctr"/>
              <a:r>
                <a:rPr lang="en-US" sz="800" dirty="0">
                  <a:latin typeface="Arial Narrow" panose="020B0606020202030204" pitchFamily="34" charset="0"/>
                </a:rPr>
                <a:t>Ijser.org</a:t>
              </a:r>
            </a:p>
          </p:txBody>
        </p:sp>
      </p:grpSp>
      <p:grpSp>
        <p:nvGrpSpPr>
          <p:cNvPr id="14" name="Group 13">
            <a:extLst>
              <a:ext uri="{FF2B5EF4-FFF2-40B4-BE49-F238E27FC236}">
                <a16:creationId xmlns:a16="http://schemas.microsoft.com/office/drawing/2014/main" id="{E53BCAC0-1ADC-4EEB-9D34-A97CEAA1FB39}"/>
              </a:ext>
            </a:extLst>
          </p:cNvPr>
          <p:cNvGrpSpPr/>
          <p:nvPr/>
        </p:nvGrpSpPr>
        <p:grpSpPr>
          <a:xfrm>
            <a:off x="8790538" y="5181423"/>
            <a:ext cx="2037727" cy="1299554"/>
            <a:chOff x="8790538" y="5181423"/>
            <a:chExt cx="2037727" cy="1299554"/>
          </a:xfrm>
        </p:grpSpPr>
        <p:pic>
          <p:nvPicPr>
            <p:cNvPr id="12" name="Picture 11">
              <a:extLst>
                <a:ext uri="{FF2B5EF4-FFF2-40B4-BE49-F238E27FC236}">
                  <a16:creationId xmlns:a16="http://schemas.microsoft.com/office/drawing/2014/main" id="{82E2B243-4472-491A-B835-18A1EBCCDC56}"/>
                </a:ext>
              </a:extLst>
            </p:cNvPr>
            <p:cNvPicPr>
              <a:picLocks noChangeAspect="1"/>
            </p:cNvPicPr>
            <p:nvPr/>
          </p:nvPicPr>
          <p:blipFill>
            <a:blip r:embed="rId4"/>
            <a:stretch>
              <a:fillRect/>
            </a:stretch>
          </p:blipFill>
          <p:spPr>
            <a:xfrm>
              <a:off x="8790538" y="5181423"/>
              <a:ext cx="2037727" cy="1038620"/>
            </a:xfrm>
            <a:prstGeom prst="rect">
              <a:avLst/>
            </a:prstGeom>
          </p:spPr>
        </p:pic>
        <p:sp>
          <p:nvSpPr>
            <p:cNvPr id="13" name="TextBox 12">
              <a:extLst>
                <a:ext uri="{FF2B5EF4-FFF2-40B4-BE49-F238E27FC236}">
                  <a16:creationId xmlns:a16="http://schemas.microsoft.com/office/drawing/2014/main" id="{4A3E22DB-5FBB-4847-873E-A05C46C4F5F4}"/>
                </a:ext>
              </a:extLst>
            </p:cNvPr>
            <p:cNvSpPr txBox="1"/>
            <p:nvPr/>
          </p:nvSpPr>
          <p:spPr>
            <a:xfrm>
              <a:off x="8857717" y="6265534"/>
              <a:ext cx="1931122" cy="215443"/>
            </a:xfrm>
            <a:prstGeom prst="rect">
              <a:avLst/>
            </a:prstGeom>
            <a:noFill/>
          </p:spPr>
          <p:txBody>
            <a:bodyPr wrap="square" rtlCol="0">
              <a:spAutoFit/>
            </a:bodyPr>
            <a:lstStyle/>
            <a:p>
              <a:pPr algn="ctr"/>
              <a:r>
                <a:rPr lang="en-US" sz="800" dirty="0">
                  <a:latin typeface="Arial Narrow" panose="020B0606020202030204" pitchFamily="34" charset="0"/>
                </a:rPr>
                <a:t>Sciencedirect.com</a:t>
              </a:r>
            </a:p>
          </p:txBody>
        </p:sp>
      </p:grpSp>
    </p:spTree>
    <p:extLst>
      <p:ext uri="{BB962C8B-B14F-4D97-AF65-F5344CB8AC3E}">
        <p14:creationId xmlns:p14="http://schemas.microsoft.com/office/powerpoint/2010/main" val="366186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962" name="Rectangle 1026"/>
          <p:cNvSpPr>
            <a:spLocks noGrp="1" noChangeArrowheads="1"/>
          </p:cNvSpPr>
          <p:nvPr>
            <p:ph type="title"/>
          </p:nvPr>
        </p:nvSpPr>
        <p:spPr>
          <a:xfrm>
            <a:off x="1969477" y="131134"/>
            <a:ext cx="8283855" cy="1015924"/>
          </a:xfrm>
        </p:spPr>
        <p:txBody>
          <a:bodyPr/>
          <a:lstStyle/>
          <a:p>
            <a:r>
              <a:rPr lang="en-US" altLang="en-US" dirty="0"/>
              <a:t>Defect Repair Cost</a:t>
            </a:r>
          </a:p>
        </p:txBody>
      </p:sp>
      <p:grpSp>
        <p:nvGrpSpPr>
          <p:cNvPr id="3" name="Group 2">
            <a:extLst>
              <a:ext uri="{FF2B5EF4-FFF2-40B4-BE49-F238E27FC236}">
                <a16:creationId xmlns:a16="http://schemas.microsoft.com/office/drawing/2014/main" id="{7BE281DB-BCFB-4F2B-BA86-205C48248D36}"/>
              </a:ext>
            </a:extLst>
          </p:cNvPr>
          <p:cNvGrpSpPr/>
          <p:nvPr/>
        </p:nvGrpSpPr>
        <p:grpSpPr>
          <a:xfrm>
            <a:off x="1150556" y="1828801"/>
            <a:ext cx="8534635" cy="4419600"/>
            <a:chOff x="1718697" y="1828801"/>
            <a:chExt cx="8534635" cy="4419600"/>
          </a:xfrm>
        </p:grpSpPr>
        <p:graphicFrame>
          <p:nvGraphicFramePr>
            <p:cNvPr id="2728963" name="Object 1027"/>
            <p:cNvGraphicFramePr>
              <a:graphicFrameLocks noChangeAspect="1"/>
            </p:cNvGraphicFramePr>
            <p:nvPr/>
          </p:nvGraphicFramePr>
          <p:xfrm>
            <a:off x="2480932" y="2265364"/>
            <a:ext cx="7772400" cy="3983037"/>
          </p:xfrm>
          <a:graphic>
            <a:graphicData uri="http://schemas.openxmlformats.org/presentationml/2006/ole">
              <mc:AlternateContent xmlns:mc="http://schemas.openxmlformats.org/markup-compatibility/2006">
                <mc:Choice xmlns:v="urn:schemas-microsoft-com:vml" Requires="v">
                  <p:oleObj spid="_x0000_s6152" name="Worksheet" r:id="rId4" imgW="5250363" imgH="2720523" progId="Excel.Sheet.8">
                    <p:embed/>
                  </p:oleObj>
                </mc:Choice>
                <mc:Fallback>
                  <p:oleObj name="Worksheet" r:id="rId4" imgW="5250363" imgH="2720523" progId="Excel.Sheet.8">
                    <p:embed/>
                    <p:pic>
                      <p:nvPicPr>
                        <p:cNvPr id="2728963"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932" y="2265364"/>
                          <a:ext cx="7772400" cy="398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28964" name="Rectangle 1028"/>
            <p:cNvSpPr>
              <a:spLocks noChangeArrowheads="1"/>
            </p:cNvSpPr>
            <p:nvPr/>
          </p:nvSpPr>
          <p:spPr bwMode="auto">
            <a:xfrm rot="16200000">
              <a:off x="1231570" y="3601803"/>
              <a:ext cx="1679575"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2000" dirty="0">
                  <a:solidFill>
                    <a:srgbClr val="0000CC"/>
                  </a:solidFill>
                  <a:latin typeface="Comic Sans MS" pitchFamily="66" charset="0"/>
                </a:rPr>
                <a:t>Phase of  Detection</a:t>
              </a:r>
            </a:p>
          </p:txBody>
        </p:sp>
        <p:sp>
          <p:nvSpPr>
            <p:cNvPr id="2728965" name="Rectangle 1029"/>
            <p:cNvSpPr>
              <a:spLocks noChangeArrowheads="1"/>
            </p:cNvSpPr>
            <p:nvPr/>
          </p:nvSpPr>
          <p:spPr bwMode="auto">
            <a:xfrm>
              <a:off x="3979864" y="1828801"/>
              <a:ext cx="4416425" cy="397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2000" dirty="0">
                  <a:solidFill>
                    <a:srgbClr val="0000CC"/>
                  </a:solidFill>
                  <a:latin typeface="Comic Sans MS" pitchFamily="66" charset="0"/>
                </a:rPr>
                <a:t>Phase of Injection</a:t>
              </a:r>
            </a:p>
          </p:txBody>
        </p:sp>
      </p:grpSp>
      <p:sp>
        <p:nvSpPr>
          <p:cNvPr id="2728966" name="AutoShape 1030"/>
          <p:cNvSpPr>
            <a:spLocks noChangeArrowheads="1"/>
          </p:cNvSpPr>
          <p:nvPr/>
        </p:nvSpPr>
        <p:spPr bwMode="auto">
          <a:xfrm>
            <a:off x="7748053" y="2947101"/>
            <a:ext cx="4002834" cy="2962513"/>
          </a:xfrm>
          <a:prstGeom prst="wedgeRoundRectCallout">
            <a:avLst>
              <a:gd name="adj1" fmla="val -82896"/>
              <a:gd name="adj2" fmla="val -17752"/>
              <a:gd name="adj3" fmla="val 16667"/>
            </a:avLst>
          </a:prstGeom>
          <a:solidFill>
            <a:schemeClr val="accent2"/>
          </a:solidFill>
          <a:ln w="38100">
            <a:solidFill>
              <a:srgbClr val="0000CC"/>
            </a:solidFill>
            <a:round/>
            <a:headEnd/>
            <a:tailEnd/>
          </a:ln>
          <a:effectLst/>
        </p:spPr>
        <p:txBody>
          <a:bodyPr wrap="square">
            <a:spAutoFit/>
          </a:bodyPr>
          <a:lstStyle/>
          <a:p>
            <a:pPr algn="ctr">
              <a:spcBef>
                <a:spcPct val="50000"/>
              </a:spcBef>
            </a:pPr>
            <a:r>
              <a:rPr lang="en-US" altLang="en-US" b="0" dirty="0">
                <a:latin typeface="Comic Sans MS" pitchFamily="66" charset="0"/>
              </a:rPr>
              <a:t>Cell </a:t>
            </a:r>
            <a:r>
              <a:rPr lang="en-US" altLang="en-US" dirty="0" err="1">
                <a:solidFill>
                  <a:srgbClr val="C00000"/>
                </a:solidFill>
                <a:latin typeface="Comic Sans MS" pitchFamily="66" charset="0"/>
              </a:rPr>
              <a:t>i</a:t>
            </a:r>
            <a:r>
              <a:rPr lang="en-US" altLang="en-US" b="0" dirty="0" err="1">
                <a:latin typeface="Comic Sans MS" pitchFamily="66" charset="0"/>
              </a:rPr>
              <a:t>,</a:t>
            </a:r>
            <a:r>
              <a:rPr lang="en-US" altLang="en-US" dirty="0" err="1">
                <a:solidFill>
                  <a:srgbClr val="C00000"/>
                </a:solidFill>
                <a:latin typeface="Comic Sans MS" pitchFamily="66" charset="0"/>
              </a:rPr>
              <a:t>j</a:t>
            </a:r>
            <a:r>
              <a:rPr lang="en-US" altLang="en-US" b="0" dirty="0">
                <a:latin typeface="Comic Sans MS" pitchFamily="66" charset="0"/>
              </a:rPr>
              <a:t> indicates the</a:t>
            </a:r>
          </a:p>
          <a:p>
            <a:pPr algn="ctr">
              <a:spcBef>
                <a:spcPct val="50000"/>
              </a:spcBef>
            </a:pPr>
            <a:r>
              <a:rPr lang="en-US" altLang="en-US" b="0" dirty="0">
                <a:latin typeface="Comic Sans MS" pitchFamily="66" charset="0"/>
              </a:rPr>
              <a:t> </a:t>
            </a:r>
            <a:r>
              <a:rPr lang="en-US" altLang="en-US" i="1" u="sng" dirty="0">
                <a:solidFill>
                  <a:srgbClr val="0000CC"/>
                </a:solidFill>
                <a:latin typeface="Comic Sans MS" pitchFamily="66" charset="0"/>
              </a:rPr>
              <a:t>average</a:t>
            </a:r>
            <a:r>
              <a:rPr lang="en-US" altLang="en-US" i="1" dirty="0">
                <a:solidFill>
                  <a:srgbClr val="0000CC"/>
                </a:solidFill>
                <a:latin typeface="Comic Sans MS" pitchFamily="66" charset="0"/>
              </a:rPr>
              <a:t> labor cost </a:t>
            </a:r>
          </a:p>
          <a:p>
            <a:pPr algn="ctr">
              <a:spcBef>
                <a:spcPct val="50000"/>
              </a:spcBef>
            </a:pPr>
            <a:r>
              <a:rPr lang="en-US" altLang="en-US" b="0" dirty="0">
                <a:latin typeface="Comic Sans MS" pitchFamily="66" charset="0"/>
              </a:rPr>
              <a:t>to </a:t>
            </a:r>
            <a:r>
              <a:rPr lang="en-US" altLang="en-US" dirty="0">
                <a:solidFill>
                  <a:srgbClr val="C00000"/>
                </a:solidFill>
                <a:latin typeface="Comic Sans MS" pitchFamily="66" charset="0"/>
              </a:rPr>
              <a:t>repair a defect </a:t>
            </a:r>
          </a:p>
          <a:p>
            <a:pPr algn="ctr">
              <a:spcBef>
                <a:spcPct val="50000"/>
              </a:spcBef>
            </a:pPr>
            <a:r>
              <a:rPr lang="en-US" altLang="en-US" i="1" dirty="0">
                <a:solidFill>
                  <a:srgbClr val="0000CC"/>
                </a:solidFill>
                <a:latin typeface="Comic Sans MS" pitchFamily="66" charset="0"/>
              </a:rPr>
              <a:t>created</a:t>
            </a:r>
            <a:r>
              <a:rPr lang="en-US" altLang="en-US" b="0" dirty="0">
                <a:latin typeface="Comic Sans MS" pitchFamily="66" charset="0"/>
              </a:rPr>
              <a:t> in phase </a:t>
            </a:r>
            <a:r>
              <a:rPr lang="en-US" altLang="en-US" dirty="0" err="1">
                <a:solidFill>
                  <a:srgbClr val="C00000"/>
                </a:solidFill>
                <a:latin typeface="Comic Sans MS" pitchFamily="66" charset="0"/>
              </a:rPr>
              <a:t>i</a:t>
            </a:r>
            <a:r>
              <a:rPr lang="en-US" altLang="en-US" b="0" dirty="0">
                <a:latin typeface="Comic Sans MS" pitchFamily="66" charset="0"/>
              </a:rPr>
              <a:t> and</a:t>
            </a:r>
          </a:p>
          <a:p>
            <a:pPr algn="ctr">
              <a:spcBef>
                <a:spcPct val="50000"/>
              </a:spcBef>
            </a:pPr>
            <a:r>
              <a:rPr lang="en-US" altLang="en-US" b="0" dirty="0">
                <a:latin typeface="Comic Sans MS" pitchFamily="66" charset="0"/>
              </a:rPr>
              <a:t> </a:t>
            </a:r>
            <a:r>
              <a:rPr lang="en-US" altLang="en-US" i="1" dirty="0">
                <a:solidFill>
                  <a:srgbClr val="0000CC"/>
                </a:solidFill>
                <a:latin typeface="Comic Sans MS" pitchFamily="66" charset="0"/>
              </a:rPr>
              <a:t>detected</a:t>
            </a:r>
            <a:r>
              <a:rPr lang="en-US" altLang="en-US" b="0" dirty="0">
                <a:latin typeface="Comic Sans MS" pitchFamily="66" charset="0"/>
              </a:rPr>
              <a:t> in phase </a:t>
            </a:r>
            <a:r>
              <a:rPr lang="en-US" altLang="en-US" dirty="0">
                <a:solidFill>
                  <a:srgbClr val="C00000"/>
                </a:solidFill>
                <a:latin typeface="Comic Sans MS" pitchFamily="66" charset="0"/>
              </a:rPr>
              <a:t>j</a:t>
            </a:r>
          </a:p>
        </p:txBody>
      </p:sp>
      <p:sp>
        <p:nvSpPr>
          <p:cNvPr id="2" name="TextBox 1"/>
          <p:cNvSpPr txBox="1"/>
          <p:nvPr/>
        </p:nvSpPr>
        <p:spPr>
          <a:xfrm>
            <a:off x="2789274" y="1186076"/>
            <a:ext cx="6613451" cy="461665"/>
          </a:xfrm>
          <a:prstGeom prst="rect">
            <a:avLst/>
          </a:prstGeom>
          <a:noFill/>
        </p:spPr>
        <p:txBody>
          <a:bodyPr wrap="square" rtlCol="0">
            <a:spAutoFit/>
          </a:bodyPr>
          <a:lstStyle/>
          <a:p>
            <a:pPr algn="ctr"/>
            <a:r>
              <a:rPr lang="en-US" dirty="0">
                <a:solidFill>
                  <a:srgbClr val="C00000"/>
                </a:solidFill>
              </a:rPr>
              <a:t>Labor Cost to Repair Defects</a:t>
            </a:r>
          </a:p>
        </p:txBody>
      </p:sp>
      <p:grpSp>
        <p:nvGrpSpPr>
          <p:cNvPr id="8" name="Group 7">
            <a:extLst>
              <a:ext uri="{FF2B5EF4-FFF2-40B4-BE49-F238E27FC236}">
                <a16:creationId xmlns:a16="http://schemas.microsoft.com/office/drawing/2014/main" id="{1589C8A0-FAC4-4B71-958F-C90A47C12230}"/>
              </a:ext>
            </a:extLst>
          </p:cNvPr>
          <p:cNvGrpSpPr/>
          <p:nvPr/>
        </p:nvGrpSpPr>
        <p:grpSpPr>
          <a:xfrm>
            <a:off x="10572412" y="69477"/>
            <a:ext cx="1504162" cy="1427921"/>
            <a:chOff x="8949216" y="2249477"/>
            <a:chExt cx="1351761" cy="1212849"/>
          </a:xfrm>
        </p:grpSpPr>
        <p:pic>
          <p:nvPicPr>
            <p:cNvPr id="9" name="Picture 8">
              <a:extLst>
                <a:ext uri="{FF2B5EF4-FFF2-40B4-BE49-F238E27FC236}">
                  <a16:creationId xmlns:a16="http://schemas.microsoft.com/office/drawing/2014/main" id="{CF4013C6-C6F8-44BF-A49B-870E3EE4970E}"/>
                </a:ext>
              </a:extLst>
            </p:cNvPr>
            <p:cNvPicPr>
              <a:picLocks noChangeAspect="1"/>
            </p:cNvPicPr>
            <p:nvPr/>
          </p:nvPicPr>
          <p:blipFill>
            <a:blip r:embed="rId6"/>
            <a:stretch>
              <a:fillRect/>
            </a:stretch>
          </p:blipFill>
          <p:spPr>
            <a:xfrm>
              <a:off x="8965448" y="2249477"/>
              <a:ext cx="1335529" cy="1001647"/>
            </a:xfrm>
            <a:prstGeom prst="rect">
              <a:avLst/>
            </a:prstGeom>
          </p:spPr>
        </p:pic>
        <p:sp>
          <p:nvSpPr>
            <p:cNvPr id="10" name="TextBox 9">
              <a:extLst>
                <a:ext uri="{FF2B5EF4-FFF2-40B4-BE49-F238E27FC236}">
                  <a16:creationId xmlns:a16="http://schemas.microsoft.com/office/drawing/2014/main" id="{2CF33EF8-1729-436B-8683-52E548AC1665}"/>
                </a:ext>
              </a:extLst>
            </p:cNvPr>
            <p:cNvSpPr txBox="1"/>
            <p:nvPr/>
          </p:nvSpPr>
          <p:spPr>
            <a:xfrm>
              <a:off x="8949216" y="3246882"/>
              <a:ext cx="1341841" cy="215444"/>
            </a:xfrm>
            <a:prstGeom prst="rect">
              <a:avLst/>
            </a:prstGeom>
            <a:noFill/>
          </p:spPr>
          <p:txBody>
            <a:bodyPr wrap="square" rtlCol="0">
              <a:spAutoFit/>
            </a:bodyPr>
            <a:lstStyle/>
            <a:p>
              <a:pPr algn="ctr"/>
              <a:r>
                <a:rPr lang="en-US" sz="800" dirty="0">
                  <a:latin typeface="Arial Narrow" panose="020B0606020202030204" pitchFamily="34" charset="0"/>
                </a:rPr>
                <a:t>Aspennw.com</a:t>
              </a:r>
            </a:p>
          </p:txBody>
        </p:sp>
      </p:grpSp>
      <p:sp>
        <p:nvSpPr>
          <p:cNvPr id="4" name="Oval 3">
            <a:extLst>
              <a:ext uri="{FF2B5EF4-FFF2-40B4-BE49-F238E27FC236}">
                <a16:creationId xmlns:a16="http://schemas.microsoft.com/office/drawing/2014/main" id="{3C942477-F0AC-484C-BCB2-E807EB157DB0}"/>
              </a:ext>
            </a:extLst>
          </p:cNvPr>
          <p:cNvSpPr/>
          <p:nvPr/>
        </p:nvSpPr>
        <p:spPr bwMode="auto">
          <a:xfrm>
            <a:off x="8229729" y="3640643"/>
            <a:ext cx="1504161" cy="551886"/>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64947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896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2896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2896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2896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2896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2896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8966" grpId="0" build="allAtOnce"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9986" name="Rectangle 2"/>
          <p:cNvSpPr>
            <a:spLocks noGrp="1" noChangeArrowheads="1"/>
          </p:cNvSpPr>
          <p:nvPr>
            <p:ph type="title"/>
          </p:nvPr>
        </p:nvSpPr>
        <p:spPr/>
        <p:txBody>
          <a:bodyPr/>
          <a:lstStyle/>
          <a:p>
            <a:r>
              <a:rPr lang="en-US" altLang="en-US"/>
              <a:t>Total Repair Cost</a:t>
            </a:r>
          </a:p>
        </p:txBody>
      </p:sp>
      <p:sp>
        <p:nvSpPr>
          <p:cNvPr id="2729987" name="Rectangle 3"/>
          <p:cNvSpPr>
            <a:spLocks noGrp="1" noChangeArrowheads="1"/>
          </p:cNvSpPr>
          <p:nvPr>
            <p:ph type="body" idx="1"/>
          </p:nvPr>
        </p:nvSpPr>
        <p:spPr>
          <a:xfrm>
            <a:off x="1073427" y="1368895"/>
            <a:ext cx="10048460" cy="4937483"/>
          </a:xfrm>
        </p:spPr>
        <p:txBody>
          <a:bodyPr/>
          <a:lstStyle/>
          <a:p>
            <a:pPr marL="0" indent="0" algn="ctr">
              <a:buNone/>
            </a:pPr>
            <a:r>
              <a:rPr lang="en-US" altLang="en-US" dirty="0"/>
              <a:t>If you multiply the defect containment chart by the “labor cost to repair” chart, you get total repair cost</a:t>
            </a:r>
          </a:p>
        </p:txBody>
      </p:sp>
      <p:grpSp>
        <p:nvGrpSpPr>
          <p:cNvPr id="2" name="Group 1"/>
          <p:cNvGrpSpPr/>
          <p:nvPr/>
        </p:nvGrpSpPr>
        <p:grpSpPr>
          <a:xfrm>
            <a:off x="2630054" y="2603151"/>
            <a:ext cx="6888163" cy="1433111"/>
            <a:chOff x="765175" y="3803650"/>
            <a:chExt cx="6888163" cy="1433111"/>
          </a:xfrm>
        </p:grpSpPr>
        <p:grpSp>
          <p:nvGrpSpPr>
            <p:cNvPr id="2729988" name="Group 4"/>
            <p:cNvGrpSpPr>
              <a:grpSpLocks/>
            </p:cNvGrpSpPr>
            <p:nvPr/>
          </p:nvGrpSpPr>
          <p:grpSpPr bwMode="auto">
            <a:xfrm>
              <a:off x="5197475" y="4183063"/>
              <a:ext cx="711200" cy="228600"/>
              <a:chOff x="2176" y="3072"/>
              <a:chExt cx="448" cy="144"/>
            </a:xfrm>
          </p:grpSpPr>
          <p:sp>
            <p:nvSpPr>
              <p:cNvPr id="2729989" name="Line 5"/>
              <p:cNvSpPr>
                <a:spLocks noChangeShapeType="1"/>
              </p:cNvSpPr>
              <p:nvPr/>
            </p:nvSpPr>
            <p:spPr bwMode="auto">
              <a:xfrm>
                <a:off x="2176" y="3072"/>
                <a:ext cx="448" cy="0"/>
              </a:xfrm>
              <a:prstGeom prst="line">
                <a:avLst/>
              </a:prstGeom>
              <a:noFill/>
              <a:ln w="508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9990" name="Line 6"/>
              <p:cNvSpPr>
                <a:spLocks noChangeShapeType="1"/>
              </p:cNvSpPr>
              <p:nvPr/>
            </p:nvSpPr>
            <p:spPr bwMode="auto">
              <a:xfrm>
                <a:off x="2186" y="3215"/>
                <a:ext cx="438" cy="1"/>
              </a:xfrm>
              <a:prstGeom prst="line">
                <a:avLst/>
              </a:prstGeom>
              <a:noFill/>
              <a:ln w="508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29991" name="Rectangle 7"/>
            <p:cNvSpPr>
              <a:spLocks noChangeArrowheads="1"/>
            </p:cNvSpPr>
            <p:nvPr/>
          </p:nvSpPr>
          <p:spPr bwMode="auto">
            <a:xfrm>
              <a:off x="2091311" y="4654550"/>
              <a:ext cx="1522854" cy="58221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altLang="en-US" sz="1600" b="0">
                  <a:latin typeface="Comic Sans MS" pitchFamily="66" charset="0"/>
                </a:rPr>
                <a:t>Cell-wise</a:t>
              </a:r>
            </a:p>
            <a:p>
              <a:pPr algn="ctr"/>
              <a:r>
                <a:rPr lang="en-US" altLang="en-US" sz="1600" b="0">
                  <a:latin typeface="Comic Sans MS" pitchFamily="66" charset="0"/>
                </a:rPr>
                <a:t> multiplication</a:t>
              </a:r>
            </a:p>
          </p:txBody>
        </p:sp>
        <p:grpSp>
          <p:nvGrpSpPr>
            <p:cNvPr id="2729992" name="Group 8"/>
            <p:cNvGrpSpPr>
              <a:grpSpLocks/>
            </p:cNvGrpSpPr>
            <p:nvPr/>
          </p:nvGrpSpPr>
          <p:grpSpPr bwMode="auto">
            <a:xfrm>
              <a:off x="2484438" y="3978275"/>
              <a:ext cx="736600" cy="622300"/>
              <a:chOff x="637" y="2219"/>
              <a:chExt cx="464" cy="392"/>
            </a:xfrm>
          </p:grpSpPr>
          <p:sp>
            <p:nvSpPr>
              <p:cNvPr id="2729993" name="Oval 9"/>
              <p:cNvSpPr>
                <a:spLocks noChangeArrowheads="1"/>
              </p:cNvSpPr>
              <p:nvPr/>
            </p:nvSpPr>
            <p:spPr bwMode="auto">
              <a:xfrm>
                <a:off x="637" y="2219"/>
                <a:ext cx="464" cy="392"/>
              </a:xfrm>
              <a:prstGeom prst="ellipse">
                <a:avLst/>
              </a:prstGeom>
              <a:solidFill>
                <a:schemeClr val="bg1"/>
              </a:solidFill>
              <a:ln w="50800">
                <a:solidFill>
                  <a:srgbClr val="00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9994" name="Line 10"/>
              <p:cNvSpPr>
                <a:spLocks noChangeShapeType="1"/>
              </p:cNvSpPr>
              <p:nvPr/>
            </p:nvSpPr>
            <p:spPr bwMode="auto">
              <a:xfrm>
                <a:off x="698" y="2285"/>
                <a:ext cx="332" cy="262"/>
              </a:xfrm>
              <a:prstGeom prst="line">
                <a:avLst/>
              </a:prstGeom>
              <a:noFill/>
              <a:ln w="508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9995" name="Line 11"/>
              <p:cNvSpPr>
                <a:spLocks noChangeShapeType="1"/>
              </p:cNvSpPr>
              <p:nvPr/>
            </p:nvSpPr>
            <p:spPr bwMode="auto">
              <a:xfrm flipH="1">
                <a:off x="691" y="2282"/>
                <a:ext cx="346" cy="272"/>
              </a:xfrm>
              <a:prstGeom prst="line">
                <a:avLst/>
              </a:prstGeom>
              <a:noFill/>
              <a:ln w="508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29996" name="Group 12"/>
            <p:cNvGrpSpPr>
              <a:grpSpLocks/>
            </p:cNvGrpSpPr>
            <p:nvPr/>
          </p:nvGrpSpPr>
          <p:grpSpPr bwMode="auto">
            <a:xfrm>
              <a:off x="765175" y="3821113"/>
              <a:ext cx="1298575" cy="1104900"/>
              <a:chOff x="812" y="2780"/>
              <a:chExt cx="1544" cy="1016"/>
            </a:xfrm>
          </p:grpSpPr>
          <p:sp>
            <p:nvSpPr>
              <p:cNvPr id="2729997" name="Line 13"/>
              <p:cNvSpPr>
                <a:spLocks noChangeShapeType="1"/>
              </p:cNvSpPr>
              <p:nvPr/>
            </p:nvSpPr>
            <p:spPr bwMode="auto">
              <a:xfrm>
                <a:off x="820" y="3792"/>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9998" name="Line 14"/>
              <p:cNvSpPr>
                <a:spLocks noChangeShapeType="1"/>
              </p:cNvSpPr>
              <p:nvPr/>
            </p:nvSpPr>
            <p:spPr bwMode="auto">
              <a:xfrm flipV="1">
                <a:off x="2352" y="365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9999" name="Line 15"/>
              <p:cNvSpPr>
                <a:spLocks noChangeShapeType="1"/>
              </p:cNvSpPr>
              <p:nvPr/>
            </p:nvSpPr>
            <p:spPr bwMode="auto">
              <a:xfrm flipH="1">
                <a:off x="812" y="3660"/>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0" name="Line 16"/>
              <p:cNvSpPr>
                <a:spLocks noChangeShapeType="1"/>
              </p:cNvSpPr>
              <p:nvPr/>
            </p:nvSpPr>
            <p:spPr bwMode="auto">
              <a:xfrm flipV="1">
                <a:off x="2092" y="3526"/>
                <a:ext cx="0" cy="2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1" name="Line 17"/>
              <p:cNvSpPr>
                <a:spLocks noChangeShapeType="1"/>
              </p:cNvSpPr>
              <p:nvPr/>
            </p:nvSpPr>
            <p:spPr bwMode="auto">
              <a:xfrm flipH="1">
                <a:off x="812" y="3530"/>
                <a:ext cx="12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2" name="Line 18"/>
              <p:cNvSpPr>
                <a:spLocks noChangeShapeType="1"/>
              </p:cNvSpPr>
              <p:nvPr/>
            </p:nvSpPr>
            <p:spPr bwMode="auto">
              <a:xfrm flipV="1">
                <a:off x="1857" y="3394"/>
                <a:ext cx="0" cy="4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3" name="Line 19"/>
              <p:cNvSpPr>
                <a:spLocks noChangeShapeType="1"/>
              </p:cNvSpPr>
              <p:nvPr/>
            </p:nvSpPr>
            <p:spPr bwMode="auto">
              <a:xfrm flipH="1">
                <a:off x="812" y="3398"/>
                <a:ext cx="10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4" name="Line 20"/>
              <p:cNvSpPr>
                <a:spLocks noChangeShapeType="1"/>
              </p:cNvSpPr>
              <p:nvPr/>
            </p:nvSpPr>
            <p:spPr bwMode="auto">
              <a:xfrm flipV="1">
                <a:off x="1649" y="3262"/>
                <a:ext cx="0" cy="53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5" name="Line 21"/>
              <p:cNvSpPr>
                <a:spLocks noChangeShapeType="1"/>
              </p:cNvSpPr>
              <p:nvPr/>
            </p:nvSpPr>
            <p:spPr bwMode="auto">
              <a:xfrm flipH="1">
                <a:off x="812" y="3266"/>
                <a:ext cx="8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6" name="Line 22"/>
              <p:cNvSpPr>
                <a:spLocks noChangeShapeType="1"/>
              </p:cNvSpPr>
              <p:nvPr/>
            </p:nvSpPr>
            <p:spPr bwMode="auto">
              <a:xfrm flipV="1">
                <a:off x="1414" y="3131"/>
                <a:ext cx="0" cy="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7" name="Line 23"/>
              <p:cNvSpPr>
                <a:spLocks noChangeShapeType="1"/>
              </p:cNvSpPr>
              <p:nvPr/>
            </p:nvSpPr>
            <p:spPr bwMode="auto">
              <a:xfrm flipH="1">
                <a:off x="812" y="3135"/>
                <a:ext cx="6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8" name="Line 24"/>
              <p:cNvSpPr>
                <a:spLocks noChangeShapeType="1"/>
              </p:cNvSpPr>
              <p:nvPr/>
            </p:nvSpPr>
            <p:spPr bwMode="auto">
              <a:xfrm flipV="1">
                <a:off x="1206" y="2999"/>
                <a:ext cx="0" cy="7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09" name="Line 25"/>
              <p:cNvSpPr>
                <a:spLocks noChangeShapeType="1"/>
              </p:cNvSpPr>
              <p:nvPr/>
            </p:nvSpPr>
            <p:spPr bwMode="auto">
              <a:xfrm flipH="1">
                <a:off x="812" y="3003"/>
                <a:ext cx="3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0" name="Line 26"/>
              <p:cNvSpPr>
                <a:spLocks noChangeShapeType="1"/>
              </p:cNvSpPr>
              <p:nvPr/>
            </p:nvSpPr>
            <p:spPr bwMode="auto">
              <a:xfrm flipV="1">
                <a:off x="998" y="2890"/>
                <a:ext cx="0" cy="9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1" name="Line 27"/>
              <p:cNvSpPr>
                <a:spLocks noChangeShapeType="1"/>
              </p:cNvSpPr>
              <p:nvPr/>
            </p:nvSpPr>
            <p:spPr bwMode="auto">
              <a:xfrm flipH="1">
                <a:off x="812" y="2894"/>
                <a:ext cx="1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2" name="Line 28"/>
              <p:cNvSpPr>
                <a:spLocks noChangeShapeType="1"/>
              </p:cNvSpPr>
              <p:nvPr/>
            </p:nvSpPr>
            <p:spPr bwMode="auto">
              <a:xfrm flipV="1">
                <a:off x="816" y="2780"/>
                <a:ext cx="0" cy="1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3" name="Line 29"/>
              <p:cNvSpPr>
                <a:spLocks noChangeShapeType="1"/>
              </p:cNvSpPr>
              <p:nvPr/>
            </p:nvSpPr>
            <p:spPr bwMode="auto">
              <a:xfrm>
                <a:off x="820" y="2784"/>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4" name="Line 30"/>
              <p:cNvSpPr>
                <a:spLocks noChangeShapeType="1"/>
              </p:cNvSpPr>
              <p:nvPr/>
            </p:nvSpPr>
            <p:spPr bwMode="auto">
              <a:xfrm>
                <a:off x="2352" y="2788"/>
                <a:ext cx="0"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5" name="Line 31"/>
              <p:cNvSpPr>
                <a:spLocks noChangeShapeType="1"/>
              </p:cNvSpPr>
              <p:nvPr/>
            </p:nvSpPr>
            <p:spPr bwMode="auto">
              <a:xfrm flipH="1">
                <a:off x="994" y="2894"/>
                <a:ext cx="1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6" name="Line 32"/>
              <p:cNvSpPr>
                <a:spLocks noChangeShapeType="1"/>
              </p:cNvSpPr>
              <p:nvPr/>
            </p:nvSpPr>
            <p:spPr bwMode="auto">
              <a:xfrm flipV="1">
                <a:off x="99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7" name="Line 33"/>
              <p:cNvSpPr>
                <a:spLocks noChangeShapeType="1"/>
              </p:cNvSpPr>
              <p:nvPr/>
            </p:nvSpPr>
            <p:spPr bwMode="auto">
              <a:xfrm flipV="1">
                <a:off x="120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8" name="Line 34"/>
              <p:cNvSpPr>
                <a:spLocks noChangeShapeType="1"/>
              </p:cNvSpPr>
              <p:nvPr/>
            </p:nvSpPr>
            <p:spPr bwMode="auto">
              <a:xfrm flipV="1">
                <a:off x="1414"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19" name="Line 35"/>
              <p:cNvSpPr>
                <a:spLocks noChangeShapeType="1"/>
              </p:cNvSpPr>
              <p:nvPr/>
            </p:nvSpPr>
            <p:spPr bwMode="auto">
              <a:xfrm flipV="1">
                <a:off x="167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0" name="Line 36"/>
              <p:cNvSpPr>
                <a:spLocks noChangeShapeType="1"/>
              </p:cNvSpPr>
              <p:nvPr/>
            </p:nvSpPr>
            <p:spPr bwMode="auto">
              <a:xfrm flipV="1">
                <a:off x="1883"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1" name="Line 37"/>
              <p:cNvSpPr>
                <a:spLocks noChangeShapeType="1"/>
              </p:cNvSpPr>
              <p:nvPr/>
            </p:nvSpPr>
            <p:spPr bwMode="auto">
              <a:xfrm flipV="1">
                <a:off x="2117"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0022" name="Group 38"/>
            <p:cNvGrpSpPr>
              <a:grpSpLocks/>
            </p:cNvGrpSpPr>
            <p:nvPr/>
          </p:nvGrpSpPr>
          <p:grpSpPr bwMode="auto">
            <a:xfrm>
              <a:off x="3559175" y="3821113"/>
              <a:ext cx="1298575" cy="1104900"/>
              <a:chOff x="812" y="2780"/>
              <a:chExt cx="1544" cy="1016"/>
            </a:xfrm>
          </p:grpSpPr>
          <p:sp>
            <p:nvSpPr>
              <p:cNvPr id="2730023" name="Line 39"/>
              <p:cNvSpPr>
                <a:spLocks noChangeShapeType="1"/>
              </p:cNvSpPr>
              <p:nvPr/>
            </p:nvSpPr>
            <p:spPr bwMode="auto">
              <a:xfrm>
                <a:off x="820" y="3792"/>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4" name="Line 40"/>
              <p:cNvSpPr>
                <a:spLocks noChangeShapeType="1"/>
              </p:cNvSpPr>
              <p:nvPr/>
            </p:nvSpPr>
            <p:spPr bwMode="auto">
              <a:xfrm flipV="1">
                <a:off x="2352" y="365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5" name="Line 41"/>
              <p:cNvSpPr>
                <a:spLocks noChangeShapeType="1"/>
              </p:cNvSpPr>
              <p:nvPr/>
            </p:nvSpPr>
            <p:spPr bwMode="auto">
              <a:xfrm flipH="1">
                <a:off x="812" y="3660"/>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6" name="Line 42"/>
              <p:cNvSpPr>
                <a:spLocks noChangeShapeType="1"/>
              </p:cNvSpPr>
              <p:nvPr/>
            </p:nvSpPr>
            <p:spPr bwMode="auto">
              <a:xfrm flipV="1">
                <a:off x="2092" y="3526"/>
                <a:ext cx="0" cy="2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7" name="Line 43"/>
              <p:cNvSpPr>
                <a:spLocks noChangeShapeType="1"/>
              </p:cNvSpPr>
              <p:nvPr/>
            </p:nvSpPr>
            <p:spPr bwMode="auto">
              <a:xfrm flipH="1">
                <a:off x="812" y="3530"/>
                <a:ext cx="12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8" name="Line 44"/>
              <p:cNvSpPr>
                <a:spLocks noChangeShapeType="1"/>
              </p:cNvSpPr>
              <p:nvPr/>
            </p:nvSpPr>
            <p:spPr bwMode="auto">
              <a:xfrm flipV="1">
                <a:off x="1857" y="3394"/>
                <a:ext cx="0" cy="4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29" name="Line 45"/>
              <p:cNvSpPr>
                <a:spLocks noChangeShapeType="1"/>
              </p:cNvSpPr>
              <p:nvPr/>
            </p:nvSpPr>
            <p:spPr bwMode="auto">
              <a:xfrm flipH="1">
                <a:off x="812" y="3398"/>
                <a:ext cx="10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0" name="Line 46"/>
              <p:cNvSpPr>
                <a:spLocks noChangeShapeType="1"/>
              </p:cNvSpPr>
              <p:nvPr/>
            </p:nvSpPr>
            <p:spPr bwMode="auto">
              <a:xfrm flipV="1">
                <a:off x="1649" y="3262"/>
                <a:ext cx="0" cy="53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1" name="Line 47"/>
              <p:cNvSpPr>
                <a:spLocks noChangeShapeType="1"/>
              </p:cNvSpPr>
              <p:nvPr/>
            </p:nvSpPr>
            <p:spPr bwMode="auto">
              <a:xfrm flipH="1">
                <a:off x="812" y="3266"/>
                <a:ext cx="8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2" name="Line 48"/>
              <p:cNvSpPr>
                <a:spLocks noChangeShapeType="1"/>
              </p:cNvSpPr>
              <p:nvPr/>
            </p:nvSpPr>
            <p:spPr bwMode="auto">
              <a:xfrm flipV="1">
                <a:off x="1414" y="3131"/>
                <a:ext cx="0" cy="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3" name="Line 49"/>
              <p:cNvSpPr>
                <a:spLocks noChangeShapeType="1"/>
              </p:cNvSpPr>
              <p:nvPr/>
            </p:nvSpPr>
            <p:spPr bwMode="auto">
              <a:xfrm flipH="1">
                <a:off x="812" y="3135"/>
                <a:ext cx="6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4" name="Line 50"/>
              <p:cNvSpPr>
                <a:spLocks noChangeShapeType="1"/>
              </p:cNvSpPr>
              <p:nvPr/>
            </p:nvSpPr>
            <p:spPr bwMode="auto">
              <a:xfrm flipV="1">
                <a:off x="1206" y="2999"/>
                <a:ext cx="0" cy="7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5" name="Line 51"/>
              <p:cNvSpPr>
                <a:spLocks noChangeShapeType="1"/>
              </p:cNvSpPr>
              <p:nvPr/>
            </p:nvSpPr>
            <p:spPr bwMode="auto">
              <a:xfrm flipH="1">
                <a:off x="812" y="3003"/>
                <a:ext cx="3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6" name="Line 52"/>
              <p:cNvSpPr>
                <a:spLocks noChangeShapeType="1"/>
              </p:cNvSpPr>
              <p:nvPr/>
            </p:nvSpPr>
            <p:spPr bwMode="auto">
              <a:xfrm flipV="1">
                <a:off x="998" y="2890"/>
                <a:ext cx="0" cy="9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7" name="Line 53"/>
              <p:cNvSpPr>
                <a:spLocks noChangeShapeType="1"/>
              </p:cNvSpPr>
              <p:nvPr/>
            </p:nvSpPr>
            <p:spPr bwMode="auto">
              <a:xfrm flipH="1">
                <a:off x="812" y="2894"/>
                <a:ext cx="1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8" name="Line 54"/>
              <p:cNvSpPr>
                <a:spLocks noChangeShapeType="1"/>
              </p:cNvSpPr>
              <p:nvPr/>
            </p:nvSpPr>
            <p:spPr bwMode="auto">
              <a:xfrm flipV="1">
                <a:off x="816" y="2780"/>
                <a:ext cx="0" cy="1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39" name="Line 55"/>
              <p:cNvSpPr>
                <a:spLocks noChangeShapeType="1"/>
              </p:cNvSpPr>
              <p:nvPr/>
            </p:nvSpPr>
            <p:spPr bwMode="auto">
              <a:xfrm>
                <a:off x="820" y="2784"/>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0" name="Line 56"/>
              <p:cNvSpPr>
                <a:spLocks noChangeShapeType="1"/>
              </p:cNvSpPr>
              <p:nvPr/>
            </p:nvSpPr>
            <p:spPr bwMode="auto">
              <a:xfrm>
                <a:off x="2352" y="2788"/>
                <a:ext cx="0"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1" name="Line 57"/>
              <p:cNvSpPr>
                <a:spLocks noChangeShapeType="1"/>
              </p:cNvSpPr>
              <p:nvPr/>
            </p:nvSpPr>
            <p:spPr bwMode="auto">
              <a:xfrm flipH="1">
                <a:off x="994" y="2894"/>
                <a:ext cx="1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2" name="Line 58"/>
              <p:cNvSpPr>
                <a:spLocks noChangeShapeType="1"/>
              </p:cNvSpPr>
              <p:nvPr/>
            </p:nvSpPr>
            <p:spPr bwMode="auto">
              <a:xfrm flipV="1">
                <a:off x="99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3" name="Line 59"/>
              <p:cNvSpPr>
                <a:spLocks noChangeShapeType="1"/>
              </p:cNvSpPr>
              <p:nvPr/>
            </p:nvSpPr>
            <p:spPr bwMode="auto">
              <a:xfrm flipV="1">
                <a:off x="120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4" name="Line 60"/>
              <p:cNvSpPr>
                <a:spLocks noChangeShapeType="1"/>
              </p:cNvSpPr>
              <p:nvPr/>
            </p:nvSpPr>
            <p:spPr bwMode="auto">
              <a:xfrm flipV="1">
                <a:off x="1414"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5" name="Line 61"/>
              <p:cNvSpPr>
                <a:spLocks noChangeShapeType="1"/>
              </p:cNvSpPr>
              <p:nvPr/>
            </p:nvSpPr>
            <p:spPr bwMode="auto">
              <a:xfrm flipV="1">
                <a:off x="167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6" name="Line 62"/>
              <p:cNvSpPr>
                <a:spLocks noChangeShapeType="1"/>
              </p:cNvSpPr>
              <p:nvPr/>
            </p:nvSpPr>
            <p:spPr bwMode="auto">
              <a:xfrm flipV="1">
                <a:off x="1883"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47" name="Line 63"/>
              <p:cNvSpPr>
                <a:spLocks noChangeShapeType="1"/>
              </p:cNvSpPr>
              <p:nvPr/>
            </p:nvSpPr>
            <p:spPr bwMode="auto">
              <a:xfrm flipV="1">
                <a:off x="2117"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0048" name="Group 64"/>
            <p:cNvGrpSpPr>
              <a:grpSpLocks/>
            </p:cNvGrpSpPr>
            <p:nvPr/>
          </p:nvGrpSpPr>
          <p:grpSpPr bwMode="auto">
            <a:xfrm>
              <a:off x="6354763" y="3803650"/>
              <a:ext cx="1298575" cy="1104900"/>
              <a:chOff x="812" y="2780"/>
              <a:chExt cx="1544" cy="1016"/>
            </a:xfrm>
          </p:grpSpPr>
          <p:sp>
            <p:nvSpPr>
              <p:cNvPr id="2730049" name="Line 65"/>
              <p:cNvSpPr>
                <a:spLocks noChangeShapeType="1"/>
              </p:cNvSpPr>
              <p:nvPr/>
            </p:nvSpPr>
            <p:spPr bwMode="auto">
              <a:xfrm>
                <a:off x="820" y="3792"/>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0" name="Line 66"/>
              <p:cNvSpPr>
                <a:spLocks noChangeShapeType="1"/>
              </p:cNvSpPr>
              <p:nvPr/>
            </p:nvSpPr>
            <p:spPr bwMode="auto">
              <a:xfrm flipV="1">
                <a:off x="2352" y="365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1" name="Line 67"/>
              <p:cNvSpPr>
                <a:spLocks noChangeShapeType="1"/>
              </p:cNvSpPr>
              <p:nvPr/>
            </p:nvSpPr>
            <p:spPr bwMode="auto">
              <a:xfrm flipH="1">
                <a:off x="812" y="3660"/>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2" name="Line 68"/>
              <p:cNvSpPr>
                <a:spLocks noChangeShapeType="1"/>
              </p:cNvSpPr>
              <p:nvPr/>
            </p:nvSpPr>
            <p:spPr bwMode="auto">
              <a:xfrm flipV="1">
                <a:off x="2092" y="3526"/>
                <a:ext cx="0" cy="2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3" name="Line 69"/>
              <p:cNvSpPr>
                <a:spLocks noChangeShapeType="1"/>
              </p:cNvSpPr>
              <p:nvPr/>
            </p:nvSpPr>
            <p:spPr bwMode="auto">
              <a:xfrm flipH="1">
                <a:off x="812" y="3530"/>
                <a:ext cx="12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4" name="Line 70"/>
              <p:cNvSpPr>
                <a:spLocks noChangeShapeType="1"/>
              </p:cNvSpPr>
              <p:nvPr/>
            </p:nvSpPr>
            <p:spPr bwMode="auto">
              <a:xfrm flipV="1">
                <a:off x="1857" y="3394"/>
                <a:ext cx="0" cy="4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5" name="Line 71"/>
              <p:cNvSpPr>
                <a:spLocks noChangeShapeType="1"/>
              </p:cNvSpPr>
              <p:nvPr/>
            </p:nvSpPr>
            <p:spPr bwMode="auto">
              <a:xfrm flipH="1">
                <a:off x="812" y="3398"/>
                <a:ext cx="10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6" name="Line 72"/>
              <p:cNvSpPr>
                <a:spLocks noChangeShapeType="1"/>
              </p:cNvSpPr>
              <p:nvPr/>
            </p:nvSpPr>
            <p:spPr bwMode="auto">
              <a:xfrm flipV="1">
                <a:off x="1649" y="3262"/>
                <a:ext cx="0" cy="53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7" name="Line 73"/>
              <p:cNvSpPr>
                <a:spLocks noChangeShapeType="1"/>
              </p:cNvSpPr>
              <p:nvPr/>
            </p:nvSpPr>
            <p:spPr bwMode="auto">
              <a:xfrm flipH="1">
                <a:off x="812" y="3266"/>
                <a:ext cx="8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8" name="Line 74"/>
              <p:cNvSpPr>
                <a:spLocks noChangeShapeType="1"/>
              </p:cNvSpPr>
              <p:nvPr/>
            </p:nvSpPr>
            <p:spPr bwMode="auto">
              <a:xfrm flipV="1">
                <a:off x="1414" y="3131"/>
                <a:ext cx="0" cy="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59" name="Line 75"/>
              <p:cNvSpPr>
                <a:spLocks noChangeShapeType="1"/>
              </p:cNvSpPr>
              <p:nvPr/>
            </p:nvSpPr>
            <p:spPr bwMode="auto">
              <a:xfrm flipH="1">
                <a:off x="812" y="3135"/>
                <a:ext cx="6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0" name="Line 76"/>
              <p:cNvSpPr>
                <a:spLocks noChangeShapeType="1"/>
              </p:cNvSpPr>
              <p:nvPr/>
            </p:nvSpPr>
            <p:spPr bwMode="auto">
              <a:xfrm flipV="1">
                <a:off x="1206" y="2999"/>
                <a:ext cx="0" cy="7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1" name="Line 77"/>
              <p:cNvSpPr>
                <a:spLocks noChangeShapeType="1"/>
              </p:cNvSpPr>
              <p:nvPr/>
            </p:nvSpPr>
            <p:spPr bwMode="auto">
              <a:xfrm flipH="1">
                <a:off x="812" y="3003"/>
                <a:ext cx="3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2" name="Line 78"/>
              <p:cNvSpPr>
                <a:spLocks noChangeShapeType="1"/>
              </p:cNvSpPr>
              <p:nvPr/>
            </p:nvSpPr>
            <p:spPr bwMode="auto">
              <a:xfrm flipV="1">
                <a:off x="998" y="2890"/>
                <a:ext cx="0" cy="9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3" name="Line 79"/>
              <p:cNvSpPr>
                <a:spLocks noChangeShapeType="1"/>
              </p:cNvSpPr>
              <p:nvPr/>
            </p:nvSpPr>
            <p:spPr bwMode="auto">
              <a:xfrm flipH="1">
                <a:off x="812" y="2894"/>
                <a:ext cx="1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4" name="Line 80"/>
              <p:cNvSpPr>
                <a:spLocks noChangeShapeType="1"/>
              </p:cNvSpPr>
              <p:nvPr/>
            </p:nvSpPr>
            <p:spPr bwMode="auto">
              <a:xfrm flipV="1">
                <a:off x="816" y="2780"/>
                <a:ext cx="0" cy="1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5" name="Line 81"/>
              <p:cNvSpPr>
                <a:spLocks noChangeShapeType="1"/>
              </p:cNvSpPr>
              <p:nvPr/>
            </p:nvSpPr>
            <p:spPr bwMode="auto">
              <a:xfrm>
                <a:off x="820" y="2784"/>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6" name="Line 82"/>
              <p:cNvSpPr>
                <a:spLocks noChangeShapeType="1"/>
              </p:cNvSpPr>
              <p:nvPr/>
            </p:nvSpPr>
            <p:spPr bwMode="auto">
              <a:xfrm>
                <a:off x="2352" y="2788"/>
                <a:ext cx="0"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7" name="Line 83"/>
              <p:cNvSpPr>
                <a:spLocks noChangeShapeType="1"/>
              </p:cNvSpPr>
              <p:nvPr/>
            </p:nvSpPr>
            <p:spPr bwMode="auto">
              <a:xfrm flipH="1">
                <a:off x="994" y="2894"/>
                <a:ext cx="1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8" name="Line 84"/>
              <p:cNvSpPr>
                <a:spLocks noChangeShapeType="1"/>
              </p:cNvSpPr>
              <p:nvPr/>
            </p:nvSpPr>
            <p:spPr bwMode="auto">
              <a:xfrm flipV="1">
                <a:off x="99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69" name="Line 85"/>
              <p:cNvSpPr>
                <a:spLocks noChangeShapeType="1"/>
              </p:cNvSpPr>
              <p:nvPr/>
            </p:nvSpPr>
            <p:spPr bwMode="auto">
              <a:xfrm flipV="1">
                <a:off x="120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70" name="Line 86"/>
              <p:cNvSpPr>
                <a:spLocks noChangeShapeType="1"/>
              </p:cNvSpPr>
              <p:nvPr/>
            </p:nvSpPr>
            <p:spPr bwMode="auto">
              <a:xfrm flipV="1">
                <a:off x="1414"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71" name="Line 87"/>
              <p:cNvSpPr>
                <a:spLocks noChangeShapeType="1"/>
              </p:cNvSpPr>
              <p:nvPr/>
            </p:nvSpPr>
            <p:spPr bwMode="auto">
              <a:xfrm flipV="1">
                <a:off x="167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72" name="Line 88"/>
              <p:cNvSpPr>
                <a:spLocks noChangeShapeType="1"/>
              </p:cNvSpPr>
              <p:nvPr/>
            </p:nvSpPr>
            <p:spPr bwMode="auto">
              <a:xfrm flipV="1">
                <a:off x="1883"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0073" name="Line 89"/>
              <p:cNvSpPr>
                <a:spLocks noChangeShapeType="1"/>
              </p:cNvSpPr>
              <p:nvPr/>
            </p:nvSpPr>
            <p:spPr bwMode="auto">
              <a:xfrm flipV="1">
                <a:off x="2117"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730074" name="Text Box 90"/>
          <p:cNvSpPr txBox="1">
            <a:spLocks noChangeArrowheads="1"/>
          </p:cNvSpPr>
          <p:nvPr/>
        </p:nvSpPr>
        <p:spPr bwMode="auto">
          <a:xfrm>
            <a:off x="2627390" y="4179836"/>
            <a:ext cx="1252538" cy="850900"/>
          </a:xfrm>
          <a:prstGeom prst="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0" dirty="0">
                <a:latin typeface="Comic Sans MS" pitchFamily="66" charset="0"/>
              </a:rPr>
              <a:t>Defect Counts</a:t>
            </a:r>
          </a:p>
        </p:txBody>
      </p:sp>
      <p:sp>
        <p:nvSpPr>
          <p:cNvPr id="2730075" name="Text Box 91"/>
          <p:cNvSpPr txBox="1">
            <a:spLocks noChangeArrowheads="1"/>
          </p:cNvSpPr>
          <p:nvPr/>
        </p:nvSpPr>
        <p:spPr bwMode="auto">
          <a:xfrm>
            <a:off x="5314548" y="4173007"/>
            <a:ext cx="1526364" cy="830997"/>
          </a:xfrm>
          <a:prstGeom prst="rect">
            <a:avLst/>
          </a:prstGeom>
          <a:solidFill>
            <a:srgbClr val="FFB3FF"/>
          </a:solidFill>
          <a:ln w="28575">
            <a:solidFill>
              <a:schemeClr val="tx1"/>
            </a:solidFill>
            <a:miter lim="800000"/>
            <a:headEnd/>
            <a:tailEnd/>
          </a:ln>
          <a:effectLst/>
        </p:spPr>
        <p:txBody>
          <a:bodyPr wrap="square">
            <a:spAutoFit/>
          </a:bodyPr>
          <a:lstStyle/>
          <a:p>
            <a:pPr algn="ctr">
              <a:spcBef>
                <a:spcPct val="50000"/>
              </a:spcBef>
            </a:pPr>
            <a:r>
              <a:rPr lang="en-US" altLang="en-US" b="0" dirty="0">
                <a:latin typeface="Comic Sans MS" pitchFamily="66" charset="0"/>
              </a:rPr>
              <a:t> Cost to Repair</a:t>
            </a:r>
          </a:p>
        </p:txBody>
      </p:sp>
      <p:sp>
        <p:nvSpPr>
          <p:cNvPr id="2730076" name="Text Box 92"/>
          <p:cNvSpPr txBox="1">
            <a:spLocks noChangeArrowheads="1"/>
          </p:cNvSpPr>
          <p:nvPr/>
        </p:nvSpPr>
        <p:spPr bwMode="auto">
          <a:xfrm>
            <a:off x="8014291" y="4173267"/>
            <a:ext cx="1824997" cy="830997"/>
          </a:xfrm>
          <a:prstGeom prst="rect">
            <a:avLst/>
          </a:prstGeom>
          <a:solidFill>
            <a:srgbClr val="66CCFF"/>
          </a:solidFill>
          <a:ln w="28575">
            <a:solidFill>
              <a:schemeClr val="tx1"/>
            </a:solidFill>
            <a:miter lim="800000"/>
            <a:headEnd/>
            <a:tailEnd/>
          </a:ln>
          <a:effectLst/>
        </p:spPr>
        <p:txBody>
          <a:bodyPr wrap="square">
            <a:spAutoFit/>
          </a:bodyPr>
          <a:lstStyle/>
          <a:p>
            <a:pPr algn="ctr">
              <a:spcBef>
                <a:spcPct val="50000"/>
              </a:spcBef>
            </a:pPr>
            <a:r>
              <a:rPr lang="en-US" altLang="en-US" b="0" dirty="0">
                <a:latin typeface="Comic Sans MS" pitchFamily="66" charset="0"/>
              </a:rPr>
              <a:t>Total Repair Cost</a:t>
            </a:r>
          </a:p>
        </p:txBody>
      </p:sp>
      <p:grpSp>
        <p:nvGrpSpPr>
          <p:cNvPr id="94" name="Group 93">
            <a:extLst>
              <a:ext uri="{FF2B5EF4-FFF2-40B4-BE49-F238E27FC236}">
                <a16:creationId xmlns:a16="http://schemas.microsoft.com/office/drawing/2014/main" id="{13A73A21-A35E-4E34-B412-6E0942715A9C}"/>
              </a:ext>
            </a:extLst>
          </p:cNvPr>
          <p:cNvGrpSpPr/>
          <p:nvPr/>
        </p:nvGrpSpPr>
        <p:grpSpPr>
          <a:xfrm>
            <a:off x="10572412" y="74888"/>
            <a:ext cx="1504162" cy="1427921"/>
            <a:chOff x="8949216" y="2249477"/>
            <a:chExt cx="1351761" cy="1212849"/>
          </a:xfrm>
        </p:grpSpPr>
        <p:pic>
          <p:nvPicPr>
            <p:cNvPr id="95" name="Picture 94">
              <a:extLst>
                <a:ext uri="{FF2B5EF4-FFF2-40B4-BE49-F238E27FC236}">
                  <a16:creationId xmlns:a16="http://schemas.microsoft.com/office/drawing/2014/main" id="{99B48472-66AF-4126-BE98-B9894158B3D9}"/>
                </a:ext>
              </a:extLst>
            </p:cNvPr>
            <p:cNvPicPr>
              <a:picLocks noChangeAspect="1"/>
            </p:cNvPicPr>
            <p:nvPr/>
          </p:nvPicPr>
          <p:blipFill>
            <a:blip r:embed="rId3"/>
            <a:stretch>
              <a:fillRect/>
            </a:stretch>
          </p:blipFill>
          <p:spPr>
            <a:xfrm>
              <a:off x="8965448" y="2249477"/>
              <a:ext cx="1335529" cy="1001647"/>
            </a:xfrm>
            <a:prstGeom prst="rect">
              <a:avLst/>
            </a:prstGeom>
          </p:spPr>
        </p:pic>
        <p:sp>
          <p:nvSpPr>
            <p:cNvPr id="96" name="TextBox 95">
              <a:extLst>
                <a:ext uri="{FF2B5EF4-FFF2-40B4-BE49-F238E27FC236}">
                  <a16:creationId xmlns:a16="http://schemas.microsoft.com/office/drawing/2014/main" id="{50B25D0A-AEAD-43D3-BD9F-25CCD674F48F}"/>
                </a:ext>
              </a:extLst>
            </p:cNvPr>
            <p:cNvSpPr txBox="1"/>
            <p:nvPr/>
          </p:nvSpPr>
          <p:spPr>
            <a:xfrm>
              <a:off x="8949216" y="3246882"/>
              <a:ext cx="1341841" cy="215444"/>
            </a:xfrm>
            <a:prstGeom prst="rect">
              <a:avLst/>
            </a:prstGeom>
            <a:noFill/>
          </p:spPr>
          <p:txBody>
            <a:bodyPr wrap="square" rtlCol="0">
              <a:spAutoFit/>
            </a:bodyPr>
            <a:lstStyle/>
            <a:p>
              <a:pPr algn="ctr"/>
              <a:r>
                <a:rPr lang="en-US" sz="800" dirty="0">
                  <a:latin typeface="Arial Narrow" panose="020B0606020202030204" pitchFamily="34" charset="0"/>
                </a:rPr>
                <a:t>Aspennw.com</a:t>
              </a:r>
            </a:p>
          </p:txBody>
        </p:sp>
      </p:grpSp>
    </p:spTree>
    <p:extLst>
      <p:ext uri="{BB962C8B-B14F-4D97-AF65-F5344CB8AC3E}">
        <p14:creationId xmlns:p14="http://schemas.microsoft.com/office/powerpoint/2010/main" val="106800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1011" name="Group 1027"/>
          <p:cNvGrpSpPr>
            <a:grpSpLocks/>
          </p:cNvGrpSpPr>
          <p:nvPr/>
        </p:nvGrpSpPr>
        <p:grpSpPr bwMode="auto">
          <a:xfrm>
            <a:off x="1207905" y="1383075"/>
            <a:ext cx="8650302" cy="4419600"/>
            <a:chOff x="23" y="1152"/>
            <a:chExt cx="5449" cy="2784"/>
          </a:xfrm>
        </p:grpSpPr>
        <p:graphicFrame>
          <p:nvGraphicFramePr>
            <p:cNvPr id="2731012" name="Object 1028"/>
            <p:cNvGraphicFramePr>
              <a:graphicFrameLocks noChangeAspect="1"/>
            </p:cNvGraphicFramePr>
            <p:nvPr/>
          </p:nvGraphicFramePr>
          <p:xfrm>
            <a:off x="576" y="1427"/>
            <a:ext cx="4896" cy="2509"/>
          </p:xfrm>
          <a:graphic>
            <a:graphicData uri="http://schemas.openxmlformats.org/presentationml/2006/ole">
              <mc:AlternateContent xmlns:mc="http://schemas.openxmlformats.org/markup-compatibility/2006">
                <mc:Choice xmlns:v="urn:schemas-microsoft-com:vml" Requires="v">
                  <p:oleObj spid="_x0000_s7176" name="Worksheet" r:id="rId4" imgW="5250363" imgH="2720523" progId="Excel.Sheet.8">
                    <p:embed/>
                  </p:oleObj>
                </mc:Choice>
                <mc:Fallback>
                  <p:oleObj name="Worksheet" r:id="rId4" imgW="5250363" imgH="2720523" progId="Excel.Sheet.8">
                    <p:embed/>
                    <p:pic>
                      <p:nvPicPr>
                        <p:cNvPr id="2731012"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427"/>
                          <a:ext cx="4896" cy="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1013" name="Rectangle 1029"/>
            <p:cNvSpPr>
              <a:spLocks noChangeArrowheads="1"/>
            </p:cNvSpPr>
            <p:nvPr/>
          </p:nvSpPr>
          <p:spPr bwMode="auto">
            <a:xfrm rot="16200000">
              <a:off x="-245" y="2229"/>
              <a:ext cx="1058"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Detection</a:t>
              </a:r>
            </a:p>
          </p:txBody>
        </p:sp>
        <p:sp>
          <p:nvSpPr>
            <p:cNvPr id="2731014" name="Rectangle 1030"/>
            <p:cNvSpPr>
              <a:spLocks noChangeArrowheads="1"/>
            </p:cNvSpPr>
            <p:nvPr/>
          </p:nvSpPr>
          <p:spPr bwMode="auto">
            <a:xfrm>
              <a:off x="1478" y="1152"/>
              <a:ext cx="2782"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Injection</a:t>
              </a:r>
            </a:p>
          </p:txBody>
        </p:sp>
      </p:grpSp>
      <p:sp>
        <p:nvSpPr>
          <p:cNvPr id="2731010" name="Rectangle 1026"/>
          <p:cNvSpPr>
            <a:spLocks noGrp="1" noChangeArrowheads="1"/>
          </p:cNvSpPr>
          <p:nvPr>
            <p:ph type="title"/>
          </p:nvPr>
        </p:nvSpPr>
        <p:spPr/>
        <p:txBody>
          <a:bodyPr/>
          <a:lstStyle/>
          <a:p>
            <a:r>
              <a:rPr lang="en-US" altLang="en-US" dirty="0"/>
              <a:t>Total Repair Cost Example</a:t>
            </a:r>
          </a:p>
        </p:txBody>
      </p:sp>
      <p:grpSp>
        <p:nvGrpSpPr>
          <p:cNvPr id="8" name="Group 7">
            <a:extLst>
              <a:ext uri="{FF2B5EF4-FFF2-40B4-BE49-F238E27FC236}">
                <a16:creationId xmlns:a16="http://schemas.microsoft.com/office/drawing/2014/main" id="{07EC0BFA-0193-4232-AC90-1418E79A9563}"/>
              </a:ext>
            </a:extLst>
          </p:cNvPr>
          <p:cNvGrpSpPr/>
          <p:nvPr/>
        </p:nvGrpSpPr>
        <p:grpSpPr>
          <a:xfrm>
            <a:off x="10572412" y="69477"/>
            <a:ext cx="1504162" cy="1427921"/>
            <a:chOff x="8949216" y="2249477"/>
            <a:chExt cx="1351761" cy="1212849"/>
          </a:xfrm>
        </p:grpSpPr>
        <p:pic>
          <p:nvPicPr>
            <p:cNvPr id="9" name="Picture 8">
              <a:extLst>
                <a:ext uri="{FF2B5EF4-FFF2-40B4-BE49-F238E27FC236}">
                  <a16:creationId xmlns:a16="http://schemas.microsoft.com/office/drawing/2014/main" id="{BDAD60C3-D173-4B1D-85E5-E6C6F6E76489}"/>
                </a:ext>
              </a:extLst>
            </p:cNvPr>
            <p:cNvPicPr>
              <a:picLocks noChangeAspect="1"/>
            </p:cNvPicPr>
            <p:nvPr/>
          </p:nvPicPr>
          <p:blipFill>
            <a:blip r:embed="rId6"/>
            <a:stretch>
              <a:fillRect/>
            </a:stretch>
          </p:blipFill>
          <p:spPr>
            <a:xfrm>
              <a:off x="8965448" y="2249477"/>
              <a:ext cx="1335529" cy="1001647"/>
            </a:xfrm>
            <a:prstGeom prst="rect">
              <a:avLst/>
            </a:prstGeom>
          </p:spPr>
        </p:pic>
        <p:sp>
          <p:nvSpPr>
            <p:cNvPr id="10" name="TextBox 9">
              <a:extLst>
                <a:ext uri="{FF2B5EF4-FFF2-40B4-BE49-F238E27FC236}">
                  <a16:creationId xmlns:a16="http://schemas.microsoft.com/office/drawing/2014/main" id="{06F92364-BCB4-4B74-8E8B-1FC784E555FB}"/>
                </a:ext>
              </a:extLst>
            </p:cNvPr>
            <p:cNvSpPr txBox="1"/>
            <p:nvPr/>
          </p:nvSpPr>
          <p:spPr>
            <a:xfrm>
              <a:off x="8949216" y="3246882"/>
              <a:ext cx="1341841" cy="215444"/>
            </a:xfrm>
            <a:prstGeom prst="rect">
              <a:avLst/>
            </a:prstGeom>
            <a:noFill/>
          </p:spPr>
          <p:txBody>
            <a:bodyPr wrap="square" rtlCol="0">
              <a:spAutoFit/>
            </a:bodyPr>
            <a:lstStyle/>
            <a:p>
              <a:pPr algn="ctr"/>
              <a:r>
                <a:rPr lang="en-US" sz="800" dirty="0">
                  <a:latin typeface="Arial Narrow" panose="020B0606020202030204" pitchFamily="34" charset="0"/>
                </a:rPr>
                <a:t>Aspennw.com</a:t>
              </a:r>
            </a:p>
          </p:txBody>
        </p:sp>
      </p:grpSp>
      <p:sp>
        <p:nvSpPr>
          <p:cNvPr id="11" name="AutoShape 1030">
            <a:extLst>
              <a:ext uri="{FF2B5EF4-FFF2-40B4-BE49-F238E27FC236}">
                <a16:creationId xmlns:a16="http://schemas.microsoft.com/office/drawing/2014/main" id="{30E529AB-B1E4-4ECD-AA7D-54C1B1BE3736}"/>
              </a:ext>
            </a:extLst>
          </p:cNvPr>
          <p:cNvSpPr>
            <a:spLocks noChangeArrowheads="1"/>
          </p:cNvSpPr>
          <p:nvPr/>
        </p:nvSpPr>
        <p:spPr bwMode="auto">
          <a:xfrm>
            <a:off x="8047073" y="2589998"/>
            <a:ext cx="4002834" cy="2962513"/>
          </a:xfrm>
          <a:prstGeom prst="wedgeRoundRectCallout">
            <a:avLst>
              <a:gd name="adj1" fmla="val -82896"/>
              <a:gd name="adj2" fmla="val -17752"/>
              <a:gd name="adj3" fmla="val 16667"/>
            </a:avLst>
          </a:prstGeom>
          <a:solidFill>
            <a:schemeClr val="accent2"/>
          </a:solidFill>
          <a:ln w="38100">
            <a:solidFill>
              <a:srgbClr val="0000CC"/>
            </a:solidFill>
            <a:round/>
            <a:headEnd/>
            <a:tailEnd/>
          </a:ln>
          <a:effectLst/>
        </p:spPr>
        <p:txBody>
          <a:bodyPr wrap="square">
            <a:spAutoFit/>
          </a:bodyPr>
          <a:lstStyle/>
          <a:p>
            <a:pPr algn="ctr">
              <a:spcBef>
                <a:spcPct val="50000"/>
              </a:spcBef>
            </a:pPr>
            <a:r>
              <a:rPr lang="en-US" altLang="en-US" b="0" dirty="0">
                <a:latin typeface="Comic Sans MS" pitchFamily="66" charset="0"/>
              </a:rPr>
              <a:t>Cell </a:t>
            </a:r>
            <a:r>
              <a:rPr lang="en-US" altLang="en-US" dirty="0" err="1">
                <a:solidFill>
                  <a:srgbClr val="C00000"/>
                </a:solidFill>
                <a:latin typeface="Comic Sans MS" pitchFamily="66" charset="0"/>
              </a:rPr>
              <a:t>i</a:t>
            </a:r>
            <a:r>
              <a:rPr lang="en-US" altLang="en-US" b="0" dirty="0" err="1">
                <a:latin typeface="Comic Sans MS" pitchFamily="66" charset="0"/>
              </a:rPr>
              <a:t>,</a:t>
            </a:r>
            <a:r>
              <a:rPr lang="en-US" altLang="en-US" dirty="0" err="1">
                <a:solidFill>
                  <a:srgbClr val="C00000"/>
                </a:solidFill>
                <a:latin typeface="Comic Sans MS" pitchFamily="66" charset="0"/>
              </a:rPr>
              <a:t>j</a:t>
            </a:r>
            <a:r>
              <a:rPr lang="en-US" altLang="en-US" b="0" dirty="0">
                <a:latin typeface="Comic Sans MS" pitchFamily="66" charset="0"/>
              </a:rPr>
              <a:t> indicates the</a:t>
            </a:r>
          </a:p>
          <a:p>
            <a:pPr algn="ctr">
              <a:spcBef>
                <a:spcPct val="50000"/>
              </a:spcBef>
            </a:pPr>
            <a:r>
              <a:rPr lang="en-US" altLang="en-US" b="0" dirty="0">
                <a:latin typeface="Comic Sans MS" pitchFamily="66" charset="0"/>
              </a:rPr>
              <a:t> </a:t>
            </a:r>
            <a:r>
              <a:rPr lang="en-US" altLang="en-US" i="1" u="sng" dirty="0">
                <a:solidFill>
                  <a:srgbClr val="0000CC"/>
                </a:solidFill>
                <a:latin typeface="Comic Sans MS" pitchFamily="66" charset="0"/>
              </a:rPr>
              <a:t>total</a:t>
            </a:r>
            <a:r>
              <a:rPr lang="en-US" altLang="en-US" i="1" dirty="0">
                <a:solidFill>
                  <a:srgbClr val="0000CC"/>
                </a:solidFill>
                <a:latin typeface="Comic Sans MS" pitchFamily="66" charset="0"/>
              </a:rPr>
              <a:t> labor cost </a:t>
            </a:r>
          </a:p>
          <a:p>
            <a:pPr algn="ctr">
              <a:spcBef>
                <a:spcPct val="50000"/>
              </a:spcBef>
            </a:pPr>
            <a:r>
              <a:rPr lang="en-US" altLang="en-US" b="0" dirty="0">
                <a:latin typeface="Comic Sans MS" pitchFamily="66" charset="0"/>
              </a:rPr>
              <a:t>to </a:t>
            </a:r>
            <a:r>
              <a:rPr lang="en-US" altLang="en-US" dirty="0">
                <a:solidFill>
                  <a:srgbClr val="C00000"/>
                </a:solidFill>
                <a:latin typeface="Comic Sans MS" pitchFamily="66" charset="0"/>
              </a:rPr>
              <a:t>repair </a:t>
            </a:r>
            <a:r>
              <a:rPr lang="en-US" altLang="en-US" u="sng" dirty="0">
                <a:solidFill>
                  <a:srgbClr val="C00000"/>
                </a:solidFill>
                <a:latin typeface="Comic Sans MS" pitchFamily="66" charset="0"/>
              </a:rPr>
              <a:t>all</a:t>
            </a:r>
            <a:r>
              <a:rPr lang="en-US" altLang="en-US" dirty="0">
                <a:solidFill>
                  <a:srgbClr val="C00000"/>
                </a:solidFill>
                <a:latin typeface="Comic Sans MS" pitchFamily="66" charset="0"/>
              </a:rPr>
              <a:t> defects </a:t>
            </a:r>
          </a:p>
          <a:p>
            <a:pPr algn="ctr">
              <a:spcBef>
                <a:spcPct val="50000"/>
              </a:spcBef>
            </a:pPr>
            <a:r>
              <a:rPr lang="en-US" altLang="en-US" i="1" dirty="0">
                <a:solidFill>
                  <a:srgbClr val="0000CC"/>
                </a:solidFill>
                <a:latin typeface="Comic Sans MS" pitchFamily="66" charset="0"/>
              </a:rPr>
              <a:t>created</a:t>
            </a:r>
            <a:r>
              <a:rPr lang="en-US" altLang="en-US" b="0" dirty="0">
                <a:latin typeface="Comic Sans MS" pitchFamily="66" charset="0"/>
              </a:rPr>
              <a:t> in phase </a:t>
            </a:r>
            <a:r>
              <a:rPr lang="en-US" altLang="en-US" dirty="0" err="1">
                <a:solidFill>
                  <a:srgbClr val="C00000"/>
                </a:solidFill>
                <a:latin typeface="Comic Sans MS" pitchFamily="66" charset="0"/>
              </a:rPr>
              <a:t>i</a:t>
            </a:r>
            <a:r>
              <a:rPr lang="en-US" altLang="en-US" b="0" dirty="0">
                <a:latin typeface="Comic Sans MS" pitchFamily="66" charset="0"/>
              </a:rPr>
              <a:t> and</a:t>
            </a:r>
          </a:p>
          <a:p>
            <a:pPr algn="ctr">
              <a:spcBef>
                <a:spcPct val="50000"/>
              </a:spcBef>
            </a:pPr>
            <a:r>
              <a:rPr lang="en-US" altLang="en-US" b="0" dirty="0">
                <a:latin typeface="Comic Sans MS" pitchFamily="66" charset="0"/>
              </a:rPr>
              <a:t> </a:t>
            </a:r>
            <a:r>
              <a:rPr lang="en-US" altLang="en-US" i="1" dirty="0">
                <a:solidFill>
                  <a:srgbClr val="0000CC"/>
                </a:solidFill>
                <a:latin typeface="Comic Sans MS" pitchFamily="66" charset="0"/>
              </a:rPr>
              <a:t>detected</a:t>
            </a:r>
            <a:r>
              <a:rPr lang="en-US" altLang="en-US" b="0" dirty="0">
                <a:latin typeface="Comic Sans MS" pitchFamily="66" charset="0"/>
              </a:rPr>
              <a:t> in phase </a:t>
            </a:r>
            <a:r>
              <a:rPr lang="en-US" altLang="en-US" dirty="0">
                <a:solidFill>
                  <a:srgbClr val="C00000"/>
                </a:solidFill>
                <a:latin typeface="Comic Sans MS" pitchFamily="66" charset="0"/>
              </a:rPr>
              <a:t>j</a:t>
            </a:r>
          </a:p>
        </p:txBody>
      </p:sp>
      <p:sp>
        <p:nvSpPr>
          <p:cNvPr id="12" name="Oval 11">
            <a:extLst>
              <a:ext uri="{FF2B5EF4-FFF2-40B4-BE49-F238E27FC236}">
                <a16:creationId xmlns:a16="http://schemas.microsoft.com/office/drawing/2014/main" id="{4A01B67D-3B99-4D4D-956D-A98D60302593}"/>
              </a:ext>
            </a:extLst>
          </p:cNvPr>
          <p:cNvSpPr/>
          <p:nvPr/>
        </p:nvSpPr>
        <p:spPr bwMode="auto">
          <a:xfrm>
            <a:off x="8716559" y="3254656"/>
            <a:ext cx="1141648" cy="551886"/>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47660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2034" name="Rectangle 2"/>
          <p:cNvSpPr>
            <a:spLocks noGrp="1" noChangeArrowheads="1"/>
          </p:cNvSpPr>
          <p:nvPr>
            <p:ph type="title"/>
          </p:nvPr>
        </p:nvSpPr>
        <p:spPr>
          <a:xfrm>
            <a:off x="2440204" y="152399"/>
            <a:ext cx="7326021" cy="1221905"/>
          </a:xfrm>
        </p:spPr>
        <p:txBody>
          <a:bodyPr/>
          <a:lstStyle/>
          <a:p>
            <a:r>
              <a:rPr lang="en-US" altLang="en-US" dirty="0"/>
              <a:t>Rework Costs Are </a:t>
            </a:r>
            <a:br>
              <a:rPr lang="en-US" altLang="en-US" dirty="0"/>
            </a:br>
            <a:r>
              <a:rPr lang="en-US" altLang="en-US" dirty="0"/>
              <a:t>The Portion Of the Prior Chart</a:t>
            </a:r>
            <a:br>
              <a:rPr lang="en-US" altLang="en-US" dirty="0"/>
            </a:br>
            <a:r>
              <a:rPr lang="en-US" altLang="en-US" dirty="0"/>
              <a:t>That Are </a:t>
            </a:r>
            <a:r>
              <a:rPr lang="en-US" altLang="en-US" u="sng" dirty="0"/>
              <a:t>Not On The Diagonal</a:t>
            </a:r>
          </a:p>
        </p:txBody>
      </p:sp>
      <p:grpSp>
        <p:nvGrpSpPr>
          <p:cNvPr id="2732035" name="Group 3"/>
          <p:cNvGrpSpPr>
            <a:grpSpLocks/>
          </p:cNvGrpSpPr>
          <p:nvPr/>
        </p:nvGrpSpPr>
        <p:grpSpPr bwMode="auto">
          <a:xfrm>
            <a:off x="1571233" y="1609668"/>
            <a:ext cx="9501188" cy="4419600"/>
            <a:chOff x="57" y="1152"/>
            <a:chExt cx="5985" cy="2784"/>
          </a:xfrm>
        </p:grpSpPr>
        <p:graphicFrame>
          <p:nvGraphicFramePr>
            <p:cNvPr id="2732036" name="Object 4"/>
            <p:cNvGraphicFramePr>
              <a:graphicFrameLocks noChangeAspect="1"/>
            </p:cNvGraphicFramePr>
            <p:nvPr/>
          </p:nvGraphicFramePr>
          <p:xfrm>
            <a:off x="576" y="1427"/>
            <a:ext cx="4896" cy="2509"/>
          </p:xfrm>
          <a:graphic>
            <a:graphicData uri="http://schemas.openxmlformats.org/presentationml/2006/ole">
              <mc:AlternateContent xmlns:mc="http://schemas.openxmlformats.org/markup-compatibility/2006">
                <mc:Choice xmlns:v="urn:schemas-microsoft-com:vml" Requires="v">
                  <p:oleObj spid="_x0000_s8199" name="Worksheet" r:id="rId4" imgW="5250363" imgH="2720523" progId="Excel.Sheet.8">
                    <p:embed/>
                  </p:oleObj>
                </mc:Choice>
                <mc:Fallback>
                  <p:oleObj name="Worksheet" r:id="rId4" imgW="5250363" imgH="2720523" progId="Excel.Sheet.8">
                    <p:embed/>
                    <p:pic>
                      <p:nvPicPr>
                        <p:cNvPr id="273203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 y="1427"/>
                          <a:ext cx="4896" cy="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2037" name="Rectangle 5"/>
            <p:cNvSpPr>
              <a:spLocks noChangeArrowheads="1"/>
            </p:cNvSpPr>
            <p:nvPr/>
          </p:nvSpPr>
          <p:spPr bwMode="auto">
            <a:xfrm rot="16200000">
              <a:off x="-211" y="2229"/>
              <a:ext cx="1058" cy="52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a:latin typeface="Comic Sans MS" pitchFamily="66" charset="0"/>
                </a:rPr>
                <a:t>Phase of  Detection</a:t>
              </a:r>
            </a:p>
          </p:txBody>
        </p:sp>
        <p:sp>
          <p:nvSpPr>
            <p:cNvPr id="2732038" name="Rectangle 6"/>
            <p:cNvSpPr>
              <a:spLocks noChangeArrowheads="1"/>
            </p:cNvSpPr>
            <p:nvPr/>
          </p:nvSpPr>
          <p:spPr bwMode="auto">
            <a:xfrm>
              <a:off x="1547" y="1152"/>
              <a:ext cx="2782" cy="2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a:latin typeface="Comic Sans MS" pitchFamily="66" charset="0"/>
                </a:rPr>
                <a:t>Phase of Injection</a:t>
              </a:r>
            </a:p>
          </p:txBody>
        </p:sp>
        <p:sp>
          <p:nvSpPr>
            <p:cNvPr id="2732039" name="AutoShape 7"/>
            <p:cNvSpPr>
              <a:spLocks noChangeArrowheads="1"/>
            </p:cNvSpPr>
            <p:nvPr/>
          </p:nvSpPr>
          <p:spPr bwMode="auto">
            <a:xfrm>
              <a:off x="2154" y="3524"/>
              <a:ext cx="3888" cy="322"/>
            </a:xfrm>
            <a:prstGeom prst="roundRect">
              <a:avLst>
                <a:gd name="adj" fmla="val 16667"/>
              </a:avLst>
            </a:prstGeom>
            <a:solidFill>
              <a:schemeClr val="accent2"/>
            </a:solidFill>
            <a:ln w="38100">
              <a:solidFill>
                <a:srgbClr val="00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b="0">
                  <a:latin typeface="Comic Sans MS" pitchFamily="66" charset="0"/>
                </a:rPr>
                <a:t>Costs off-diagonal are rework costs</a:t>
              </a:r>
            </a:p>
          </p:txBody>
        </p:sp>
        <p:sp>
          <p:nvSpPr>
            <p:cNvPr id="2732040" name="Line 8"/>
            <p:cNvSpPr>
              <a:spLocks noChangeShapeType="1"/>
            </p:cNvSpPr>
            <p:nvPr/>
          </p:nvSpPr>
          <p:spPr bwMode="auto">
            <a:xfrm flipH="1" flipV="1">
              <a:off x="2528" y="3221"/>
              <a:ext cx="325" cy="230"/>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grpSp>
      <p:grpSp>
        <p:nvGrpSpPr>
          <p:cNvPr id="9" name="Group 8">
            <a:extLst>
              <a:ext uri="{FF2B5EF4-FFF2-40B4-BE49-F238E27FC236}">
                <a16:creationId xmlns:a16="http://schemas.microsoft.com/office/drawing/2014/main" id="{3C334FB6-77DE-4795-97B7-73F072DAC2FE}"/>
              </a:ext>
            </a:extLst>
          </p:cNvPr>
          <p:cNvGrpSpPr/>
          <p:nvPr/>
        </p:nvGrpSpPr>
        <p:grpSpPr>
          <a:xfrm>
            <a:off x="10106860" y="197107"/>
            <a:ext cx="1931122" cy="1263247"/>
            <a:chOff x="8809020" y="3584696"/>
            <a:chExt cx="3028571" cy="1824968"/>
          </a:xfrm>
        </p:grpSpPr>
        <p:pic>
          <p:nvPicPr>
            <p:cNvPr id="10" name="Picture 9">
              <a:extLst>
                <a:ext uri="{FF2B5EF4-FFF2-40B4-BE49-F238E27FC236}">
                  <a16:creationId xmlns:a16="http://schemas.microsoft.com/office/drawing/2014/main" id="{BC0F8EBD-2137-4CAB-A18B-B2EDC928E2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9020" y="3584696"/>
              <a:ext cx="3028571" cy="1609524"/>
            </a:xfrm>
            <a:prstGeom prst="rect">
              <a:avLst/>
            </a:prstGeom>
            <a:ln>
              <a:noFill/>
            </a:ln>
          </p:spPr>
        </p:pic>
        <p:sp>
          <p:nvSpPr>
            <p:cNvPr id="11" name="TextBox 10">
              <a:extLst>
                <a:ext uri="{FF2B5EF4-FFF2-40B4-BE49-F238E27FC236}">
                  <a16:creationId xmlns:a16="http://schemas.microsoft.com/office/drawing/2014/main" id="{1779D184-1A24-4084-A08B-1E1A21D048AC}"/>
                </a:ext>
              </a:extLst>
            </p:cNvPr>
            <p:cNvSpPr txBox="1"/>
            <p:nvPr/>
          </p:nvSpPr>
          <p:spPr>
            <a:xfrm>
              <a:off x="9484654" y="5194220"/>
              <a:ext cx="1677301" cy="215444"/>
            </a:xfrm>
            <a:prstGeom prst="rect">
              <a:avLst/>
            </a:prstGeom>
            <a:noFill/>
          </p:spPr>
          <p:txBody>
            <a:bodyPr wrap="square" rtlCol="0">
              <a:spAutoFit/>
            </a:bodyPr>
            <a:lstStyle/>
            <a:p>
              <a:pPr algn="ctr"/>
              <a:r>
                <a:rPr lang="en-US" sz="800" dirty="0">
                  <a:latin typeface="Arial Narrow" panose="020B0606020202030204" pitchFamily="34" charset="0"/>
                </a:rPr>
                <a:t>Ijser.org</a:t>
              </a:r>
            </a:p>
          </p:txBody>
        </p:sp>
      </p:grpSp>
    </p:spTree>
    <p:extLst>
      <p:ext uri="{BB962C8B-B14F-4D97-AF65-F5344CB8AC3E}">
        <p14:creationId xmlns:p14="http://schemas.microsoft.com/office/powerpoint/2010/main" val="2266994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477" y="152399"/>
            <a:ext cx="8251243" cy="924321"/>
          </a:xfrm>
        </p:spPr>
        <p:txBody>
          <a:bodyPr/>
          <a:lstStyle/>
          <a:p>
            <a:r>
              <a:rPr lang="en-US" dirty="0"/>
              <a:t>This Concept Applies</a:t>
            </a:r>
            <a:br>
              <a:rPr lang="en-US" dirty="0"/>
            </a:br>
            <a:r>
              <a:rPr lang="en-US" dirty="0"/>
              <a:t>Throughout the Product Lifetime</a:t>
            </a:r>
          </a:p>
        </p:txBody>
      </p:sp>
      <p:sp>
        <p:nvSpPr>
          <p:cNvPr id="3" name="Content Placeholder 2"/>
          <p:cNvSpPr>
            <a:spLocks noGrp="1"/>
          </p:cNvSpPr>
          <p:nvPr>
            <p:ph idx="1"/>
          </p:nvPr>
        </p:nvSpPr>
        <p:spPr>
          <a:xfrm>
            <a:off x="1081631" y="1327088"/>
            <a:ext cx="10036758" cy="4949008"/>
          </a:xfrm>
        </p:spPr>
        <p:txBody>
          <a:bodyPr/>
          <a:lstStyle/>
          <a:p>
            <a:pPr marL="0" indent="0" algn="ctr">
              <a:buNone/>
            </a:pPr>
            <a:r>
              <a:rPr lang="en-US" dirty="0"/>
              <a:t>You can </a:t>
            </a:r>
            <a:r>
              <a:rPr lang="en-US" i="1" dirty="0">
                <a:solidFill>
                  <a:srgbClr val="0000CC"/>
                </a:solidFill>
              </a:rPr>
              <a:t>track repair cost</a:t>
            </a:r>
            <a:r>
              <a:rPr lang="en-US" dirty="0"/>
              <a:t> and </a:t>
            </a:r>
            <a:r>
              <a:rPr lang="en-US" i="1" dirty="0">
                <a:solidFill>
                  <a:srgbClr val="0000CC"/>
                </a:solidFill>
              </a:rPr>
              <a:t>rework cost</a:t>
            </a:r>
            <a:r>
              <a:rPr lang="en-US" dirty="0"/>
              <a:t> </a:t>
            </a:r>
          </a:p>
          <a:p>
            <a:pPr marL="0" indent="0" algn="ctr">
              <a:buNone/>
            </a:pPr>
            <a:r>
              <a:rPr lang="en-US" dirty="0">
                <a:solidFill>
                  <a:srgbClr val="C00000"/>
                </a:solidFill>
              </a:rPr>
              <a:t>during development</a:t>
            </a:r>
          </a:p>
          <a:p>
            <a:pPr marL="0" indent="0" algn="ctr">
              <a:buNone/>
            </a:pPr>
            <a:r>
              <a:rPr lang="en-US" dirty="0"/>
              <a:t>and </a:t>
            </a:r>
          </a:p>
          <a:p>
            <a:pPr marL="0" indent="0" algn="ctr">
              <a:buNone/>
            </a:pPr>
            <a:r>
              <a:rPr lang="en-US" dirty="0">
                <a:solidFill>
                  <a:srgbClr val="C00000"/>
                </a:solidFill>
              </a:rPr>
              <a:t>after delivery </a:t>
            </a:r>
            <a:r>
              <a:rPr lang="en-US" dirty="0"/>
              <a:t>to the customer</a:t>
            </a:r>
          </a:p>
          <a:p>
            <a:pPr>
              <a:spcBef>
                <a:spcPts val="2400"/>
              </a:spcBef>
            </a:pPr>
            <a:r>
              <a:rPr lang="en-US" dirty="0"/>
              <a:t>You can further </a:t>
            </a:r>
            <a:r>
              <a:rPr lang="en-US" i="1" dirty="0">
                <a:solidFill>
                  <a:srgbClr val="0000CC"/>
                </a:solidFill>
              </a:rPr>
              <a:t>break defects down by characteristics</a:t>
            </a:r>
            <a:r>
              <a:rPr lang="en-US" dirty="0"/>
              <a:t>:</a:t>
            </a:r>
          </a:p>
          <a:p>
            <a:pPr lvl="1">
              <a:spcBef>
                <a:spcPts val="500"/>
              </a:spcBef>
            </a:pPr>
            <a:r>
              <a:rPr lang="en-US" dirty="0"/>
              <a:t>Phase of Development where Defect Occurred</a:t>
            </a:r>
          </a:p>
          <a:p>
            <a:pPr lvl="1">
              <a:spcBef>
                <a:spcPts val="500"/>
              </a:spcBef>
            </a:pPr>
            <a:r>
              <a:rPr lang="en-US" dirty="0"/>
              <a:t>Severity</a:t>
            </a:r>
          </a:p>
          <a:p>
            <a:pPr lvl="1">
              <a:spcBef>
                <a:spcPts val="500"/>
              </a:spcBef>
            </a:pPr>
            <a:r>
              <a:rPr lang="en-US" dirty="0"/>
              <a:t>Importance to Customer</a:t>
            </a:r>
          </a:p>
          <a:p>
            <a:pPr lvl="1">
              <a:spcBef>
                <a:spcPts val="500"/>
              </a:spcBef>
            </a:pPr>
            <a:r>
              <a:rPr lang="en-US" dirty="0"/>
              <a:t>Cost to Repair</a:t>
            </a:r>
          </a:p>
          <a:p>
            <a:pPr lvl="1">
              <a:spcBef>
                <a:spcPts val="500"/>
              </a:spcBef>
            </a:pPr>
            <a:r>
              <a:rPr lang="en-US" dirty="0"/>
              <a:t>Time to Repair</a:t>
            </a:r>
          </a:p>
          <a:p>
            <a:pPr lvl="1">
              <a:spcBef>
                <a:spcPts val="500"/>
              </a:spcBef>
            </a:pPr>
            <a:r>
              <a:rPr lang="en-US" dirty="0"/>
              <a:t>Which Part of the Software was Responsible</a:t>
            </a:r>
          </a:p>
          <a:p>
            <a:pPr lvl="1">
              <a:spcBef>
                <a:spcPts val="500"/>
              </a:spcBef>
            </a:pPr>
            <a:r>
              <a:rPr lang="en-US" dirty="0"/>
              <a:t>Etc.</a:t>
            </a:r>
          </a:p>
        </p:txBody>
      </p:sp>
      <p:grpSp>
        <p:nvGrpSpPr>
          <p:cNvPr id="4" name="Group 3">
            <a:extLst>
              <a:ext uri="{FF2B5EF4-FFF2-40B4-BE49-F238E27FC236}">
                <a16:creationId xmlns:a16="http://schemas.microsoft.com/office/drawing/2014/main" id="{68CE84BE-BBF2-4801-BE15-55FF96D108B0}"/>
              </a:ext>
            </a:extLst>
          </p:cNvPr>
          <p:cNvGrpSpPr/>
          <p:nvPr/>
        </p:nvGrpSpPr>
        <p:grpSpPr>
          <a:xfrm>
            <a:off x="10106860" y="197107"/>
            <a:ext cx="1931122" cy="1263247"/>
            <a:chOff x="8809020" y="3584696"/>
            <a:chExt cx="3028571" cy="1824968"/>
          </a:xfrm>
        </p:grpSpPr>
        <p:pic>
          <p:nvPicPr>
            <p:cNvPr id="5" name="Picture 4">
              <a:extLst>
                <a:ext uri="{FF2B5EF4-FFF2-40B4-BE49-F238E27FC236}">
                  <a16:creationId xmlns:a16="http://schemas.microsoft.com/office/drawing/2014/main" id="{596B1BD4-2D7F-4555-892E-857AE7EEE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9020" y="3584696"/>
              <a:ext cx="3028571" cy="1609524"/>
            </a:xfrm>
            <a:prstGeom prst="rect">
              <a:avLst/>
            </a:prstGeom>
            <a:ln>
              <a:noFill/>
            </a:ln>
          </p:spPr>
        </p:pic>
        <p:sp>
          <p:nvSpPr>
            <p:cNvPr id="6" name="TextBox 5">
              <a:extLst>
                <a:ext uri="{FF2B5EF4-FFF2-40B4-BE49-F238E27FC236}">
                  <a16:creationId xmlns:a16="http://schemas.microsoft.com/office/drawing/2014/main" id="{10A0890A-7AAF-42E7-B7AE-3A6EC6DCF78A}"/>
                </a:ext>
              </a:extLst>
            </p:cNvPr>
            <p:cNvSpPr txBox="1"/>
            <p:nvPr/>
          </p:nvSpPr>
          <p:spPr>
            <a:xfrm>
              <a:off x="9484654" y="5194220"/>
              <a:ext cx="1677301" cy="215444"/>
            </a:xfrm>
            <a:prstGeom prst="rect">
              <a:avLst/>
            </a:prstGeom>
            <a:noFill/>
          </p:spPr>
          <p:txBody>
            <a:bodyPr wrap="square" rtlCol="0">
              <a:spAutoFit/>
            </a:bodyPr>
            <a:lstStyle/>
            <a:p>
              <a:pPr algn="ctr"/>
              <a:r>
                <a:rPr lang="en-US" sz="800" dirty="0">
                  <a:latin typeface="Arial Narrow" panose="020B0606020202030204" pitchFamily="34" charset="0"/>
                </a:rPr>
                <a:t>Ijser.org</a:t>
              </a:r>
            </a:p>
          </p:txBody>
        </p:sp>
      </p:grpSp>
      <p:grpSp>
        <p:nvGrpSpPr>
          <p:cNvPr id="7" name="Group 6">
            <a:extLst>
              <a:ext uri="{FF2B5EF4-FFF2-40B4-BE49-F238E27FC236}">
                <a16:creationId xmlns:a16="http://schemas.microsoft.com/office/drawing/2014/main" id="{23899F2E-4D47-4AEA-838F-FFEA08922856}"/>
              </a:ext>
            </a:extLst>
          </p:cNvPr>
          <p:cNvGrpSpPr/>
          <p:nvPr/>
        </p:nvGrpSpPr>
        <p:grpSpPr>
          <a:xfrm>
            <a:off x="10342578" y="1691332"/>
            <a:ext cx="1535582" cy="1380659"/>
            <a:chOff x="8723229" y="4123813"/>
            <a:chExt cx="1379997" cy="1172706"/>
          </a:xfrm>
        </p:grpSpPr>
        <p:pic>
          <p:nvPicPr>
            <p:cNvPr id="8" name="Picture 7">
              <a:extLst>
                <a:ext uri="{FF2B5EF4-FFF2-40B4-BE49-F238E27FC236}">
                  <a16:creationId xmlns:a16="http://schemas.microsoft.com/office/drawing/2014/main" id="{73054325-3992-4ABE-91FA-2F8206B47847}"/>
                </a:ext>
              </a:extLst>
            </p:cNvPr>
            <p:cNvPicPr>
              <a:picLocks noChangeAspect="1"/>
            </p:cNvPicPr>
            <p:nvPr/>
          </p:nvPicPr>
          <p:blipFill>
            <a:blip r:embed="rId3"/>
            <a:stretch>
              <a:fillRect/>
            </a:stretch>
          </p:blipFill>
          <p:spPr>
            <a:xfrm>
              <a:off x="8767697" y="4123813"/>
              <a:ext cx="1335529" cy="1001647"/>
            </a:xfrm>
            <a:prstGeom prst="rect">
              <a:avLst/>
            </a:prstGeom>
          </p:spPr>
        </p:pic>
        <p:sp>
          <p:nvSpPr>
            <p:cNvPr id="9" name="TextBox 8">
              <a:extLst>
                <a:ext uri="{FF2B5EF4-FFF2-40B4-BE49-F238E27FC236}">
                  <a16:creationId xmlns:a16="http://schemas.microsoft.com/office/drawing/2014/main" id="{9D8AB908-9EAF-4BC9-8ECE-D36B517644C5}"/>
                </a:ext>
              </a:extLst>
            </p:cNvPr>
            <p:cNvSpPr txBox="1"/>
            <p:nvPr/>
          </p:nvSpPr>
          <p:spPr>
            <a:xfrm>
              <a:off x="8723229" y="5081075"/>
              <a:ext cx="1341841" cy="215444"/>
            </a:xfrm>
            <a:prstGeom prst="rect">
              <a:avLst/>
            </a:prstGeom>
            <a:noFill/>
          </p:spPr>
          <p:txBody>
            <a:bodyPr wrap="square" rtlCol="0">
              <a:spAutoFit/>
            </a:bodyPr>
            <a:lstStyle/>
            <a:p>
              <a:pPr algn="ctr"/>
              <a:r>
                <a:rPr lang="en-US" sz="800" dirty="0">
                  <a:latin typeface="Arial Narrow" panose="020B0606020202030204" pitchFamily="34" charset="0"/>
                </a:rPr>
                <a:t>Aspennw.com</a:t>
              </a:r>
            </a:p>
          </p:txBody>
        </p:sp>
      </p:grpSp>
      <p:grpSp>
        <p:nvGrpSpPr>
          <p:cNvPr id="14" name="Group 13">
            <a:extLst>
              <a:ext uri="{FF2B5EF4-FFF2-40B4-BE49-F238E27FC236}">
                <a16:creationId xmlns:a16="http://schemas.microsoft.com/office/drawing/2014/main" id="{28E3860E-E930-4A81-8651-6B2BFDC27EEB}"/>
              </a:ext>
            </a:extLst>
          </p:cNvPr>
          <p:cNvGrpSpPr/>
          <p:nvPr/>
        </p:nvGrpSpPr>
        <p:grpSpPr>
          <a:xfrm>
            <a:off x="8832137" y="3973071"/>
            <a:ext cx="2457538" cy="2306661"/>
            <a:chOff x="8832137" y="3973071"/>
            <a:chExt cx="2457538" cy="2306661"/>
          </a:xfrm>
        </p:grpSpPr>
        <p:pic>
          <p:nvPicPr>
            <p:cNvPr id="12" name="Picture 11">
              <a:extLst>
                <a:ext uri="{FF2B5EF4-FFF2-40B4-BE49-F238E27FC236}">
                  <a16:creationId xmlns:a16="http://schemas.microsoft.com/office/drawing/2014/main" id="{108F27C3-F9D5-49E4-8ED4-5AA28186F98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2137" y="3973071"/>
              <a:ext cx="2365630" cy="2091217"/>
            </a:xfrm>
            <a:prstGeom prst="rect">
              <a:avLst/>
            </a:prstGeom>
          </p:spPr>
        </p:pic>
        <p:sp>
          <p:nvSpPr>
            <p:cNvPr id="13" name="TextBox 12">
              <a:extLst>
                <a:ext uri="{FF2B5EF4-FFF2-40B4-BE49-F238E27FC236}">
                  <a16:creationId xmlns:a16="http://schemas.microsoft.com/office/drawing/2014/main" id="{02A9CE3F-1520-44F2-B269-69F6F4BF7D4A}"/>
                </a:ext>
              </a:extLst>
            </p:cNvPr>
            <p:cNvSpPr txBox="1"/>
            <p:nvPr/>
          </p:nvSpPr>
          <p:spPr>
            <a:xfrm>
              <a:off x="8924045" y="6064288"/>
              <a:ext cx="2365630" cy="215444"/>
            </a:xfrm>
            <a:prstGeom prst="rect">
              <a:avLst/>
            </a:prstGeom>
            <a:noFill/>
          </p:spPr>
          <p:txBody>
            <a:bodyPr wrap="square" rtlCol="0">
              <a:spAutoFit/>
            </a:bodyPr>
            <a:lstStyle/>
            <a:p>
              <a:pPr algn="ctr"/>
              <a:r>
                <a:rPr lang="en-US" sz="800" dirty="0">
                  <a:latin typeface="Arial Narrow" panose="020B0606020202030204" pitchFamily="34" charset="0"/>
                </a:rPr>
                <a:t>Imgkid.com</a:t>
              </a:r>
            </a:p>
          </p:txBody>
        </p:sp>
      </p:grpSp>
    </p:spTree>
    <p:extLst>
      <p:ext uri="{BB962C8B-B14F-4D97-AF65-F5344CB8AC3E}">
        <p14:creationId xmlns:p14="http://schemas.microsoft.com/office/powerpoint/2010/main" val="226346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3058" name="Rectangle 1026"/>
          <p:cNvSpPr>
            <a:spLocks noGrp="1" noChangeArrowheads="1"/>
          </p:cNvSpPr>
          <p:nvPr>
            <p:ph type="title"/>
          </p:nvPr>
        </p:nvSpPr>
        <p:spPr>
          <a:xfrm>
            <a:off x="1982858" y="152400"/>
            <a:ext cx="8243272" cy="881270"/>
          </a:xfrm>
        </p:spPr>
        <p:txBody>
          <a:bodyPr/>
          <a:lstStyle/>
          <a:p>
            <a:r>
              <a:rPr lang="en-US" altLang="en-US" dirty="0"/>
              <a:t>This Can Help You Justify</a:t>
            </a:r>
            <a:br>
              <a:rPr lang="en-US" altLang="en-US" dirty="0"/>
            </a:br>
            <a:r>
              <a:rPr lang="en-US" altLang="en-US" dirty="0"/>
              <a:t>Process Improvements</a:t>
            </a:r>
          </a:p>
        </p:txBody>
      </p:sp>
      <p:sp>
        <p:nvSpPr>
          <p:cNvPr id="2733059" name="Rectangle 1027"/>
          <p:cNvSpPr>
            <a:spLocks noGrp="1" noChangeArrowheads="1"/>
          </p:cNvSpPr>
          <p:nvPr>
            <p:ph type="body" idx="1"/>
          </p:nvPr>
        </p:nvSpPr>
        <p:spPr>
          <a:xfrm>
            <a:off x="1217396" y="1563677"/>
            <a:ext cx="9787868" cy="4783959"/>
          </a:xfrm>
        </p:spPr>
        <p:txBody>
          <a:bodyPr/>
          <a:lstStyle/>
          <a:p>
            <a:pPr marL="0" indent="0" algn="ctr">
              <a:buNone/>
            </a:pPr>
            <a:r>
              <a:rPr lang="en-US" altLang="en-US" dirty="0"/>
              <a:t>Rework costs are the equivalent of “software scrap”</a:t>
            </a:r>
          </a:p>
          <a:p>
            <a:pPr>
              <a:spcBef>
                <a:spcPts val="1800"/>
              </a:spcBef>
            </a:pPr>
            <a:r>
              <a:rPr lang="en-US" altLang="en-US" dirty="0"/>
              <a:t>If you can </a:t>
            </a:r>
            <a:r>
              <a:rPr lang="en-US" altLang="en-US" i="1" dirty="0">
                <a:solidFill>
                  <a:srgbClr val="0000CC"/>
                </a:solidFill>
              </a:rPr>
              <a:t>reduce scrap</a:t>
            </a:r>
            <a:r>
              <a:rPr lang="en-US" altLang="en-US" dirty="0"/>
              <a:t> by </a:t>
            </a:r>
            <a:r>
              <a:rPr lang="en-US" altLang="en-US" i="1" dirty="0">
                <a:solidFill>
                  <a:srgbClr val="0000CC"/>
                </a:solidFill>
              </a:rPr>
              <a:t>investing in defect prevention</a:t>
            </a:r>
            <a:r>
              <a:rPr lang="en-US" altLang="en-US" dirty="0"/>
              <a:t> activities, you can save a lot of money (see earlier modules)</a:t>
            </a:r>
          </a:p>
          <a:p>
            <a:pPr>
              <a:spcBef>
                <a:spcPts val="1800"/>
              </a:spcBef>
            </a:pPr>
            <a:r>
              <a:rPr lang="en-US" altLang="en-US" dirty="0"/>
              <a:t>If you make an improvement in your development process, you can </a:t>
            </a:r>
            <a:r>
              <a:rPr lang="en-US" altLang="en-US" i="1" dirty="0">
                <a:solidFill>
                  <a:srgbClr val="0000CC"/>
                </a:solidFill>
              </a:rPr>
              <a:t>use the defect containment chart to show the savings</a:t>
            </a:r>
            <a:r>
              <a:rPr lang="en-US" altLang="en-US" dirty="0"/>
              <a:t> in reduced repair cost</a:t>
            </a:r>
          </a:p>
          <a:p>
            <a:pPr>
              <a:spcBef>
                <a:spcPts val="1800"/>
              </a:spcBef>
            </a:pPr>
            <a:r>
              <a:rPr lang="en-US" altLang="en-US" dirty="0"/>
              <a:t>And you can use the chart to </a:t>
            </a:r>
            <a:r>
              <a:rPr lang="en-US" altLang="en-US" i="1" dirty="0">
                <a:solidFill>
                  <a:srgbClr val="0000CC"/>
                </a:solidFill>
              </a:rPr>
              <a:t>determine which parts of the process are most important to improve</a:t>
            </a:r>
          </a:p>
          <a:p>
            <a:endParaRPr lang="en-US" altLang="en-US" dirty="0"/>
          </a:p>
        </p:txBody>
      </p:sp>
      <p:grpSp>
        <p:nvGrpSpPr>
          <p:cNvPr id="4" name="Group 3">
            <a:extLst>
              <a:ext uri="{FF2B5EF4-FFF2-40B4-BE49-F238E27FC236}">
                <a16:creationId xmlns:a16="http://schemas.microsoft.com/office/drawing/2014/main" id="{02953D34-C6AE-4056-B86C-E2D11D9F6615}"/>
              </a:ext>
            </a:extLst>
          </p:cNvPr>
          <p:cNvGrpSpPr/>
          <p:nvPr/>
        </p:nvGrpSpPr>
        <p:grpSpPr>
          <a:xfrm>
            <a:off x="10106860" y="197107"/>
            <a:ext cx="1931122" cy="1263247"/>
            <a:chOff x="8809020" y="3584696"/>
            <a:chExt cx="3028571" cy="1824968"/>
          </a:xfrm>
        </p:grpSpPr>
        <p:pic>
          <p:nvPicPr>
            <p:cNvPr id="5" name="Picture 4">
              <a:extLst>
                <a:ext uri="{FF2B5EF4-FFF2-40B4-BE49-F238E27FC236}">
                  <a16:creationId xmlns:a16="http://schemas.microsoft.com/office/drawing/2014/main" id="{CBE20E78-2E7C-49F9-AF70-3F83AA338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020" y="3584696"/>
              <a:ext cx="3028571" cy="1609524"/>
            </a:xfrm>
            <a:prstGeom prst="rect">
              <a:avLst/>
            </a:prstGeom>
            <a:ln>
              <a:noFill/>
            </a:ln>
          </p:spPr>
        </p:pic>
        <p:sp>
          <p:nvSpPr>
            <p:cNvPr id="6" name="TextBox 5">
              <a:extLst>
                <a:ext uri="{FF2B5EF4-FFF2-40B4-BE49-F238E27FC236}">
                  <a16:creationId xmlns:a16="http://schemas.microsoft.com/office/drawing/2014/main" id="{843C0E1C-13BD-4184-97EC-1339C9D984B0}"/>
                </a:ext>
              </a:extLst>
            </p:cNvPr>
            <p:cNvSpPr txBox="1"/>
            <p:nvPr/>
          </p:nvSpPr>
          <p:spPr>
            <a:xfrm>
              <a:off x="9484654" y="5194220"/>
              <a:ext cx="1677301" cy="215444"/>
            </a:xfrm>
            <a:prstGeom prst="rect">
              <a:avLst/>
            </a:prstGeom>
            <a:noFill/>
          </p:spPr>
          <p:txBody>
            <a:bodyPr wrap="square" rtlCol="0">
              <a:spAutoFit/>
            </a:bodyPr>
            <a:lstStyle/>
            <a:p>
              <a:pPr algn="ctr"/>
              <a:r>
                <a:rPr lang="en-US" sz="800" dirty="0">
                  <a:latin typeface="Arial Narrow" panose="020B0606020202030204" pitchFamily="34" charset="0"/>
                </a:rPr>
                <a:t>Ijser.org</a:t>
              </a:r>
            </a:p>
          </p:txBody>
        </p:sp>
      </p:grpSp>
    </p:spTree>
    <p:extLst>
      <p:ext uri="{BB962C8B-B14F-4D97-AF65-F5344CB8AC3E}">
        <p14:creationId xmlns:p14="http://schemas.microsoft.com/office/powerpoint/2010/main" val="275963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3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3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3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33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5106" name="Rectangle 2"/>
          <p:cNvSpPr>
            <a:spLocks noGrp="1" noChangeArrowheads="1"/>
          </p:cNvSpPr>
          <p:nvPr>
            <p:ph type="title"/>
          </p:nvPr>
        </p:nvSpPr>
        <p:spPr>
          <a:xfrm>
            <a:off x="1514982" y="152399"/>
            <a:ext cx="9144000" cy="983837"/>
          </a:xfrm>
        </p:spPr>
        <p:txBody>
          <a:bodyPr/>
          <a:lstStyle/>
          <a:p>
            <a:r>
              <a:rPr lang="en-US" altLang="en-US" dirty="0"/>
              <a:t>Analyzing Defect Data at the Organizational Level</a:t>
            </a:r>
          </a:p>
        </p:txBody>
      </p:sp>
      <p:sp>
        <p:nvSpPr>
          <p:cNvPr id="2735107" name="Rectangle 3"/>
          <p:cNvSpPr>
            <a:spLocks noGrp="1" noChangeArrowheads="1"/>
          </p:cNvSpPr>
          <p:nvPr>
            <p:ph type="body" idx="1"/>
          </p:nvPr>
        </p:nvSpPr>
        <p:spPr>
          <a:xfrm>
            <a:off x="1045157" y="1619440"/>
            <a:ext cx="10101685" cy="1632361"/>
          </a:xfrm>
        </p:spPr>
        <p:txBody>
          <a:bodyPr/>
          <a:lstStyle/>
          <a:p>
            <a:r>
              <a:rPr lang="en-US" altLang="en-US" dirty="0"/>
              <a:t>By collecting data from many projects, we can show historical costs for rework </a:t>
            </a:r>
          </a:p>
          <a:p>
            <a:pPr>
              <a:spcBef>
                <a:spcPts val="1800"/>
              </a:spcBef>
            </a:pPr>
            <a:r>
              <a:rPr lang="en-US" altLang="en-US" dirty="0"/>
              <a:t>And we can also show </a:t>
            </a:r>
            <a:r>
              <a:rPr lang="en-US" altLang="en-US" i="1" dirty="0">
                <a:solidFill>
                  <a:srgbClr val="0000CC"/>
                </a:solidFill>
              </a:rPr>
              <a:t>patterns</a:t>
            </a:r>
            <a:r>
              <a:rPr lang="en-US" altLang="en-US" dirty="0"/>
              <a:t> of defect containment</a:t>
            </a:r>
          </a:p>
        </p:txBody>
      </p:sp>
      <p:sp>
        <p:nvSpPr>
          <p:cNvPr id="4" name="TextBox 3"/>
          <p:cNvSpPr txBox="1"/>
          <p:nvPr/>
        </p:nvSpPr>
        <p:spPr>
          <a:xfrm>
            <a:off x="7643037" y="5305648"/>
            <a:ext cx="691116" cy="461665"/>
          </a:xfrm>
          <a:prstGeom prst="rect">
            <a:avLst/>
          </a:prstGeom>
          <a:noFill/>
        </p:spPr>
        <p:txBody>
          <a:bodyPr wrap="square" rtlCol="0">
            <a:spAutoFit/>
          </a:bodyPr>
          <a:lstStyle/>
          <a:p>
            <a:pPr algn="ctr"/>
            <a:r>
              <a:rPr lang="en-US" dirty="0"/>
              <a:t>…</a:t>
            </a:r>
          </a:p>
        </p:txBody>
      </p:sp>
      <p:grpSp>
        <p:nvGrpSpPr>
          <p:cNvPr id="5" name="Group 4">
            <a:extLst>
              <a:ext uri="{FF2B5EF4-FFF2-40B4-BE49-F238E27FC236}">
                <a16:creationId xmlns:a16="http://schemas.microsoft.com/office/drawing/2014/main" id="{3277FF24-6099-4CFE-B1BB-708C0B066055}"/>
              </a:ext>
            </a:extLst>
          </p:cNvPr>
          <p:cNvGrpSpPr/>
          <p:nvPr/>
        </p:nvGrpSpPr>
        <p:grpSpPr>
          <a:xfrm>
            <a:off x="1922721" y="3646402"/>
            <a:ext cx="8346558" cy="2273112"/>
            <a:chOff x="1853611" y="3678866"/>
            <a:chExt cx="8346558" cy="2273112"/>
          </a:xfrm>
        </p:grpSpPr>
        <p:sp>
          <p:nvSpPr>
            <p:cNvPr id="2" name="TextBox 1"/>
            <p:cNvSpPr txBox="1"/>
            <p:nvPr/>
          </p:nvSpPr>
          <p:spPr>
            <a:xfrm>
              <a:off x="4479851" y="3678866"/>
              <a:ext cx="2817628" cy="830997"/>
            </a:xfrm>
            <a:prstGeom prst="rect">
              <a:avLst/>
            </a:prstGeom>
            <a:solidFill>
              <a:srgbClr val="66CCFF"/>
            </a:solidFill>
            <a:ln>
              <a:solidFill>
                <a:srgbClr val="0000CC"/>
              </a:solidFill>
            </a:ln>
          </p:spPr>
          <p:txBody>
            <a:bodyPr wrap="square" rtlCol="0">
              <a:spAutoFit/>
            </a:bodyPr>
            <a:lstStyle/>
            <a:p>
              <a:pPr algn="ctr"/>
              <a:r>
                <a:rPr lang="en-US" dirty="0"/>
                <a:t>Organization Data</a:t>
              </a:r>
            </a:p>
          </p:txBody>
        </p:sp>
        <p:sp>
          <p:nvSpPr>
            <p:cNvPr id="3" name="TextBox 2"/>
            <p:cNvSpPr txBox="1"/>
            <p:nvPr/>
          </p:nvSpPr>
          <p:spPr>
            <a:xfrm>
              <a:off x="1853611" y="5102799"/>
              <a:ext cx="1584251" cy="830997"/>
            </a:xfrm>
            <a:prstGeom prst="rect">
              <a:avLst/>
            </a:prstGeom>
            <a:solidFill>
              <a:schemeClr val="accent1">
                <a:lumMod val="75000"/>
              </a:schemeClr>
            </a:solidFill>
            <a:ln>
              <a:solidFill>
                <a:srgbClr val="0000CC"/>
              </a:solidFill>
            </a:ln>
          </p:spPr>
          <p:txBody>
            <a:bodyPr wrap="square" rtlCol="0">
              <a:spAutoFit/>
            </a:bodyPr>
            <a:lstStyle/>
            <a:p>
              <a:pPr algn="ctr"/>
              <a:r>
                <a:rPr lang="en-US" dirty="0"/>
                <a:t>Project A Data</a:t>
              </a:r>
            </a:p>
          </p:txBody>
        </p:sp>
        <p:sp>
          <p:nvSpPr>
            <p:cNvPr id="6" name="TextBox 5"/>
            <p:cNvSpPr txBox="1"/>
            <p:nvPr/>
          </p:nvSpPr>
          <p:spPr>
            <a:xfrm>
              <a:off x="3870253" y="5120981"/>
              <a:ext cx="1584251" cy="830997"/>
            </a:xfrm>
            <a:prstGeom prst="rect">
              <a:avLst/>
            </a:prstGeom>
            <a:solidFill>
              <a:srgbClr val="00B050"/>
            </a:solidFill>
            <a:ln>
              <a:solidFill>
                <a:srgbClr val="0000CC"/>
              </a:solidFill>
            </a:ln>
          </p:spPr>
          <p:txBody>
            <a:bodyPr wrap="square" rtlCol="0">
              <a:spAutoFit/>
            </a:bodyPr>
            <a:lstStyle/>
            <a:p>
              <a:pPr algn="ctr"/>
              <a:r>
                <a:rPr lang="en-US" dirty="0"/>
                <a:t>Project B Data</a:t>
              </a:r>
            </a:p>
          </p:txBody>
        </p:sp>
        <p:sp>
          <p:nvSpPr>
            <p:cNvPr id="7" name="TextBox 6"/>
            <p:cNvSpPr txBox="1"/>
            <p:nvPr/>
          </p:nvSpPr>
          <p:spPr>
            <a:xfrm>
              <a:off x="5888666" y="5120981"/>
              <a:ext cx="1584251" cy="830997"/>
            </a:xfrm>
            <a:prstGeom prst="rect">
              <a:avLst/>
            </a:prstGeom>
            <a:solidFill>
              <a:srgbClr val="FFFF66"/>
            </a:solidFill>
            <a:ln>
              <a:solidFill>
                <a:srgbClr val="0000CC"/>
              </a:solidFill>
            </a:ln>
          </p:spPr>
          <p:txBody>
            <a:bodyPr wrap="square" rtlCol="0">
              <a:spAutoFit/>
            </a:bodyPr>
            <a:lstStyle/>
            <a:p>
              <a:pPr algn="ctr"/>
              <a:r>
                <a:rPr lang="en-US" dirty="0"/>
                <a:t>Project C Data</a:t>
              </a:r>
            </a:p>
          </p:txBody>
        </p:sp>
        <p:sp>
          <p:nvSpPr>
            <p:cNvPr id="8" name="TextBox 7"/>
            <p:cNvSpPr txBox="1"/>
            <p:nvPr/>
          </p:nvSpPr>
          <p:spPr>
            <a:xfrm>
              <a:off x="8615918" y="5102797"/>
              <a:ext cx="1584251" cy="830997"/>
            </a:xfrm>
            <a:prstGeom prst="rect">
              <a:avLst/>
            </a:prstGeom>
            <a:solidFill>
              <a:srgbClr val="FFB3FF"/>
            </a:solidFill>
            <a:ln>
              <a:solidFill>
                <a:srgbClr val="0000CC"/>
              </a:solidFill>
            </a:ln>
          </p:spPr>
          <p:txBody>
            <a:bodyPr wrap="square" rtlCol="0">
              <a:spAutoFit/>
            </a:bodyPr>
            <a:lstStyle/>
            <a:p>
              <a:pPr algn="ctr"/>
              <a:r>
                <a:rPr lang="en-US" dirty="0"/>
                <a:t>Project N Data</a:t>
              </a:r>
            </a:p>
          </p:txBody>
        </p:sp>
        <p:cxnSp>
          <p:nvCxnSpPr>
            <p:cNvPr id="9" name="Straight Arrow Connector 8"/>
            <p:cNvCxnSpPr>
              <a:stCxn id="8" idx="0"/>
              <a:endCxn id="2" idx="2"/>
            </p:cNvCxnSpPr>
            <p:nvPr/>
          </p:nvCxnSpPr>
          <p:spPr bwMode="auto">
            <a:xfrm flipH="1" flipV="1">
              <a:off x="5888665" y="4509862"/>
              <a:ext cx="3519378" cy="592934"/>
            </a:xfrm>
            <a:prstGeom prst="straightConnector1">
              <a:avLst/>
            </a:prstGeom>
            <a:solidFill>
              <a:srgbClr val="FFFFFF"/>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7" idx="0"/>
              <a:endCxn id="2" idx="2"/>
            </p:cNvCxnSpPr>
            <p:nvPr/>
          </p:nvCxnSpPr>
          <p:spPr bwMode="auto">
            <a:xfrm flipH="1" flipV="1">
              <a:off x="5888665" y="4509862"/>
              <a:ext cx="792126" cy="611118"/>
            </a:xfrm>
            <a:prstGeom prst="straightConnector1">
              <a:avLst/>
            </a:prstGeom>
            <a:solidFill>
              <a:srgbClr val="FFFFFF"/>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stCxn id="6" idx="0"/>
              <a:endCxn id="2" idx="2"/>
            </p:cNvCxnSpPr>
            <p:nvPr/>
          </p:nvCxnSpPr>
          <p:spPr bwMode="auto">
            <a:xfrm flipV="1">
              <a:off x="4662379" y="4509862"/>
              <a:ext cx="1226287" cy="611118"/>
            </a:xfrm>
            <a:prstGeom prst="straightConnector1">
              <a:avLst/>
            </a:prstGeom>
            <a:solidFill>
              <a:srgbClr val="FFFFFF"/>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3" idx="0"/>
              <a:endCxn id="2" idx="2"/>
            </p:cNvCxnSpPr>
            <p:nvPr/>
          </p:nvCxnSpPr>
          <p:spPr bwMode="auto">
            <a:xfrm flipV="1">
              <a:off x="2645737" y="4509862"/>
              <a:ext cx="3242929" cy="592936"/>
            </a:xfrm>
            <a:prstGeom prst="straightConnector1">
              <a:avLst/>
            </a:prstGeom>
            <a:solidFill>
              <a:srgbClr val="FFFFFF"/>
            </a:solidFill>
            <a:ln w="571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9013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510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351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130" name="Rectangle 2"/>
          <p:cNvSpPr>
            <a:spLocks noGrp="1" noChangeArrowheads="1"/>
          </p:cNvSpPr>
          <p:nvPr>
            <p:ph type="title"/>
          </p:nvPr>
        </p:nvSpPr>
        <p:spPr>
          <a:xfrm>
            <a:off x="1525804" y="152400"/>
            <a:ext cx="9133178" cy="90808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Organizational Analysis of Defect Containment Data</a:t>
            </a:r>
          </a:p>
        </p:txBody>
      </p:sp>
      <p:sp>
        <p:nvSpPr>
          <p:cNvPr id="2736131" name="Rectangle 3"/>
          <p:cNvSpPr>
            <a:spLocks noGrp="1" noChangeArrowheads="1"/>
          </p:cNvSpPr>
          <p:nvPr>
            <p:ph type="body" idx="1"/>
          </p:nvPr>
        </p:nvSpPr>
        <p:spPr>
          <a:xfrm>
            <a:off x="1000969" y="1308212"/>
            <a:ext cx="9950187" cy="3689091"/>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gn="ctr">
              <a:buNone/>
            </a:pPr>
            <a:r>
              <a:rPr lang="en-US" altLang="en-US" dirty="0"/>
              <a:t>Analysis of defect containment data for many projects over a period of time</a:t>
            </a:r>
          </a:p>
          <a:p>
            <a:pPr marL="0" indent="0" algn="ctr">
              <a:spcBef>
                <a:spcPts val="0"/>
              </a:spcBef>
              <a:buNone/>
            </a:pPr>
            <a:r>
              <a:rPr lang="en-US" altLang="en-US" dirty="0"/>
              <a:t>may show such organizational information as:</a:t>
            </a:r>
          </a:p>
          <a:p>
            <a:pPr marL="685800" lvl="1" indent="-228600">
              <a:spcBef>
                <a:spcPts val="1200"/>
              </a:spcBef>
            </a:pPr>
            <a:r>
              <a:rPr lang="en-US" altLang="en-US" b="1" i="1" dirty="0">
                <a:solidFill>
                  <a:srgbClr val="0000CC"/>
                </a:solidFill>
              </a:rPr>
              <a:t>Most frequent </a:t>
            </a:r>
            <a:r>
              <a:rPr lang="en-US" altLang="en-US" dirty="0"/>
              <a:t>types of defects</a:t>
            </a:r>
          </a:p>
          <a:p>
            <a:pPr marL="685800" lvl="1" indent="-228600">
              <a:spcBef>
                <a:spcPts val="1200"/>
              </a:spcBef>
            </a:pPr>
            <a:r>
              <a:rPr lang="en-US" altLang="en-US" b="1" i="1" dirty="0">
                <a:solidFill>
                  <a:srgbClr val="0000CC"/>
                </a:solidFill>
              </a:rPr>
              <a:t>Most costly </a:t>
            </a:r>
            <a:r>
              <a:rPr lang="en-US" altLang="en-US" dirty="0"/>
              <a:t>defects</a:t>
            </a:r>
          </a:p>
          <a:p>
            <a:pPr marL="685800" lvl="1" indent="-228600">
              <a:spcBef>
                <a:spcPts val="1200"/>
              </a:spcBef>
            </a:pPr>
            <a:r>
              <a:rPr lang="en-US" altLang="en-US" b="1" i="1" dirty="0">
                <a:solidFill>
                  <a:srgbClr val="0000CC"/>
                </a:solidFill>
              </a:rPr>
              <a:t>Time required to fix </a:t>
            </a:r>
            <a:r>
              <a:rPr lang="en-US" altLang="en-US" dirty="0"/>
              <a:t>defects</a:t>
            </a:r>
          </a:p>
          <a:p>
            <a:pPr marL="685800" lvl="1" indent="-228600">
              <a:spcBef>
                <a:spcPts val="1200"/>
              </a:spcBef>
            </a:pPr>
            <a:r>
              <a:rPr lang="en-US" altLang="en-US" b="1" i="1" dirty="0">
                <a:solidFill>
                  <a:srgbClr val="0000CC"/>
                </a:solidFill>
              </a:rPr>
              <a:t>Process steps generating the most defects</a:t>
            </a:r>
          </a:p>
          <a:p>
            <a:pPr marL="685800" lvl="1" indent="-228600">
              <a:spcBef>
                <a:spcPts val="1200"/>
              </a:spcBef>
            </a:pPr>
            <a:r>
              <a:rPr lang="en-US" altLang="en-US" b="1" i="1" dirty="0">
                <a:solidFill>
                  <a:srgbClr val="0000CC"/>
                </a:solidFill>
              </a:rPr>
              <a:t>Which design standards help or hurt defects</a:t>
            </a:r>
          </a:p>
        </p:txBody>
      </p:sp>
      <p:sp>
        <p:nvSpPr>
          <p:cNvPr id="2" name="Rounded Rectangle 1"/>
          <p:cNvSpPr/>
          <p:nvPr/>
        </p:nvSpPr>
        <p:spPr bwMode="auto">
          <a:xfrm>
            <a:off x="957685" y="5018567"/>
            <a:ext cx="10312701" cy="1371600"/>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Typically we collect the data needed for</a:t>
            </a:r>
          </a:p>
          <a:p>
            <a:pPr algn="ctr"/>
            <a:r>
              <a:rPr lang="en-US" dirty="0"/>
              <a:t>statistical process control: </a:t>
            </a:r>
          </a:p>
          <a:p>
            <a:pPr algn="ctr"/>
            <a:r>
              <a:rPr lang="en-US" dirty="0"/>
              <a:t>averages, ranges, distributions, maximum, minimum, etc.</a:t>
            </a:r>
          </a:p>
        </p:txBody>
      </p:sp>
    </p:spTree>
    <p:extLst>
      <p:ext uri="{BB962C8B-B14F-4D97-AF65-F5344CB8AC3E}">
        <p14:creationId xmlns:p14="http://schemas.microsoft.com/office/powerpoint/2010/main" val="6951675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6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36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36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36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36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36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36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7154" name="Rectangle 2"/>
          <p:cNvSpPr>
            <a:spLocks noGrp="1" noChangeArrowheads="1"/>
          </p:cNvSpPr>
          <p:nvPr>
            <p:ph type="title"/>
          </p:nvPr>
        </p:nvSpPr>
        <p:spPr>
          <a:xfrm>
            <a:off x="1982858" y="152400"/>
            <a:ext cx="8221629"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Example: Determining an Organizational Process Metric</a:t>
            </a:r>
          </a:p>
        </p:txBody>
      </p:sp>
      <p:grpSp>
        <p:nvGrpSpPr>
          <p:cNvPr id="2737155" name="Group 3"/>
          <p:cNvGrpSpPr>
            <a:grpSpLocks/>
          </p:cNvGrpSpPr>
          <p:nvPr/>
        </p:nvGrpSpPr>
        <p:grpSpPr bwMode="auto">
          <a:xfrm>
            <a:off x="1728788" y="1538288"/>
            <a:ext cx="8310562" cy="4457700"/>
            <a:chOff x="97" y="1214"/>
            <a:chExt cx="5235" cy="2808"/>
          </a:xfrm>
        </p:grpSpPr>
        <p:grpSp>
          <p:nvGrpSpPr>
            <p:cNvPr id="2737156" name="Group 4"/>
            <p:cNvGrpSpPr>
              <a:grpSpLocks/>
            </p:cNvGrpSpPr>
            <p:nvPr/>
          </p:nvGrpSpPr>
          <p:grpSpPr bwMode="auto">
            <a:xfrm>
              <a:off x="812" y="2780"/>
              <a:ext cx="1544" cy="1016"/>
              <a:chOff x="812" y="2780"/>
              <a:chExt cx="1544" cy="1016"/>
            </a:xfrm>
          </p:grpSpPr>
          <p:sp>
            <p:nvSpPr>
              <p:cNvPr id="2737157" name="Line 5"/>
              <p:cNvSpPr>
                <a:spLocks noChangeShapeType="1"/>
              </p:cNvSpPr>
              <p:nvPr/>
            </p:nvSpPr>
            <p:spPr bwMode="auto">
              <a:xfrm>
                <a:off x="820" y="3792"/>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58" name="Line 6"/>
              <p:cNvSpPr>
                <a:spLocks noChangeShapeType="1"/>
              </p:cNvSpPr>
              <p:nvPr/>
            </p:nvSpPr>
            <p:spPr bwMode="auto">
              <a:xfrm flipV="1">
                <a:off x="2352" y="3656"/>
                <a:ext cx="0" cy="1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59" name="Line 7"/>
              <p:cNvSpPr>
                <a:spLocks noChangeShapeType="1"/>
              </p:cNvSpPr>
              <p:nvPr/>
            </p:nvSpPr>
            <p:spPr bwMode="auto">
              <a:xfrm flipH="1">
                <a:off x="812" y="3660"/>
                <a:ext cx="154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0" name="Line 8"/>
              <p:cNvSpPr>
                <a:spLocks noChangeShapeType="1"/>
              </p:cNvSpPr>
              <p:nvPr/>
            </p:nvSpPr>
            <p:spPr bwMode="auto">
              <a:xfrm flipV="1">
                <a:off x="2092" y="3526"/>
                <a:ext cx="0" cy="2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1" name="Line 9"/>
              <p:cNvSpPr>
                <a:spLocks noChangeShapeType="1"/>
              </p:cNvSpPr>
              <p:nvPr/>
            </p:nvSpPr>
            <p:spPr bwMode="auto">
              <a:xfrm flipH="1">
                <a:off x="812" y="3530"/>
                <a:ext cx="128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2" name="Line 10"/>
              <p:cNvSpPr>
                <a:spLocks noChangeShapeType="1"/>
              </p:cNvSpPr>
              <p:nvPr/>
            </p:nvSpPr>
            <p:spPr bwMode="auto">
              <a:xfrm flipV="1">
                <a:off x="1857" y="3394"/>
                <a:ext cx="0" cy="4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3" name="Line 11"/>
              <p:cNvSpPr>
                <a:spLocks noChangeShapeType="1"/>
              </p:cNvSpPr>
              <p:nvPr/>
            </p:nvSpPr>
            <p:spPr bwMode="auto">
              <a:xfrm flipH="1">
                <a:off x="812" y="3398"/>
                <a:ext cx="104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4" name="Line 12"/>
              <p:cNvSpPr>
                <a:spLocks noChangeShapeType="1"/>
              </p:cNvSpPr>
              <p:nvPr/>
            </p:nvSpPr>
            <p:spPr bwMode="auto">
              <a:xfrm flipV="1">
                <a:off x="1649" y="3262"/>
                <a:ext cx="0" cy="53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5" name="Line 13"/>
              <p:cNvSpPr>
                <a:spLocks noChangeShapeType="1"/>
              </p:cNvSpPr>
              <p:nvPr/>
            </p:nvSpPr>
            <p:spPr bwMode="auto">
              <a:xfrm flipH="1">
                <a:off x="812" y="3266"/>
                <a:ext cx="84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6" name="Line 14"/>
              <p:cNvSpPr>
                <a:spLocks noChangeShapeType="1"/>
              </p:cNvSpPr>
              <p:nvPr/>
            </p:nvSpPr>
            <p:spPr bwMode="auto">
              <a:xfrm flipV="1">
                <a:off x="1414" y="3131"/>
                <a:ext cx="0" cy="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7" name="Line 15"/>
              <p:cNvSpPr>
                <a:spLocks noChangeShapeType="1"/>
              </p:cNvSpPr>
              <p:nvPr/>
            </p:nvSpPr>
            <p:spPr bwMode="auto">
              <a:xfrm flipH="1">
                <a:off x="812" y="3135"/>
                <a:ext cx="60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8" name="Line 16"/>
              <p:cNvSpPr>
                <a:spLocks noChangeShapeType="1"/>
              </p:cNvSpPr>
              <p:nvPr/>
            </p:nvSpPr>
            <p:spPr bwMode="auto">
              <a:xfrm flipV="1">
                <a:off x="1206" y="2999"/>
                <a:ext cx="0" cy="7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69" name="Line 17"/>
              <p:cNvSpPr>
                <a:spLocks noChangeShapeType="1"/>
              </p:cNvSpPr>
              <p:nvPr/>
            </p:nvSpPr>
            <p:spPr bwMode="auto">
              <a:xfrm flipH="1">
                <a:off x="812" y="3003"/>
                <a:ext cx="3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0" name="Line 18"/>
              <p:cNvSpPr>
                <a:spLocks noChangeShapeType="1"/>
              </p:cNvSpPr>
              <p:nvPr/>
            </p:nvSpPr>
            <p:spPr bwMode="auto">
              <a:xfrm flipV="1">
                <a:off x="998" y="2890"/>
                <a:ext cx="0" cy="9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1" name="Line 19"/>
              <p:cNvSpPr>
                <a:spLocks noChangeShapeType="1"/>
              </p:cNvSpPr>
              <p:nvPr/>
            </p:nvSpPr>
            <p:spPr bwMode="auto">
              <a:xfrm flipH="1">
                <a:off x="812" y="2894"/>
                <a:ext cx="19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2" name="Line 20"/>
              <p:cNvSpPr>
                <a:spLocks noChangeShapeType="1"/>
              </p:cNvSpPr>
              <p:nvPr/>
            </p:nvSpPr>
            <p:spPr bwMode="auto">
              <a:xfrm flipV="1">
                <a:off x="816" y="2780"/>
                <a:ext cx="0" cy="1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3" name="Line 21"/>
              <p:cNvSpPr>
                <a:spLocks noChangeShapeType="1"/>
              </p:cNvSpPr>
              <p:nvPr/>
            </p:nvSpPr>
            <p:spPr bwMode="auto">
              <a:xfrm>
                <a:off x="820" y="2784"/>
                <a:ext cx="152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4" name="Line 22"/>
              <p:cNvSpPr>
                <a:spLocks noChangeShapeType="1"/>
              </p:cNvSpPr>
              <p:nvPr/>
            </p:nvSpPr>
            <p:spPr bwMode="auto">
              <a:xfrm>
                <a:off x="2352" y="2788"/>
                <a:ext cx="0"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5" name="Line 23"/>
              <p:cNvSpPr>
                <a:spLocks noChangeShapeType="1"/>
              </p:cNvSpPr>
              <p:nvPr/>
            </p:nvSpPr>
            <p:spPr bwMode="auto">
              <a:xfrm flipH="1">
                <a:off x="994" y="2894"/>
                <a:ext cx="13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6" name="Line 24"/>
              <p:cNvSpPr>
                <a:spLocks noChangeShapeType="1"/>
              </p:cNvSpPr>
              <p:nvPr/>
            </p:nvSpPr>
            <p:spPr bwMode="auto">
              <a:xfrm flipV="1">
                <a:off x="99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7" name="Line 25"/>
              <p:cNvSpPr>
                <a:spLocks noChangeShapeType="1"/>
              </p:cNvSpPr>
              <p:nvPr/>
            </p:nvSpPr>
            <p:spPr bwMode="auto">
              <a:xfrm flipV="1">
                <a:off x="120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8" name="Line 26"/>
              <p:cNvSpPr>
                <a:spLocks noChangeShapeType="1"/>
              </p:cNvSpPr>
              <p:nvPr/>
            </p:nvSpPr>
            <p:spPr bwMode="auto">
              <a:xfrm flipV="1">
                <a:off x="1414"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79" name="Line 27"/>
              <p:cNvSpPr>
                <a:spLocks noChangeShapeType="1"/>
              </p:cNvSpPr>
              <p:nvPr/>
            </p:nvSpPr>
            <p:spPr bwMode="auto">
              <a:xfrm flipV="1">
                <a:off x="167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0" name="Line 28"/>
              <p:cNvSpPr>
                <a:spLocks noChangeShapeType="1"/>
              </p:cNvSpPr>
              <p:nvPr/>
            </p:nvSpPr>
            <p:spPr bwMode="auto">
              <a:xfrm flipV="1">
                <a:off x="1883"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1" name="Line 29"/>
              <p:cNvSpPr>
                <a:spLocks noChangeShapeType="1"/>
              </p:cNvSpPr>
              <p:nvPr/>
            </p:nvSpPr>
            <p:spPr bwMode="auto">
              <a:xfrm flipV="1">
                <a:off x="2117"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7182" name="Group 30"/>
            <p:cNvGrpSpPr>
              <a:grpSpLocks/>
            </p:cNvGrpSpPr>
            <p:nvPr/>
          </p:nvGrpSpPr>
          <p:grpSpPr bwMode="auto">
            <a:xfrm>
              <a:off x="3272" y="1214"/>
              <a:ext cx="2060" cy="1334"/>
              <a:chOff x="3272" y="1214"/>
              <a:chExt cx="2060" cy="1334"/>
            </a:xfrm>
          </p:grpSpPr>
          <p:grpSp>
            <p:nvGrpSpPr>
              <p:cNvPr id="2737183" name="Group 31"/>
              <p:cNvGrpSpPr>
                <a:grpSpLocks/>
              </p:cNvGrpSpPr>
              <p:nvPr/>
            </p:nvGrpSpPr>
            <p:grpSpPr bwMode="auto">
              <a:xfrm>
                <a:off x="4184" y="1934"/>
                <a:ext cx="1148" cy="614"/>
                <a:chOff x="4184" y="1934"/>
                <a:chExt cx="1148" cy="614"/>
              </a:xfrm>
            </p:grpSpPr>
            <p:sp>
              <p:nvSpPr>
                <p:cNvPr id="2737184" name="Line 32"/>
                <p:cNvSpPr>
                  <a:spLocks noChangeShapeType="1"/>
                </p:cNvSpPr>
                <p:nvPr/>
              </p:nvSpPr>
              <p:spPr bwMode="auto">
                <a:xfrm>
                  <a:off x="4192" y="2544"/>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5" name="Line 33"/>
                <p:cNvSpPr>
                  <a:spLocks noChangeShapeType="1"/>
                </p:cNvSpPr>
                <p:nvPr/>
              </p:nvSpPr>
              <p:spPr bwMode="auto">
                <a:xfrm flipV="1">
                  <a:off x="5328" y="2461"/>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6" name="Line 34"/>
                <p:cNvSpPr>
                  <a:spLocks noChangeShapeType="1"/>
                </p:cNvSpPr>
                <p:nvPr/>
              </p:nvSpPr>
              <p:spPr bwMode="auto">
                <a:xfrm flipH="1">
                  <a:off x="4184" y="2465"/>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7" name="Line 35"/>
                <p:cNvSpPr>
                  <a:spLocks noChangeShapeType="1"/>
                </p:cNvSpPr>
                <p:nvPr/>
              </p:nvSpPr>
              <p:spPr bwMode="auto">
                <a:xfrm flipV="1">
                  <a:off x="5135" y="2382"/>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8" name="Line 36"/>
                <p:cNvSpPr>
                  <a:spLocks noChangeShapeType="1"/>
                </p:cNvSpPr>
                <p:nvPr/>
              </p:nvSpPr>
              <p:spPr bwMode="auto">
                <a:xfrm flipH="1">
                  <a:off x="4184" y="2386"/>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89" name="Line 37"/>
                <p:cNvSpPr>
                  <a:spLocks noChangeShapeType="1"/>
                </p:cNvSpPr>
                <p:nvPr/>
              </p:nvSpPr>
              <p:spPr bwMode="auto">
                <a:xfrm flipV="1">
                  <a:off x="4961" y="2303"/>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0" name="Line 38"/>
                <p:cNvSpPr>
                  <a:spLocks noChangeShapeType="1"/>
                </p:cNvSpPr>
                <p:nvPr/>
              </p:nvSpPr>
              <p:spPr bwMode="auto">
                <a:xfrm flipH="1">
                  <a:off x="4184" y="2307"/>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1" name="Line 39"/>
                <p:cNvSpPr>
                  <a:spLocks noChangeShapeType="1"/>
                </p:cNvSpPr>
                <p:nvPr/>
              </p:nvSpPr>
              <p:spPr bwMode="auto">
                <a:xfrm flipV="1">
                  <a:off x="4806" y="2224"/>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2" name="Line 40"/>
                <p:cNvSpPr>
                  <a:spLocks noChangeShapeType="1"/>
                </p:cNvSpPr>
                <p:nvPr/>
              </p:nvSpPr>
              <p:spPr bwMode="auto">
                <a:xfrm flipH="1">
                  <a:off x="4184" y="2228"/>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3" name="Line 41"/>
                <p:cNvSpPr>
                  <a:spLocks noChangeShapeType="1"/>
                </p:cNvSpPr>
                <p:nvPr/>
              </p:nvSpPr>
              <p:spPr bwMode="auto">
                <a:xfrm flipV="1">
                  <a:off x="4632" y="2145"/>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4" name="Line 42"/>
                <p:cNvSpPr>
                  <a:spLocks noChangeShapeType="1"/>
                </p:cNvSpPr>
                <p:nvPr/>
              </p:nvSpPr>
              <p:spPr bwMode="auto">
                <a:xfrm flipH="1">
                  <a:off x="4184" y="2149"/>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5" name="Line 43"/>
                <p:cNvSpPr>
                  <a:spLocks noChangeShapeType="1"/>
                </p:cNvSpPr>
                <p:nvPr/>
              </p:nvSpPr>
              <p:spPr bwMode="auto">
                <a:xfrm flipV="1">
                  <a:off x="4478" y="2066"/>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6" name="Line 44"/>
                <p:cNvSpPr>
                  <a:spLocks noChangeShapeType="1"/>
                </p:cNvSpPr>
                <p:nvPr/>
              </p:nvSpPr>
              <p:spPr bwMode="auto">
                <a:xfrm flipH="1">
                  <a:off x="4184" y="2070"/>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7" name="Line 45"/>
                <p:cNvSpPr>
                  <a:spLocks noChangeShapeType="1"/>
                </p:cNvSpPr>
                <p:nvPr/>
              </p:nvSpPr>
              <p:spPr bwMode="auto">
                <a:xfrm flipV="1">
                  <a:off x="4323" y="2000"/>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8" name="Line 46"/>
                <p:cNvSpPr>
                  <a:spLocks noChangeShapeType="1"/>
                </p:cNvSpPr>
                <p:nvPr/>
              </p:nvSpPr>
              <p:spPr bwMode="auto">
                <a:xfrm flipH="1">
                  <a:off x="4184" y="2004"/>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199" name="Line 47"/>
                <p:cNvSpPr>
                  <a:spLocks noChangeShapeType="1"/>
                </p:cNvSpPr>
                <p:nvPr/>
              </p:nvSpPr>
              <p:spPr bwMode="auto">
                <a:xfrm flipV="1">
                  <a:off x="4188" y="1934"/>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0" name="Line 48"/>
                <p:cNvSpPr>
                  <a:spLocks noChangeShapeType="1"/>
                </p:cNvSpPr>
                <p:nvPr/>
              </p:nvSpPr>
              <p:spPr bwMode="auto">
                <a:xfrm>
                  <a:off x="4192" y="1938"/>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1" name="Line 49"/>
                <p:cNvSpPr>
                  <a:spLocks noChangeShapeType="1"/>
                </p:cNvSpPr>
                <p:nvPr/>
              </p:nvSpPr>
              <p:spPr bwMode="auto">
                <a:xfrm>
                  <a:off x="5328" y="1942"/>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2" name="Line 50"/>
                <p:cNvSpPr>
                  <a:spLocks noChangeShapeType="1"/>
                </p:cNvSpPr>
                <p:nvPr/>
              </p:nvSpPr>
              <p:spPr bwMode="auto">
                <a:xfrm flipH="1">
                  <a:off x="4319" y="2004"/>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3" name="Line 51"/>
                <p:cNvSpPr>
                  <a:spLocks noChangeShapeType="1"/>
                </p:cNvSpPr>
                <p:nvPr/>
              </p:nvSpPr>
              <p:spPr bwMode="auto">
                <a:xfrm flipV="1">
                  <a:off x="4323"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4" name="Line 52"/>
                <p:cNvSpPr>
                  <a:spLocks noChangeShapeType="1"/>
                </p:cNvSpPr>
                <p:nvPr/>
              </p:nvSpPr>
              <p:spPr bwMode="auto">
                <a:xfrm flipV="1">
                  <a:off x="4478"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5" name="Line 53"/>
                <p:cNvSpPr>
                  <a:spLocks noChangeShapeType="1"/>
                </p:cNvSpPr>
                <p:nvPr/>
              </p:nvSpPr>
              <p:spPr bwMode="auto">
                <a:xfrm flipV="1">
                  <a:off x="4632"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6" name="Line 54"/>
                <p:cNvSpPr>
                  <a:spLocks noChangeShapeType="1"/>
                </p:cNvSpPr>
                <p:nvPr/>
              </p:nvSpPr>
              <p:spPr bwMode="auto">
                <a:xfrm flipV="1">
                  <a:off x="4826"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7" name="Line 55"/>
                <p:cNvSpPr>
                  <a:spLocks noChangeShapeType="1"/>
                </p:cNvSpPr>
                <p:nvPr/>
              </p:nvSpPr>
              <p:spPr bwMode="auto">
                <a:xfrm flipV="1">
                  <a:off x="4980"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08" name="Line 56"/>
                <p:cNvSpPr>
                  <a:spLocks noChangeShapeType="1"/>
                </p:cNvSpPr>
                <p:nvPr/>
              </p:nvSpPr>
              <p:spPr bwMode="auto">
                <a:xfrm flipV="1">
                  <a:off x="5154" y="193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7209" name="Group 57"/>
              <p:cNvGrpSpPr>
                <a:grpSpLocks/>
              </p:cNvGrpSpPr>
              <p:nvPr/>
            </p:nvGrpSpPr>
            <p:grpSpPr bwMode="auto">
              <a:xfrm>
                <a:off x="3608" y="1550"/>
                <a:ext cx="1148" cy="614"/>
                <a:chOff x="3608" y="1550"/>
                <a:chExt cx="1148" cy="614"/>
              </a:xfrm>
            </p:grpSpPr>
            <p:sp>
              <p:nvSpPr>
                <p:cNvPr id="2737210" name="Line 58"/>
                <p:cNvSpPr>
                  <a:spLocks noChangeShapeType="1"/>
                </p:cNvSpPr>
                <p:nvPr/>
              </p:nvSpPr>
              <p:spPr bwMode="auto">
                <a:xfrm>
                  <a:off x="3616" y="2160"/>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1" name="Line 59"/>
                <p:cNvSpPr>
                  <a:spLocks noChangeShapeType="1"/>
                </p:cNvSpPr>
                <p:nvPr/>
              </p:nvSpPr>
              <p:spPr bwMode="auto">
                <a:xfrm flipV="1">
                  <a:off x="4752" y="2077"/>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2" name="Line 60"/>
                <p:cNvSpPr>
                  <a:spLocks noChangeShapeType="1"/>
                </p:cNvSpPr>
                <p:nvPr/>
              </p:nvSpPr>
              <p:spPr bwMode="auto">
                <a:xfrm flipH="1">
                  <a:off x="3608" y="2081"/>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3" name="Line 61"/>
                <p:cNvSpPr>
                  <a:spLocks noChangeShapeType="1"/>
                </p:cNvSpPr>
                <p:nvPr/>
              </p:nvSpPr>
              <p:spPr bwMode="auto">
                <a:xfrm flipV="1">
                  <a:off x="4559" y="1998"/>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4" name="Line 62"/>
                <p:cNvSpPr>
                  <a:spLocks noChangeShapeType="1"/>
                </p:cNvSpPr>
                <p:nvPr/>
              </p:nvSpPr>
              <p:spPr bwMode="auto">
                <a:xfrm flipH="1">
                  <a:off x="3608" y="2002"/>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5" name="Line 63"/>
                <p:cNvSpPr>
                  <a:spLocks noChangeShapeType="1"/>
                </p:cNvSpPr>
                <p:nvPr/>
              </p:nvSpPr>
              <p:spPr bwMode="auto">
                <a:xfrm flipV="1">
                  <a:off x="4385" y="1919"/>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6" name="Line 64"/>
                <p:cNvSpPr>
                  <a:spLocks noChangeShapeType="1"/>
                </p:cNvSpPr>
                <p:nvPr/>
              </p:nvSpPr>
              <p:spPr bwMode="auto">
                <a:xfrm flipH="1">
                  <a:off x="3608" y="1923"/>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7" name="Line 65"/>
                <p:cNvSpPr>
                  <a:spLocks noChangeShapeType="1"/>
                </p:cNvSpPr>
                <p:nvPr/>
              </p:nvSpPr>
              <p:spPr bwMode="auto">
                <a:xfrm flipV="1">
                  <a:off x="4230" y="1840"/>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8" name="Line 66"/>
                <p:cNvSpPr>
                  <a:spLocks noChangeShapeType="1"/>
                </p:cNvSpPr>
                <p:nvPr/>
              </p:nvSpPr>
              <p:spPr bwMode="auto">
                <a:xfrm flipH="1">
                  <a:off x="3608" y="1844"/>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19" name="Line 67"/>
                <p:cNvSpPr>
                  <a:spLocks noChangeShapeType="1"/>
                </p:cNvSpPr>
                <p:nvPr/>
              </p:nvSpPr>
              <p:spPr bwMode="auto">
                <a:xfrm flipV="1">
                  <a:off x="4056" y="1761"/>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0" name="Line 68"/>
                <p:cNvSpPr>
                  <a:spLocks noChangeShapeType="1"/>
                </p:cNvSpPr>
                <p:nvPr/>
              </p:nvSpPr>
              <p:spPr bwMode="auto">
                <a:xfrm flipH="1">
                  <a:off x="3608" y="1765"/>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1" name="Line 69"/>
                <p:cNvSpPr>
                  <a:spLocks noChangeShapeType="1"/>
                </p:cNvSpPr>
                <p:nvPr/>
              </p:nvSpPr>
              <p:spPr bwMode="auto">
                <a:xfrm flipV="1">
                  <a:off x="3902" y="1682"/>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2" name="Line 70"/>
                <p:cNvSpPr>
                  <a:spLocks noChangeShapeType="1"/>
                </p:cNvSpPr>
                <p:nvPr/>
              </p:nvSpPr>
              <p:spPr bwMode="auto">
                <a:xfrm flipH="1">
                  <a:off x="3608" y="1686"/>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3" name="Line 71"/>
                <p:cNvSpPr>
                  <a:spLocks noChangeShapeType="1"/>
                </p:cNvSpPr>
                <p:nvPr/>
              </p:nvSpPr>
              <p:spPr bwMode="auto">
                <a:xfrm flipV="1">
                  <a:off x="3747" y="1616"/>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4" name="Line 72"/>
                <p:cNvSpPr>
                  <a:spLocks noChangeShapeType="1"/>
                </p:cNvSpPr>
                <p:nvPr/>
              </p:nvSpPr>
              <p:spPr bwMode="auto">
                <a:xfrm flipH="1">
                  <a:off x="3608" y="1620"/>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5" name="Line 73"/>
                <p:cNvSpPr>
                  <a:spLocks noChangeShapeType="1"/>
                </p:cNvSpPr>
                <p:nvPr/>
              </p:nvSpPr>
              <p:spPr bwMode="auto">
                <a:xfrm flipV="1">
                  <a:off x="3612" y="1550"/>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6" name="Line 74"/>
                <p:cNvSpPr>
                  <a:spLocks noChangeShapeType="1"/>
                </p:cNvSpPr>
                <p:nvPr/>
              </p:nvSpPr>
              <p:spPr bwMode="auto">
                <a:xfrm>
                  <a:off x="3616" y="1554"/>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7" name="Line 75"/>
                <p:cNvSpPr>
                  <a:spLocks noChangeShapeType="1"/>
                </p:cNvSpPr>
                <p:nvPr/>
              </p:nvSpPr>
              <p:spPr bwMode="auto">
                <a:xfrm>
                  <a:off x="4752" y="1558"/>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8" name="Line 76"/>
                <p:cNvSpPr>
                  <a:spLocks noChangeShapeType="1"/>
                </p:cNvSpPr>
                <p:nvPr/>
              </p:nvSpPr>
              <p:spPr bwMode="auto">
                <a:xfrm flipH="1">
                  <a:off x="3743" y="1620"/>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29" name="Line 77"/>
                <p:cNvSpPr>
                  <a:spLocks noChangeShapeType="1"/>
                </p:cNvSpPr>
                <p:nvPr/>
              </p:nvSpPr>
              <p:spPr bwMode="auto">
                <a:xfrm flipV="1">
                  <a:off x="3747"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0" name="Line 78"/>
                <p:cNvSpPr>
                  <a:spLocks noChangeShapeType="1"/>
                </p:cNvSpPr>
                <p:nvPr/>
              </p:nvSpPr>
              <p:spPr bwMode="auto">
                <a:xfrm flipV="1">
                  <a:off x="3902"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1" name="Line 79"/>
                <p:cNvSpPr>
                  <a:spLocks noChangeShapeType="1"/>
                </p:cNvSpPr>
                <p:nvPr/>
              </p:nvSpPr>
              <p:spPr bwMode="auto">
                <a:xfrm flipV="1">
                  <a:off x="4056"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2" name="Line 80"/>
                <p:cNvSpPr>
                  <a:spLocks noChangeShapeType="1"/>
                </p:cNvSpPr>
                <p:nvPr/>
              </p:nvSpPr>
              <p:spPr bwMode="auto">
                <a:xfrm flipV="1">
                  <a:off x="4250"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3" name="Line 81"/>
                <p:cNvSpPr>
                  <a:spLocks noChangeShapeType="1"/>
                </p:cNvSpPr>
                <p:nvPr/>
              </p:nvSpPr>
              <p:spPr bwMode="auto">
                <a:xfrm flipV="1">
                  <a:off x="4404"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4" name="Line 82"/>
                <p:cNvSpPr>
                  <a:spLocks noChangeShapeType="1"/>
                </p:cNvSpPr>
                <p:nvPr/>
              </p:nvSpPr>
              <p:spPr bwMode="auto">
                <a:xfrm flipV="1">
                  <a:off x="4578" y="1550"/>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7235" name="Group 83"/>
              <p:cNvGrpSpPr>
                <a:grpSpLocks/>
              </p:cNvGrpSpPr>
              <p:nvPr/>
            </p:nvGrpSpPr>
            <p:grpSpPr bwMode="auto">
              <a:xfrm>
                <a:off x="3272" y="1214"/>
                <a:ext cx="1148" cy="614"/>
                <a:chOff x="3272" y="1214"/>
                <a:chExt cx="1148" cy="614"/>
              </a:xfrm>
            </p:grpSpPr>
            <p:sp>
              <p:nvSpPr>
                <p:cNvPr id="2737236" name="Line 84"/>
                <p:cNvSpPr>
                  <a:spLocks noChangeShapeType="1"/>
                </p:cNvSpPr>
                <p:nvPr/>
              </p:nvSpPr>
              <p:spPr bwMode="auto">
                <a:xfrm>
                  <a:off x="3280" y="1824"/>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7" name="Line 85"/>
                <p:cNvSpPr>
                  <a:spLocks noChangeShapeType="1"/>
                </p:cNvSpPr>
                <p:nvPr/>
              </p:nvSpPr>
              <p:spPr bwMode="auto">
                <a:xfrm flipV="1">
                  <a:off x="4416" y="1741"/>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8" name="Line 86"/>
                <p:cNvSpPr>
                  <a:spLocks noChangeShapeType="1"/>
                </p:cNvSpPr>
                <p:nvPr/>
              </p:nvSpPr>
              <p:spPr bwMode="auto">
                <a:xfrm flipH="1">
                  <a:off x="3272" y="1745"/>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39" name="Line 87"/>
                <p:cNvSpPr>
                  <a:spLocks noChangeShapeType="1"/>
                </p:cNvSpPr>
                <p:nvPr/>
              </p:nvSpPr>
              <p:spPr bwMode="auto">
                <a:xfrm flipV="1">
                  <a:off x="4223" y="1662"/>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0" name="Line 88"/>
                <p:cNvSpPr>
                  <a:spLocks noChangeShapeType="1"/>
                </p:cNvSpPr>
                <p:nvPr/>
              </p:nvSpPr>
              <p:spPr bwMode="auto">
                <a:xfrm flipH="1">
                  <a:off x="3272" y="1666"/>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1" name="Line 89"/>
                <p:cNvSpPr>
                  <a:spLocks noChangeShapeType="1"/>
                </p:cNvSpPr>
                <p:nvPr/>
              </p:nvSpPr>
              <p:spPr bwMode="auto">
                <a:xfrm flipV="1">
                  <a:off x="4049" y="1583"/>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2" name="Line 90"/>
                <p:cNvSpPr>
                  <a:spLocks noChangeShapeType="1"/>
                </p:cNvSpPr>
                <p:nvPr/>
              </p:nvSpPr>
              <p:spPr bwMode="auto">
                <a:xfrm flipH="1">
                  <a:off x="3272" y="1587"/>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3" name="Line 91"/>
                <p:cNvSpPr>
                  <a:spLocks noChangeShapeType="1"/>
                </p:cNvSpPr>
                <p:nvPr/>
              </p:nvSpPr>
              <p:spPr bwMode="auto">
                <a:xfrm flipV="1">
                  <a:off x="3894" y="1504"/>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4" name="Line 92"/>
                <p:cNvSpPr>
                  <a:spLocks noChangeShapeType="1"/>
                </p:cNvSpPr>
                <p:nvPr/>
              </p:nvSpPr>
              <p:spPr bwMode="auto">
                <a:xfrm flipH="1">
                  <a:off x="3272" y="1508"/>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5" name="Line 93"/>
                <p:cNvSpPr>
                  <a:spLocks noChangeShapeType="1"/>
                </p:cNvSpPr>
                <p:nvPr/>
              </p:nvSpPr>
              <p:spPr bwMode="auto">
                <a:xfrm flipV="1">
                  <a:off x="3720" y="1425"/>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6" name="Line 94"/>
                <p:cNvSpPr>
                  <a:spLocks noChangeShapeType="1"/>
                </p:cNvSpPr>
                <p:nvPr/>
              </p:nvSpPr>
              <p:spPr bwMode="auto">
                <a:xfrm flipH="1">
                  <a:off x="3272" y="1429"/>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7" name="Line 95"/>
                <p:cNvSpPr>
                  <a:spLocks noChangeShapeType="1"/>
                </p:cNvSpPr>
                <p:nvPr/>
              </p:nvSpPr>
              <p:spPr bwMode="auto">
                <a:xfrm flipV="1">
                  <a:off x="3566" y="1346"/>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8" name="Line 96"/>
                <p:cNvSpPr>
                  <a:spLocks noChangeShapeType="1"/>
                </p:cNvSpPr>
                <p:nvPr/>
              </p:nvSpPr>
              <p:spPr bwMode="auto">
                <a:xfrm flipH="1">
                  <a:off x="3272" y="1350"/>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49" name="Line 97"/>
                <p:cNvSpPr>
                  <a:spLocks noChangeShapeType="1"/>
                </p:cNvSpPr>
                <p:nvPr/>
              </p:nvSpPr>
              <p:spPr bwMode="auto">
                <a:xfrm flipV="1">
                  <a:off x="3411" y="1280"/>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0" name="Line 98"/>
                <p:cNvSpPr>
                  <a:spLocks noChangeShapeType="1"/>
                </p:cNvSpPr>
                <p:nvPr/>
              </p:nvSpPr>
              <p:spPr bwMode="auto">
                <a:xfrm flipH="1">
                  <a:off x="3272" y="1284"/>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1" name="Line 99"/>
                <p:cNvSpPr>
                  <a:spLocks noChangeShapeType="1"/>
                </p:cNvSpPr>
                <p:nvPr/>
              </p:nvSpPr>
              <p:spPr bwMode="auto">
                <a:xfrm flipV="1">
                  <a:off x="3276" y="1214"/>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2" name="Line 100"/>
                <p:cNvSpPr>
                  <a:spLocks noChangeShapeType="1"/>
                </p:cNvSpPr>
                <p:nvPr/>
              </p:nvSpPr>
              <p:spPr bwMode="auto">
                <a:xfrm>
                  <a:off x="3280" y="1218"/>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3" name="Line 101"/>
                <p:cNvSpPr>
                  <a:spLocks noChangeShapeType="1"/>
                </p:cNvSpPr>
                <p:nvPr/>
              </p:nvSpPr>
              <p:spPr bwMode="auto">
                <a:xfrm>
                  <a:off x="4416" y="1222"/>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4" name="Line 102"/>
                <p:cNvSpPr>
                  <a:spLocks noChangeShapeType="1"/>
                </p:cNvSpPr>
                <p:nvPr/>
              </p:nvSpPr>
              <p:spPr bwMode="auto">
                <a:xfrm flipH="1">
                  <a:off x="3407" y="1284"/>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5" name="Line 103"/>
                <p:cNvSpPr>
                  <a:spLocks noChangeShapeType="1"/>
                </p:cNvSpPr>
                <p:nvPr/>
              </p:nvSpPr>
              <p:spPr bwMode="auto">
                <a:xfrm flipV="1">
                  <a:off x="3411"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6" name="Line 104"/>
                <p:cNvSpPr>
                  <a:spLocks noChangeShapeType="1"/>
                </p:cNvSpPr>
                <p:nvPr/>
              </p:nvSpPr>
              <p:spPr bwMode="auto">
                <a:xfrm flipV="1">
                  <a:off x="3566"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7" name="Line 105"/>
                <p:cNvSpPr>
                  <a:spLocks noChangeShapeType="1"/>
                </p:cNvSpPr>
                <p:nvPr/>
              </p:nvSpPr>
              <p:spPr bwMode="auto">
                <a:xfrm flipV="1">
                  <a:off x="3720"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8" name="Line 106"/>
                <p:cNvSpPr>
                  <a:spLocks noChangeShapeType="1"/>
                </p:cNvSpPr>
                <p:nvPr/>
              </p:nvSpPr>
              <p:spPr bwMode="auto">
                <a:xfrm flipV="1">
                  <a:off x="3914"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59" name="Line 107"/>
                <p:cNvSpPr>
                  <a:spLocks noChangeShapeType="1"/>
                </p:cNvSpPr>
                <p:nvPr/>
              </p:nvSpPr>
              <p:spPr bwMode="auto">
                <a:xfrm flipV="1">
                  <a:off x="4068"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0" name="Line 108"/>
                <p:cNvSpPr>
                  <a:spLocks noChangeShapeType="1"/>
                </p:cNvSpPr>
                <p:nvPr/>
              </p:nvSpPr>
              <p:spPr bwMode="auto">
                <a:xfrm flipV="1">
                  <a:off x="4242"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737261" name="Group 109"/>
            <p:cNvGrpSpPr>
              <a:grpSpLocks/>
            </p:cNvGrpSpPr>
            <p:nvPr/>
          </p:nvGrpSpPr>
          <p:grpSpPr bwMode="auto">
            <a:xfrm>
              <a:off x="728" y="1214"/>
              <a:ext cx="1772" cy="1238"/>
              <a:chOff x="728" y="1214"/>
              <a:chExt cx="1772" cy="1238"/>
            </a:xfrm>
          </p:grpSpPr>
          <p:grpSp>
            <p:nvGrpSpPr>
              <p:cNvPr id="2737262" name="Group 110"/>
              <p:cNvGrpSpPr>
                <a:grpSpLocks/>
              </p:cNvGrpSpPr>
              <p:nvPr/>
            </p:nvGrpSpPr>
            <p:grpSpPr bwMode="auto">
              <a:xfrm>
                <a:off x="920" y="1502"/>
                <a:ext cx="1148" cy="614"/>
                <a:chOff x="920" y="1502"/>
                <a:chExt cx="1148" cy="614"/>
              </a:xfrm>
            </p:grpSpPr>
            <p:sp>
              <p:nvSpPr>
                <p:cNvPr id="2737263" name="Line 111"/>
                <p:cNvSpPr>
                  <a:spLocks noChangeShapeType="1"/>
                </p:cNvSpPr>
                <p:nvPr/>
              </p:nvSpPr>
              <p:spPr bwMode="auto">
                <a:xfrm>
                  <a:off x="928" y="2112"/>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4" name="Line 112"/>
                <p:cNvSpPr>
                  <a:spLocks noChangeShapeType="1"/>
                </p:cNvSpPr>
                <p:nvPr/>
              </p:nvSpPr>
              <p:spPr bwMode="auto">
                <a:xfrm flipV="1">
                  <a:off x="2064" y="2029"/>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5" name="Line 113"/>
                <p:cNvSpPr>
                  <a:spLocks noChangeShapeType="1"/>
                </p:cNvSpPr>
                <p:nvPr/>
              </p:nvSpPr>
              <p:spPr bwMode="auto">
                <a:xfrm flipH="1">
                  <a:off x="920" y="2033"/>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6" name="Line 114"/>
                <p:cNvSpPr>
                  <a:spLocks noChangeShapeType="1"/>
                </p:cNvSpPr>
                <p:nvPr/>
              </p:nvSpPr>
              <p:spPr bwMode="auto">
                <a:xfrm flipV="1">
                  <a:off x="1871" y="1950"/>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7" name="Line 115"/>
                <p:cNvSpPr>
                  <a:spLocks noChangeShapeType="1"/>
                </p:cNvSpPr>
                <p:nvPr/>
              </p:nvSpPr>
              <p:spPr bwMode="auto">
                <a:xfrm flipH="1">
                  <a:off x="920" y="1954"/>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8" name="Line 116"/>
                <p:cNvSpPr>
                  <a:spLocks noChangeShapeType="1"/>
                </p:cNvSpPr>
                <p:nvPr/>
              </p:nvSpPr>
              <p:spPr bwMode="auto">
                <a:xfrm flipV="1">
                  <a:off x="1697" y="1871"/>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69" name="Line 117"/>
                <p:cNvSpPr>
                  <a:spLocks noChangeShapeType="1"/>
                </p:cNvSpPr>
                <p:nvPr/>
              </p:nvSpPr>
              <p:spPr bwMode="auto">
                <a:xfrm flipH="1">
                  <a:off x="920" y="1875"/>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0" name="Line 118"/>
                <p:cNvSpPr>
                  <a:spLocks noChangeShapeType="1"/>
                </p:cNvSpPr>
                <p:nvPr/>
              </p:nvSpPr>
              <p:spPr bwMode="auto">
                <a:xfrm flipV="1">
                  <a:off x="1542" y="1792"/>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1" name="Line 119"/>
                <p:cNvSpPr>
                  <a:spLocks noChangeShapeType="1"/>
                </p:cNvSpPr>
                <p:nvPr/>
              </p:nvSpPr>
              <p:spPr bwMode="auto">
                <a:xfrm flipH="1">
                  <a:off x="920" y="1796"/>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2" name="Line 120"/>
                <p:cNvSpPr>
                  <a:spLocks noChangeShapeType="1"/>
                </p:cNvSpPr>
                <p:nvPr/>
              </p:nvSpPr>
              <p:spPr bwMode="auto">
                <a:xfrm flipV="1">
                  <a:off x="1368" y="1713"/>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3" name="Line 121"/>
                <p:cNvSpPr>
                  <a:spLocks noChangeShapeType="1"/>
                </p:cNvSpPr>
                <p:nvPr/>
              </p:nvSpPr>
              <p:spPr bwMode="auto">
                <a:xfrm flipH="1">
                  <a:off x="920" y="1717"/>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4" name="Line 122"/>
                <p:cNvSpPr>
                  <a:spLocks noChangeShapeType="1"/>
                </p:cNvSpPr>
                <p:nvPr/>
              </p:nvSpPr>
              <p:spPr bwMode="auto">
                <a:xfrm flipV="1">
                  <a:off x="1214" y="1634"/>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5" name="Line 123"/>
                <p:cNvSpPr>
                  <a:spLocks noChangeShapeType="1"/>
                </p:cNvSpPr>
                <p:nvPr/>
              </p:nvSpPr>
              <p:spPr bwMode="auto">
                <a:xfrm flipH="1">
                  <a:off x="920" y="1638"/>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6" name="Line 124"/>
                <p:cNvSpPr>
                  <a:spLocks noChangeShapeType="1"/>
                </p:cNvSpPr>
                <p:nvPr/>
              </p:nvSpPr>
              <p:spPr bwMode="auto">
                <a:xfrm flipV="1">
                  <a:off x="1059" y="1568"/>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7" name="Line 125"/>
                <p:cNvSpPr>
                  <a:spLocks noChangeShapeType="1"/>
                </p:cNvSpPr>
                <p:nvPr/>
              </p:nvSpPr>
              <p:spPr bwMode="auto">
                <a:xfrm flipH="1">
                  <a:off x="920" y="1572"/>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8" name="Line 126"/>
                <p:cNvSpPr>
                  <a:spLocks noChangeShapeType="1"/>
                </p:cNvSpPr>
                <p:nvPr/>
              </p:nvSpPr>
              <p:spPr bwMode="auto">
                <a:xfrm flipV="1">
                  <a:off x="924" y="1502"/>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79" name="Line 127"/>
                <p:cNvSpPr>
                  <a:spLocks noChangeShapeType="1"/>
                </p:cNvSpPr>
                <p:nvPr/>
              </p:nvSpPr>
              <p:spPr bwMode="auto">
                <a:xfrm>
                  <a:off x="928" y="1506"/>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0" name="Line 128"/>
                <p:cNvSpPr>
                  <a:spLocks noChangeShapeType="1"/>
                </p:cNvSpPr>
                <p:nvPr/>
              </p:nvSpPr>
              <p:spPr bwMode="auto">
                <a:xfrm>
                  <a:off x="2064" y="1510"/>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1" name="Line 129"/>
                <p:cNvSpPr>
                  <a:spLocks noChangeShapeType="1"/>
                </p:cNvSpPr>
                <p:nvPr/>
              </p:nvSpPr>
              <p:spPr bwMode="auto">
                <a:xfrm flipH="1">
                  <a:off x="1055" y="1572"/>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2" name="Line 130"/>
                <p:cNvSpPr>
                  <a:spLocks noChangeShapeType="1"/>
                </p:cNvSpPr>
                <p:nvPr/>
              </p:nvSpPr>
              <p:spPr bwMode="auto">
                <a:xfrm flipV="1">
                  <a:off x="1059"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3" name="Line 131"/>
                <p:cNvSpPr>
                  <a:spLocks noChangeShapeType="1"/>
                </p:cNvSpPr>
                <p:nvPr/>
              </p:nvSpPr>
              <p:spPr bwMode="auto">
                <a:xfrm flipV="1">
                  <a:off x="1214"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4" name="Line 132"/>
                <p:cNvSpPr>
                  <a:spLocks noChangeShapeType="1"/>
                </p:cNvSpPr>
                <p:nvPr/>
              </p:nvSpPr>
              <p:spPr bwMode="auto">
                <a:xfrm flipV="1">
                  <a:off x="1368"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5" name="Line 133"/>
                <p:cNvSpPr>
                  <a:spLocks noChangeShapeType="1"/>
                </p:cNvSpPr>
                <p:nvPr/>
              </p:nvSpPr>
              <p:spPr bwMode="auto">
                <a:xfrm flipV="1">
                  <a:off x="1562"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6" name="Line 134"/>
                <p:cNvSpPr>
                  <a:spLocks noChangeShapeType="1"/>
                </p:cNvSpPr>
                <p:nvPr/>
              </p:nvSpPr>
              <p:spPr bwMode="auto">
                <a:xfrm flipV="1">
                  <a:off x="1716"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87" name="Line 135"/>
                <p:cNvSpPr>
                  <a:spLocks noChangeShapeType="1"/>
                </p:cNvSpPr>
                <p:nvPr/>
              </p:nvSpPr>
              <p:spPr bwMode="auto">
                <a:xfrm flipV="1">
                  <a:off x="1890" y="1502"/>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7288" name="Group 136"/>
              <p:cNvGrpSpPr>
                <a:grpSpLocks/>
              </p:cNvGrpSpPr>
              <p:nvPr/>
            </p:nvGrpSpPr>
            <p:grpSpPr bwMode="auto">
              <a:xfrm>
                <a:off x="1352" y="1838"/>
                <a:ext cx="1148" cy="614"/>
                <a:chOff x="1352" y="1838"/>
                <a:chExt cx="1148" cy="614"/>
              </a:xfrm>
            </p:grpSpPr>
            <p:sp>
              <p:nvSpPr>
                <p:cNvPr id="2737289" name="Line 137"/>
                <p:cNvSpPr>
                  <a:spLocks noChangeShapeType="1"/>
                </p:cNvSpPr>
                <p:nvPr/>
              </p:nvSpPr>
              <p:spPr bwMode="auto">
                <a:xfrm>
                  <a:off x="1360" y="2448"/>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0" name="Line 138"/>
                <p:cNvSpPr>
                  <a:spLocks noChangeShapeType="1"/>
                </p:cNvSpPr>
                <p:nvPr/>
              </p:nvSpPr>
              <p:spPr bwMode="auto">
                <a:xfrm flipV="1">
                  <a:off x="2496" y="2365"/>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1" name="Line 139"/>
                <p:cNvSpPr>
                  <a:spLocks noChangeShapeType="1"/>
                </p:cNvSpPr>
                <p:nvPr/>
              </p:nvSpPr>
              <p:spPr bwMode="auto">
                <a:xfrm flipH="1">
                  <a:off x="1352" y="2369"/>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2" name="Line 140"/>
                <p:cNvSpPr>
                  <a:spLocks noChangeShapeType="1"/>
                </p:cNvSpPr>
                <p:nvPr/>
              </p:nvSpPr>
              <p:spPr bwMode="auto">
                <a:xfrm flipV="1">
                  <a:off x="2303" y="2286"/>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3" name="Line 141"/>
                <p:cNvSpPr>
                  <a:spLocks noChangeShapeType="1"/>
                </p:cNvSpPr>
                <p:nvPr/>
              </p:nvSpPr>
              <p:spPr bwMode="auto">
                <a:xfrm flipH="1">
                  <a:off x="1352" y="2290"/>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4" name="Line 142"/>
                <p:cNvSpPr>
                  <a:spLocks noChangeShapeType="1"/>
                </p:cNvSpPr>
                <p:nvPr/>
              </p:nvSpPr>
              <p:spPr bwMode="auto">
                <a:xfrm flipV="1">
                  <a:off x="2129" y="2207"/>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5" name="Line 143"/>
                <p:cNvSpPr>
                  <a:spLocks noChangeShapeType="1"/>
                </p:cNvSpPr>
                <p:nvPr/>
              </p:nvSpPr>
              <p:spPr bwMode="auto">
                <a:xfrm flipH="1">
                  <a:off x="1352" y="2211"/>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6" name="Line 144"/>
                <p:cNvSpPr>
                  <a:spLocks noChangeShapeType="1"/>
                </p:cNvSpPr>
                <p:nvPr/>
              </p:nvSpPr>
              <p:spPr bwMode="auto">
                <a:xfrm flipV="1">
                  <a:off x="1974" y="2128"/>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7" name="Line 145"/>
                <p:cNvSpPr>
                  <a:spLocks noChangeShapeType="1"/>
                </p:cNvSpPr>
                <p:nvPr/>
              </p:nvSpPr>
              <p:spPr bwMode="auto">
                <a:xfrm flipH="1">
                  <a:off x="1352" y="2132"/>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8" name="Line 146"/>
                <p:cNvSpPr>
                  <a:spLocks noChangeShapeType="1"/>
                </p:cNvSpPr>
                <p:nvPr/>
              </p:nvSpPr>
              <p:spPr bwMode="auto">
                <a:xfrm flipV="1">
                  <a:off x="1800" y="2049"/>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299" name="Line 147"/>
                <p:cNvSpPr>
                  <a:spLocks noChangeShapeType="1"/>
                </p:cNvSpPr>
                <p:nvPr/>
              </p:nvSpPr>
              <p:spPr bwMode="auto">
                <a:xfrm flipH="1">
                  <a:off x="1352" y="2053"/>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0" name="Line 148"/>
                <p:cNvSpPr>
                  <a:spLocks noChangeShapeType="1"/>
                </p:cNvSpPr>
                <p:nvPr/>
              </p:nvSpPr>
              <p:spPr bwMode="auto">
                <a:xfrm flipV="1">
                  <a:off x="1646" y="1970"/>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1" name="Line 149"/>
                <p:cNvSpPr>
                  <a:spLocks noChangeShapeType="1"/>
                </p:cNvSpPr>
                <p:nvPr/>
              </p:nvSpPr>
              <p:spPr bwMode="auto">
                <a:xfrm flipH="1">
                  <a:off x="1352" y="1974"/>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2" name="Line 150"/>
                <p:cNvSpPr>
                  <a:spLocks noChangeShapeType="1"/>
                </p:cNvSpPr>
                <p:nvPr/>
              </p:nvSpPr>
              <p:spPr bwMode="auto">
                <a:xfrm flipV="1">
                  <a:off x="1491" y="1904"/>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3" name="Line 151"/>
                <p:cNvSpPr>
                  <a:spLocks noChangeShapeType="1"/>
                </p:cNvSpPr>
                <p:nvPr/>
              </p:nvSpPr>
              <p:spPr bwMode="auto">
                <a:xfrm flipH="1">
                  <a:off x="1352" y="1908"/>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4" name="Line 152"/>
                <p:cNvSpPr>
                  <a:spLocks noChangeShapeType="1"/>
                </p:cNvSpPr>
                <p:nvPr/>
              </p:nvSpPr>
              <p:spPr bwMode="auto">
                <a:xfrm flipV="1">
                  <a:off x="1356" y="1838"/>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5" name="Line 153"/>
                <p:cNvSpPr>
                  <a:spLocks noChangeShapeType="1"/>
                </p:cNvSpPr>
                <p:nvPr/>
              </p:nvSpPr>
              <p:spPr bwMode="auto">
                <a:xfrm>
                  <a:off x="1360" y="1842"/>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6" name="Line 154"/>
                <p:cNvSpPr>
                  <a:spLocks noChangeShapeType="1"/>
                </p:cNvSpPr>
                <p:nvPr/>
              </p:nvSpPr>
              <p:spPr bwMode="auto">
                <a:xfrm>
                  <a:off x="2496" y="1846"/>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7" name="Line 155"/>
                <p:cNvSpPr>
                  <a:spLocks noChangeShapeType="1"/>
                </p:cNvSpPr>
                <p:nvPr/>
              </p:nvSpPr>
              <p:spPr bwMode="auto">
                <a:xfrm flipH="1">
                  <a:off x="1487" y="1908"/>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8" name="Line 156"/>
                <p:cNvSpPr>
                  <a:spLocks noChangeShapeType="1"/>
                </p:cNvSpPr>
                <p:nvPr/>
              </p:nvSpPr>
              <p:spPr bwMode="auto">
                <a:xfrm flipV="1">
                  <a:off x="1491"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09" name="Line 157"/>
                <p:cNvSpPr>
                  <a:spLocks noChangeShapeType="1"/>
                </p:cNvSpPr>
                <p:nvPr/>
              </p:nvSpPr>
              <p:spPr bwMode="auto">
                <a:xfrm flipV="1">
                  <a:off x="1646"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0" name="Line 158"/>
                <p:cNvSpPr>
                  <a:spLocks noChangeShapeType="1"/>
                </p:cNvSpPr>
                <p:nvPr/>
              </p:nvSpPr>
              <p:spPr bwMode="auto">
                <a:xfrm flipV="1">
                  <a:off x="1800"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1" name="Line 159"/>
                <p:cNvSpPr>
                  <a:spLocks noChangeShapeType="1"/>
                </p:cNvSpPr>
                <p:nvPr/>
              </p:nvSpPr>
              <p:spPr bwMode="auto">
                <a:xfrm flipV="1">
                  <a:off x="1994"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2" name="Line 160"/>
                <p:cNvSpPr>
                  <a:spLocks noChangeShapeType="1"/>
                </p:cNvSpPr>
                <p:nvPr/>
              </p:nvSpPr>
              <p:spPr bwMode="auto">
                <a:xfrm flipV="1">
                  <a:off x="2148"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3" name="Line 161"/>
                <p:cNvSpPr>
                  <a:spLocks noChangeShapeType="1"/>
                </p:cNvSpPr>
                <p:nvPr/>
              </p:nvSpPr>
              <p:spPr bwMode="auto">
                <a:xfrm flipV="1">
                  <a:off x="2322" y="1838"/>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737314" name="Group 162"/>
              <p:cNvGrpSpPr>
                <a:grpSpLocks/>
              </p:cNvGrpSpPr>
              <p:nvPr/>
            </p:nvGrpSpPr>
            <p:grpSpPr bwMode="auto">
              <a:xfrm>
                <a:off x="728" y="1214"/>
                <a:ext cx="1148" cy="614"/>
                <a:chOff x="728" y="1214"/>
                <a:chExt cx="1148" cy="614"/>
              </a:xfrm>
            </p:grpSpPr>
            <p:sp>
              <p:nvSpPr>
                <p:cNvPr id="2737315" name="Line 163"/>
                <p:cNvSpPr>
                  <a:spLocks noChangeShapeType="1"/>
                </p:cNvSpPr>
                <p:nvPr/>
              </p:nvSpPr>
              <p:spPr bwMode="auto">
                <a:xfrm>
                  <a:off x="736" y="1824"/>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6" name="Line 164"/>
                <p:cNvSpPr>
                  <a:spLocks noChangeShapeType="1"/>
                </p:cNvSpPr>
                <p:nvPr/>
              </p:nvSpPr>
              <p:spPr bwMode="auto">
                <a:xfrm flipV="1">
                  <a:off x="1872" y="1741"/>
                  <a:ext cx="0" cy="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7" name="Line 165"/>
                <p:cNvSpPr>
                  <a:spLocks noChangeShapeType="1"/>
                </p:cNvSpPr>
                <p:nvPr/>
              </p:nvSpPr>
              <p:spPr bwMode="auto">
                <a:xfrm flipH="1">
                  <a:off x="728" y="1745"/>
                  <a:ext cx="114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8" name="Line 166"/>
                <p:cNvSpPr>
                  <a:spLocks noChangeShapeType="1"/>
                </p:cNvSpPr>
                <p:nvPr/>
              </p:nvSpPr>
              <p:spPr bwMode="auto">
                <a:xfrm flipV="1">
                  <a:off x="1679" y="1662"/>
                  <a:ext cx="0" cy="16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19" name="Line 167"/>
                <p:cNvSpPr>
                  <a:spLocks noChangeShapeType="1"/>
                </p:cNvSpPr>
                <p:nvPr/>
              </p:nvSpPr>
              <p:spPr bwMode="auto">
                <a:xfrm flipH="1">
                  <a:off x="728" y="1666"/>
                  <a:ext cx="95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0" name="Line 168"/>
                <p:cNvSpPr>
                  <a:spLocks noChangeShapeType="1"/>
                </p:cNvSpPr>
                <p:nvPr/>
              </p:nvSpPr>
              <p:spPr bwMode="auto">
                <a:xfrm flipV="1">
                  <a:off x="1505" y="1583"/>
                  <a:ext cx="0" cy="24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1" name="Line 169"/>
                <p:cNvSpPr>
                  <a:spLocks noChangeShapeType="1"/>
                </p:cNvSpPr>
                <p:nvPr/>
              </p:nvSpPr>
              <p:spPr bwMode="auto">
                <a:xfrm flipH="1">
                  <a:off x="728" y="1587"/>
                  <a:ext cx="78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2" name="Line 170"/>
                <p:cNvSpPr>
                  <a:spLocks noChangeShapeType="1"/>
                </p:cNvSpPr>
                <p:nvPr/>
              </p:nvSpPr>
              <p:spPr bwMode="auto">
                <a:xfrm flipV="1">
                  <a:off x="1350" y="1504"/>
                  <a:ext cx="0" cy="32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3" name="Line 171"/>
                <p:cNvSpPr>
                  <a:spLocks noChangeShapeType="1"/>
                </p:cNvSpPr>
                <p:nvPr/>
              </p:nvSpPr>
              <p:spPr bwMode="auto">
                <a:xfrm flipH="1">
                  <a:off x="728" y="1508"/>
                  <a:ext cx="62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4" name="Line 172"/>
                <p:cNvSpPr>
                  <a:spLocks noChangeShapeType="1"/>
                </p:cNvSpPr>
                <p:nvPr/>
              </p:nvSpPr>
              <p:spPr bwMode="auto">
                <a:xfrm flipV="1">
                  <a:off x="1176" y="1425"/>
                  <a:ext cx="0" cy="4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5" name="Line 173"/>
                <p:cNvSpPr>
                  <a:spLocks noChangeShapeType="1"/>
                </p:cNvSpPr>
                <p:nvPr/>
              </p:nvSpPr>
              <p:spPr bwMode="auto">
                <a:xfrm flipH="1">
                  <a:off x="728" y="1429"/>
                  <a:ext cx="4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6" name="Line 174"/>
                <p:cNvSpPr>
                  <a:spLocks noChangeShapeType="1"/>
                </p:cNvSpPr>
                <p:nvPr/>
              </p:nvSpPr>
              <p:spPr bwMode="auto">
                <a:xfrm flipV="1">
                  <a:off x="1022" y="1346"/>
                  <a:ext cx="0" cy="48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7" name="Line 175"/>
                <p:cNvSpPr>
                  <a:spLocks noChangeShapeType="1"/>
                </p:cNvSpPr>
                <p:nvPr/>
              </p:nvSpPr>
              <p:spPr bwMode="auto">
                <a:xfrm flipH="1">
                  <a:off x="728" y="1350"/>
                  <a:ext cx="29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8" name="Line 176"/>
                <p:cNvSpPr>
                  <a:spLocks noChangeShapeType="1"/>
                </p:cNvSpPr>
                <p:nvPr/>
              </p:nvSpPr>
              <p:spPr bwMode="auto">
                <a:xfrm flipV="1">
                  <a:off x="867" y="1280"/>
                  <a:ext cx="0" cy="5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29" name="Line 177"/>
                <p:cNvSpPr>
                  <a:spLocks noChangeShapeType="1"/>
                </p:cNvSpPr>
                <p:nvPr/>
              </p:nvSpPr>
              <p:spPr bwMode="auto">
                <a:xfrm flipH="1">
                  <a:off x="728" y="1284"/>
                  <a:ext cx="1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0" name="Line 178"/>
                <p:cNvSpPr>
                  <a:spLocks noChangeShapeType="1"/>
                </p:cNvSpPr>
                <p:nvPr/>
              </p:nvSpPr>
              <p:spPr bwMode="auto">
                <a:xfrm flipV="1">
                  <a:off x="732" y="1214"/>
                  <a:ext cx="0" cy="61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1" name="Line 179"/>
                <p:cNvSpPr>
                  <a:spLocks noChangeShapeType="1"/>
                </p:cNvSpPr>
                <p:nvPr/>
              </p:nvSpPr>
              <p:spPr bwMode="auto">
                <a:xfrm>
                  <a:off x="736" y="1218"/>
                  <a:ext cx="113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2" name="Line 180"/>
                <p:cNvSpPr>
                  <a:spLocks noChangeShapeType="1"/>
                </p:cNvSpPr>
                <p:nvPr/>
              </p:nvSpPr>
              <p:spPr bwMode="auto">
                <a:xfrm>
                  <a:off x="1872" y="1222"/>
                  <a:ext cx="0" cy="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3" name="Line 181"/>
                <p:cNvSpPr>
                  <a:spLocks noChangeShapeType="1"/>
                </p:cNvSpPr>
                <p:nvPr/>
              </p:nvSpPr>
              <p:spPr bwMode="auto">
                <a:xfrm flipH="1">
                  <a:off x="863" y="1284"/>
                  <a:ext cx="10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4" name="Line 182"/>
                <p:cNvSpPr>
                  <a:spLocks noChangeShapeType="1"/>
                </p:cNvSpPr>
                <p:nvPr/>
              </p:nvSpPr>
              <p:spPr bwMode="auto">
                <a:xfrm flipV="1">
                  <a:off x="867"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5" name="Line 183"/>
                <p:cNvSpPr>
                  <a:spLocks noChangeShapeType="1"/>
                </p:cNvSpPr>
                <p:nvPr/>
              </p:nvSpPr>
              <p:spPr bwMode="auto">
                <a:xfrm flipV="1">
                  <a:off x="1022"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6" name="Line 184"/>
                <p:cNvSpPr>
                  <a:spLocks noChangeShapeType="1"/>
                </p:cNvSpPr>
                <p:nvPr/>
              </p:nvSpPr>
              <p:spPr bwMode="auto">
                <a:xfrm flipV="1">
                  <a:off x="1176"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7" name="Line 185"/>
                <p:cNvSpPr>
                  <a:spLocks noChangeShapeType="1"/>
                </p:cNvSpPr>
                <p:nvPr/>
              </p:nvSpPr>
              <p:spPr bwMode="auto">
                <a:xfrm flipV="1">
                  <a:off x="1370"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8" name="Line 186"/>
                <p:cNvSpPr>
                  <a:spLocks noChangeShapeType="1"/>
                </p:cNvSpPr>
                <p:nvPr/>
              </p:nvSpPr>
              <p:spPr bwMode="auto">
                <a:xfrm flipV="1">
                  <a:off x="1524"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39" name="Line 187"/>
                <p:cNvSpPr>
                  <a:spLocks noChangeShapeType="1"/>
                </p:cNvSpPr>
                <p:nvPr/>
              </p:nvSpPr>
              <p:spPr bwMode="auto">
                <a:xfrm flipV="1">
                  <a:off x="1698" y="1214"/>
                  <a:ext cx="0" cy="7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737340" name="Group 188"/>
            <p:cNvGrpSpPr>
              <a:grpSpLocks/>
            </p:cNvGrpSpPr>
            <p:nvPr/>
          </p:nvGrpSpPr>
          <p:grpSpPr bwMode="auto">
            <a:xfrm>
              <a:off x="3272" y="2780"/>
              <a:ext cx="1580" cy="1016"/>
              <a:chOff x="3272" y="2780"/>
              <a:chExt cx="1580" cy="1016"/>
            </a:xfrm>
          </p:grpSpPr>
          <p:sp>
            <p:nvSpPr>
              <p:cNvPr id="2737341" name="Line 189"/>
              <p:cNvSpPr>
                <a:spLocks noChangeShapeType="1"/>
              </p:cNvSpPr>
              <p:nvPr/>
            </p:nvSpPr>
            <p:spPr bwMode="auto">
              <a:xfrm>
                <a:off x="3280" y="3792"/>
                <a:ext cx="156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2" name="Line 190"/>
              <p:cNvSpPr>
                <a:spLocks noChangeShapeType="1"/>
              </p:cNvSpPr>
              <p:nvPr/>
            </p:nvSpPr>
            <p:spPr bwMode="auto">
              <a:xfrm flipV="1">
                <a:off x="4848" y="3657"/>
                <a:ext cx="0" cy="13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3" name="Line 191"/>
              <p:cNvSpPr>
                <a:spLocks noChangeShapeType="1"/>
              </p:cNvSpPr>
              <p:nvPr/>
            </p:nvSpPr>
            <p:spPr bwMode="auto">
              <a:xfrm flipH="1">
                <a:off x="3272" y="3661"/>
                <a:ext cx="15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4" name="Line 192"/>
              <p:cNvSpPr>
                <a:spLocks noChangeShapeType="1"/>
              </p:cNvSpPr>
              <p:nvPr/>
            </p:nvSpPr>
            <p:spPr bwMode="auto">
              <a:xfrm flipV="1">
                <a:off x="4581" y="3525"/>
                <a:ext cx="0" cy="2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5" name="Line 193"/>
              <p:cNvSpPr>
                <a:spLocks noChangeShapeType="1"/>
              </p:cNvSpPr>
              <p:nvPr/>
            </p:nvSpPr>
            <p:spPr bwMode="auto">
              <a:xfrm flipH="1">
                <a:off x="3272" y="3529"/>
                <a:ext cx="131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6" name="Line 194"/>
              <p:cNvSpPr>
                <a:spLocks noChangeShapeType="1"/>
              </p:cNvSpPr>
              <p:nvPr/>
            </p:nvSpPr>
            <p:spPr bwMode="auto">
              <a:xfrm flipV="1">
                <a:off x="4342" y="3394"/>
                <a:ext cx="0" cy="4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7" name="Line 195"/>
              <p:cNvSpPr>
                <a:spLocks noChangeShapeType="1"/>
              </p:cNvSpPr>
              <p:nvPr/>
            </p:nvSpPr>
            <p:spPr bwMode="auto">
              <a:xfrm flipH="1">
                <a:off x="3272" y="3398"/>
                <a:ext cx="107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8" name="Line 196"/>
              <p:cNvSpPr>
                <a:spLocks noChangeShapeType="1"/>
              </p:cNvSpPr>
              <p:nvPr/>
            </p:nvSpPr>
            <p:spPr bwMode="auto">
              <a:xfrm flipV="1">
                <a:off x="4128" y="3263"/>
                <a:ext cx="0" cy="5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49" name="Line 197"/>
              <p:cNvSpPr>
                <a:spLocks noChangeShapeType="1"/>
              </p:cNvSpPr>
              <p:nvPr/>
            </p:nvSpPr>
            <p:spPr bwMode="auto">
              <a:xfrm flipH="1">
                <a:off x="3272" y="3267"/>
                <a:ext cx="8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0" name="Line 198"/>
              <p:cNvSpPr>
                <a:spLocks noChangeShapeType="1"/>
              </p:cNvSpPr>
              <p:nvPr/>
            </p:nvSpPr>
            <p:spPr bwMode="auto">
              <a:xfrm flipV="1">
                <a:off x="3888" y="3131"/>
                <a:ext cx="0" cy="6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1" name="Line 199"/>
              <p:cNvSpPr>
                <a:spLocks noChangeShapeType="1"/>
              </p:cNvSpPr>
              <p:nvPr/>
            </p:nvSpPr>
            <p:spPr bwMode="auto">
              <a:xfrm flipH="1">
                <a:off x="3272" y="3135"/>
                <a:ext cx="62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2" name="Line 200"/>
              <p:cNvSpPr>
                <a:spLocks noChangeShapeType="1"/>
              </p:cNvSpPr>
              <p:nvPr/>
            </p:nvSpPr>
            <p:spPr bwMode="auto">
              <a:xfrm flipV="1">
                <a:off x="3676" y="3000"/>
                <a:ext cx="0" cy="7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3" name="Line 201"/>
              <p:cNvSpPr>
                <a:spLocks noChangeShapeType="1"/>
              </p:cNvSpPr>
              <p:nvPr/>
            </p:nvSpPr>
            <p:spPr bwMode="auto">
              <a:xfrm flipH="1">
                <a:off x="3272" y="3004"/>
                <a:ext cx="40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4" name="Line 202"/>
              <p:cNvSpPr>
                <a:spLocks noChangeShapeType="1"/>
              </p:cNvSpPr>
              <p:nvPr/>
            </p:nvSpPr>
            <p:spPr bwMode="auto">
              <a:xfrm flipV="1">
                <a:off x="3462" y="2890"/>
                <a:ext cx="0" cy="9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5" name="Line 203"/>
              <p:cNvSpPr>
                <a:spLocks noChangeShapeType="1"/>
              </p:cNvSpPr>
              <p:nvPr/>
            </p:nvSpPr>
            <p:spPr bwMode="auto">
              <a:xfrm flipH="1">
                <a:off x="3272" y="2894"/>
                <a:ext cx="1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6" name="Line 204"/>
              <p:cNvSpPr>
                <a:spLocks noChangeShapeType="1"/>
              </p:cNvSpPr>
              <p:nvPr/>
            </p:nvSpPr>
            <p:spPr bwMode="auto">
              <a:xfrm flipV="1">
                <a:off x="3276" y="2780"/>
                <a:ext cx="0" cy="101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7" name="Line 205"/>
              <p:cNvSpPr>
                <a:spLocks noChangeShapeType="1"/>
              </p:cNvSpPr>
              <p:nvPr/>
            </p:nvSpPr>
            <p:spPr bwMode="auto">
              <a:xfrm>
                <a:off x="3280" y="2784"/>
                <a:ext cx="156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8" name="Line 206"/>
              <p:cNvSpPr>
                <a:spLocks noChangeShapeType="1"/>
              </p:cNvSpPr>
              <p:nvPr/>
            </p:nvSpPr>
            <p:spPr bwMode="auto">
              <a:xfrm>
                <a:off x="4848" y="2788"/>
                <a:ext cx="0" cy="10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59" name="Line 207"/>
              <p:cNvSpPr>
                <a:spLocks noChangeShapeType="1"/>
              </p:cNvSpPr>
              <p:nvPr/>
            </p:nvSpPr>
            <p:spPr bwMode="auto">
              <a:xfrm flipH="1">
                <a:off x="3458" y="2894"/>
                <a:ext cx="13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0" name="Line 208"/>
              <p:cNvSpPr>
                <a:spLocks noChangeShapeType="1"/>
              </p:cNvSpPr>
              <p:nvPr/>
            </p:nvSpPr>
            <p:spPr bwMode="auto">
              <a:xfrm flipV="1">
                <a:off x="3462"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1" name="Line 209"/>
              <p:cNvSpPr>
                <a:spLocks noChangeShapeType="1"/>
              </p:cNvSpPr>
              <p:nvPr/>
            </p:nvSpPr>
            <p:spPr bwMode="auto">
              <a:xfrm flipV="1">
                <a:off x="3676"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2" name="Line 210"/>
              <p:cNvSpPr>
                <a:spLocks noChangeShapeType="1"/>
              </p:cNvSpPr>
              <p:nvPr/>
            </p:nvSpPr>
            <p:spPr bwMode="auto">
              <a:xfrm flipV="1">
                <a:off x="388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3" name="Line 211"/>
              <p:cNvSpPr>
                <a:spLocks noChangeShapeType="1"/>
              </p:cNvSpPr>
              <p:nvPr/>
            </p:nvSpPr>
            <p:spPr bwMode="auto">
              <a:xfrm flipV="1">
                <a:off x="4155"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4" name="Line 212"/>
              <p:cNvSpPr>
                <a:spLocks noChangeShapeType="1"/>
              </p:cNvSpPr>
              <p:nvPr/>
            </p:nvSpPr>
            <p:spPr bwMode="auto">
              <a:xfrm flipV="1">
                <a:off x="436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65" name="Line 213"/>
              <p:cNvSpPr>
                <a:spLocks noChangeShapeType="1"/>
              </p:cNvSpPr>
              <p:nvPr/>
            </p:nvSpPr>
            <p:spPr bwMode="auto">
              <a:xfrm flipV="1">
                <a:off x="4608" y="2780"/>
                <a:ext cx="0" cy="11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737366" name="Rectangle 214"/>
            <p:cNvSpPr>
              <a:spLocks noChangeArrowheads="1"/>
            </p:cNvSpPr>
            <p:nvPr/>
          </p:nvSpPr>
          <p:spPr bwMode="auto">
            <a:xfrm>
              <a:off x="97" y="1825"/>
              <a:ext cx="814" cy="9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solidFill>
                    <a:srgbClr val="0000CC"/>
                  </a:solidFill>
                  <a:latin typeface="Comic Sans MS" pitchFamily="66" charset="0"/>
                </a:rPr>
                <a:t>Defect Data from SA/SD Projects</a:t>
              </a:r>
            </a:p>
          </p:txBody>
        </p:sp>
        <p:sp>
          <p:nvSpPr>
            <p:cNvPr id="2737367" name="Rectangle 215"/>
            <p:cNvSpPr>
              <a:spLocks noChangeArrowheads="1"/>
            </p:cNvSpPr>
            <p:nvPr/>
          </p:nvSpPr>
          <p:spPr bwMode="auto">
            <a:xfrm>
              <a:off x="2833" y="1825"/>
              <a:ext cx="766" cy="7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solidFill>
                    <a:srgbClr val="0000CC"/>
                  </a:solidFill>
                  <a:latin typeface="Comic Sans MS" pitchFamily="66" charset="0"/>
                </a:rPr>
                <a:t>Defect Data from OO Projects</a:t>
              </a:r>
            </a:p>
          </p:txBody>
        </p:sp>
        <p:sp>
          <p:nvSpPr>
            <p:cNvPr id="2737368" name="Rectangle 216"/>
            <p:cNvSpPr>
              <a:spLocks noChangeArrowheads="1"/>
            </p:cNvSpPr>
            <p:nvPr/>
          </p:nvSpPr>
          <p:spPr bwMode="auto">
            <a:xfrm>
              <a:off x="481" y="3793"/>
              <a:ext cx="2302"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solidFill>
                    <a:srgbClr val="0000CC"/>
                  </a:solidFill>
                  <a:latin typeface="Comic Sans MS" pitchFamily="66" charset="0"/>
                </a:rPr>
                <a:t>SA/SD Defect Pattern</a:t>
              </a:r>
            </a:p>
          </p:txBody>
        </p:sp>
        <p:sp>
          <p:nvSpPr>
            <p:cNvPr id="2737369" name="Rectangle 217"/>
            <p:cNvSpPr>
              <a:spLocks noChangeArrowheads="1"/>
            </p:cNvSpPr>
            <p:nvPr/>
          </p:nvSpPr>
          <p:spPr bwMode="auto">
            <a:xfrm>
              <a:off x="3169" y="3793"/>
              <a:ext cx="1678" cy="2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dirty="0">
                  <a:solidFill>
                    <a:srgbClr val="0000CC"/>
                  </a:solidFill>
                  <a:latin typeface="Comic Sans MS" pitchFamily="66" charset="0"/>
                </a:rPr>
                <a:t>OO Defect Pattern</a:t>
              </a:r>
            </a:p>
          </p:txBody>
        </p:sp>
        <p:sp>
          <p:nvSpPr>
            <p:cNvPr id="2737370" name="Line 218"/>
            <p:cNvSpPr>
              <a:spLocks noChangeShapeType="1"/>
            </p:cNvSpPr>
            <p:nvPr/>
          </p:nvSpPr>
          <p:spPr bwMode="auto">
            <a:xfrm>
              <a:off x="1104" y="2220"/>
              <a:ext cx="0" cy="504"/>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7371" name="Line 219"/>
            <p:cNvSpPr>
              <a:spLocks noChangeShapeType="1"/>
            </p:cNvSpPr>
            <p:nvPr/>
          </p:nvSpPr>
          <p:spPr bwMode="auto">
            <a:xfrm>
              <a:off x="3840" y="2220"/>
              <a:ext cx="0" cy="504"/>
            </a:xfrm>
            <a:prstGeom prst="line">
              <a:avLst/>
            </a:prstGeom>
            <a:noFill/>
            <a:ln w="38100" cmpd="dbl">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05448471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098"/>
          <p:cNvSpPr>
            <a:spLocks noGrp="1" noChangeArrowheads="1"/>
          </p:cNvSpPr>
          <p:nvPr>
            <p:ph type="ctrTitle"/>
          </p:nvPr>
        </p:nvSpPr>
        <p:spPr>
          <a:xfrm>
            <a:off x="1981200" y="2286000"/>
            <a:ext cx="8229600" cy="2229729"/>
          </a:xfrm>
        </p:spPr>
        <p:txBody>
          <a:bodyPr/>
          <a:lstStyle/>
          <a:p>
            <a:pPr algn="ctr" eaLnBrk="1" hangingPunct="1"/>
            <a:r>
              <a:rPr lang="en-US" dirty="0"/>
              <a:t>Part 3</a:t>
            </a:r>
            <a:br>
              <a:rPr lang="en-US" dirty="0"/>
            </a:br>
            <a:br>
              <a:rPr lang="en-US" dirty="0"/>
            </a:br>
            <a:r>
              <a:rPr lang="en-US" dirty="0"/>
              <a:t>Defect Containment</a:t>
            </a:r>
            <a:br>
              <a:rPr lang="en-US" dirty="0"/>
            </a:br>
            <a:r>
              <a:rPr lang="en-US" dirty="0"/>
              <a:t>(Phase Containment)</a:t>
            </a:r>
            <a:br>
              <a:rPr lang="en-US" dirty="0"/>
            </a:br>
            <a:br>
              <a:rPr lang="en-US" dirty="0"/>
            </a:br>
            <a:endParaRPr lang="en-US" dirty="0"/>
          </a:p>
        </p:txBody>
      </p:sp>
    </p:spTree>
    <p:extLst>
      <p:ext uri="{BB962C8B-B14F-4D97-AF65-F5344CB8AC3E}">
        <p14:creationId xmlns:p14="http://schemas.microsoft.com/office/powerpoint/2010/main" val="34722465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9202" name="Rectangle 2"/>
          <p:cNvSpPr>
            <a:spLocks noGrp="1" noChangeArrowheads="1"/>
          </p:cNvSpPr>
          <p:nvPr>
            <p:ph type="title"/>
          </p:nvPr>
        </p:nvSpPr>
        <p:spPr>
          <a:xfrm>
            <a:off x="1590731" y="344488"/>
            <a:ext cx="9077269" cy="540544"/>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Overview of the Cost Data Collection Process for an Organization</a:t>
            </a:r>
          </a:p>
        </p:txBody>
      </p:sp>
      <p:sp>
        <p:nvSpPr>
          <p:cNvPr id="2739204" name="Rectangle 4"/>
          <p:cNvSpPr>
            <a:spLocks noChangeArrowheads="1"/>
          </p:cNvSpPr>
          <p:nvPr/>
        </p:nvSpPr>
        <p:spPr bwMode="auto">
          <a:xfrm>
            <a:off x="3563938" y="3075783"/>
            <a:ext cx="127000" cy="555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05" name="Rectangle 5"/>
          <p:cNvSpPr>
            <a:spLocks noChangeArrowheads="1"/>
          </p:cNvSpPr>
          <p:nvPr/>
        </p:nvSpPr>
        <p:spPr bwMode="auto">
          <a:xfrm>
            <a:off x="5330826" y="2388396"/>
            <a:ext cx="1736725" cy="1746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06" name="Rectangle 6"/>
          <p:cNvSpPr>
            <a:spLocks noChangeArrowheads="1"/>
          </p:cNvSpPr>
          <p:nvPr/>
        </p:nvSpPr>
        <p:spPr bwMode="auto">
          <a:xfrm>
            <a:off x="4689475" y="5180807"/>
            <a:ext cx="373062" cy="21441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p:txBody>
      </p:sp>
      <p:sp>
        <p:nvSpPr>
          <p:cNvPr id="2739207" name="Rectangle 7"/>
          <p:cNvSpPr>
            <a:spLocks noChangeArrowheads="1"/>
          </p:cNvSpPr>
          <p:nvPr/>
        </p:nvSpPr>
        <p:spPr bwMode="auto">
          <a:xfrm>
            <a:off x="7037389" y="5566571"/>
            <a:ext cx="255587" cy="1619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39208" name="Group 8"/>
          <p:cNvGrpSpPr>
            <a:grpSpLocks/>
          </p:cNvGrpSpPr>
          <p:nvPr/>
        </p:nvGrpSpPr>
        <p:grpSpPr bwMode="auto">
          <a:xfrm>
            <a:off x="2343150" y="2126458"/>
            <a:ext cx="1968500" cy="1044575"/>
            <a:chOff x="460" y="1496"/>
            <a:chExt cx="1240" cy="658"/>
          </a:xfrm>
        </p:grpSpPr>
        <p:sp>
          <p:nvSpPr>
            <p:cNvPr id="2739209" name="Rectangle 9"/>
            <p:cNvSpPr>
              <a:spLocks noChangeArrowheads="1"/>
            </p:cNvSpPr>
            <p:nvPr/>
          </p:nvSpPr>
          <p:spPr bwMode="auto">
            <a:xfrm>
              <a:off x="694"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0" name="Rectangle 10"/>
            <p:cNvSpPr>
              <a:spLocks noChangeArrowheads="1"/>
            </p:cNvSpPr>
            <p:nvPr/>
          </p:nvSpPr>
          <p:spPr bwMode="auto">
            <a:xfrm>
              <a:off x="704" y="151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1" name="Rectangle 11"/>
            <p:cNvSpPr>
              <a:spLocks noChangeArrowheads="1"/>
            </p:cNvSpPr>
            <p:nvPr/>
          </p:nvSpPr>
          <p:spPr bwMode="auto">
            <a:xfrm>
              <a:off x="875" y="151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2" name="Rectangle 12"/>
            <p:cNvSpPr>
              <a:spLocks noChangeArrowheads="1"/>
            </p:cNvSpPr>
            <p:nvPr/>
          </p:nvSpPr>
          <p:spPr bwMode="auto">
            <a:xfrm>
              <a:off x="881" y="151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3" name="Rectangle 13"/>
            <p:cNvSpPr>
              <a:spLocks noChangeArrowheads="1"/>
            </p:cNvSpPr>
            <p:nvPr/>
          </p:nvSpPr>
          <p:spPr bwMode="auto">
            <a:xfrm>
              <a:off x="1053"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4" name="Rectangle 14"/>
            <p:cNvSpPr>
              <a:spLocks noChangeArrowheads="1"/>
            </p:cNvSpPr>
            <p:nvPr/>
          </p:nvSpPr>
          <p:spPr bwMode="auto">
            <a:xfrm>
              <a:off x="1059" y="1511"/>
              <a:ext cx="169"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5" name="Rectangle 15"/>
            <p:cNvSpPr>
              <a:spLocks noChangeArrowheads="1"/>
            </p:cNvSpPr>
            <p:nvPr/>
          </p:nvSpPr>
          <p:spPr bwMode="auto">
            <a:xfrm>
              <a:off x="1235" y="1511"/>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6" name="Rectangle 16"/>
            <p:cNvSpPr>
              <a:spLocks noChangeArrowheads="1"/>
            </p:cNvSpPr>
            <p:nvPr/>
          </p:nvSpPr>
          <p:spPr bwMode="auto">
            <a:xfrm>
              <a:off x="1242" y="1511"/>
              <a:ext cx="165"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7" name="Rectangle 17"/>
            <p:cNvSpPr>
              <a:spLocks noChangeArrowheads="1"/>
            </p:cNvSpPr>
            <p:nvPr/>
          </p:nvSpPr>
          <p:spPr bwMode="auto">
            <a:xfrm>
              <a:off x="1412" y="151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8" name="Rectangle 18"/>
            <p:cNvSpPr>
              <a:spLocks noChangeArrowheads="1"/>
            </p:cNvSpPr>
            <p:nvPr/>
          </p:nvSpPr>
          <p:spPr bwMode="auto">
            <a:xfrm>
              <a:off x="1419" y="1511"/>
              <a:ext cx="168"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19" name="Rectangle 19"/>
            <p:cNvSpPr>
              <a:spLocks noChangeArrowheads="1"/>
            </p:cNvSpPr>
            <p:nvPr/>
          </p:nvSpPr>
          <p:spPr bwMode="auto">
            <a:xfrm>
              <a:off x="1592"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0" name="Rectangle 20"/>
            <p:cNvSpPr>
              <a:spLocks noChangeArrowheads="1"/>
            </p:cNvSpPr>
            <p:nvPr/>
          </p:nvSpPr>
          <p:spPr bwMode="auto">
            <a:xfrm>
              <a:off x="694"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1" name="Rectangle 21"/>
            <p:cNvSpPr>
              <a:spLocks noChangeArrowheads="1"/>
            </p:cNvSpPr>
            <p:nvPr/>
          </p:nvSpPr>
          <p:spPr bwMode="auto">
            <a:xfrm>
              <a:off x="875" y="151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2" name="Rectangle 22"/>
            <p:cNvSpPr>
              <a:spLocks noChangeArrowheads="1"/>
            </p:cNvSpPr>
            <p:nvPr/>
          </p:nvSpPr>
          <p:spPr bwMode="auto">
            <a:xfrm>
              <a:off x="1053"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3" name="Rectangle 23"/>
            <p:cNvSpPr>
              <a:spLocks noChangeArrowheads="1"/>
            </p:cNvSpPr>
            <p:nvPr/>
          </p:nvSpPr>
          <p:spPr bwMode="auto">
            <a:xfrm>
              <a:off x="1235" y="1517"/>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4" name="Rectangle 24"/>
            <p:cNvSpPr>
              <a:spLocks noChangeArrowheads="1"/>
            </p:cNvSpPr>
            <p:nvPr/>
          </p:nvSpPr>
          <p:spPr bwMode="auto">
            <a:xfrm>
              <a:off x="1412" y="151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5" name="Rectangle 25"/>
            <p:cNvSpPr>
              <a:spLocks noChangeArrowheads="1"/>
            </p:cNvSpPr>
            <p:nvPr/>
          </p:nvSpPr>
          <p:spPr bwMode="auto">
            <a:xfrm>
              <a:off x="1592"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26" name="Rectangle 26"/>
            <p:cNvSpPr>
              <a:spLocks noChangeArrowheads="1"/>
            </p:cNvSpPr>
            <p:nvPr/>
          </p:nvSpPr>
          <p:spPr bwMode="auto">
            <a:xfrm>
              <a:off x="677" y="1496"/>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RA</a:t>
              </a:r>
            </a:p>
          </p:txBody>
        </p:sp>
        <p:sp>
          <p:nvSpPr>
            <p:cNvPr id="2739227" name="Rectangle 27"/>
            <p:cNvSpPr>
              <a:spLocks noChangeArrowheads="1"/>
            </p:cNvSpPr>
            <p:nvPr/>
          </p:nvSpPr>
          <p:spPr bwMode="auto">
            <a:xfrm>
              <a:off x="857" y="1496"/>
              <a:ext cx="26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PD</a:t>
              </a:r>
            </a:p>
          </p:txBody>
        </p:sp>
        <p:sp>
          <p:nvSpPr>
            <p:cNvPr id="2739228" name="Rectangle 28"/>
            <p:cNvSpPr>
              <a:spLocks noChangeArrowheads="1"/>
            </p:cNvSpPr>
            <p:nvPr/>
          </p:nvSpPr>
          <p:spPr bwMode="auto">
            <a:xfrm>
              <a:off x="1036" y="1496"/>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DD</a:t>
              </a:r>
            </a:p>
          </p:txBody>
        </p:sp>
        <p:sp>
          <p:nvSpPr>
            <p:cNvPr id="2739229" name="Rectangle 29"/>
            <p:cNvSpPr>
              <a:spLocks noChangeArrowheads="1"/>
            </p:cNvSpPr>
            <p:nvPr/>
          </p:nvSpPr>
          <p:spPr bwMode="auto">
            <a:xfrm>
              <a:off x="1202" y="1496"/>
              <a:ext cx="310"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CUT</a:t>
              </a:r>
            </a:p>
          </p:txBody>
        </p:sp>
        <p:sp>
          <p:nvSpPr>
            <p:cNvPr id="2739230" name="Rectangle 30"/>
            <p:cNvSpPr>
              <a:spLocks noChangeArrowheads="1"/>
            </p:cNvSpPr>
            <p:nvPr/>
          </p:nvSpPr>
          <p:spPr bwMode="auto">
            <a:xfrm>
              <a:off x="1382" y="1496"/>
              <a:ext cx="318"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I &amp; T</a:t>
              </a:r>
            </a:p>
          </p:txBody>
        </p:sp>
        <p:sp>
          <p:nvSpPr>
            <p:cNvPr id="2739231" name="Rectangle 31"/>
            <p:cNvSpPr>
              <a:spLocks noChangeArrowheads="1"/>
            </p:cNvSpPr>
            <p:nvPr/>
          </p:nvSpPr>
          <p:spPr bwMode="auto">
            <a:xfrm>
              <a:off x="521"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2" name="Rectangle 32"/>
            <p:cNvSpPr>
              <a:spLocks noChangeArrowheads="1"/>
            </p:cNvSpPr>
            <p:nvPr/>
          </p:nvSpPr>
          <p:spPr bwMode="auto">
            <a:xfrm>
              <a:off x="530"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3" name="Rectangle 33"/>
            <p:cNvSpPr>
              <a:spLocks noChangeArrowheads="1"/>
            </p:cNvSpPr>
            <p:nvPr/>
          </p:nvSpPr>
          <p:spPr bwMode="auto">
            <a:xfrm>
              <a:off x="694"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4" name="Rectangle 34"/>
            <p:cNvSpPr>
              <a:spLocks noChangeArrowheads="1"/>
            </p:cNvSpPr>
            <p:nvPr/>
          </p:nvSpPr>
          <p:spPr bwMode="auto">
            <a:xfrm>
              <a:off x="704" y="1605"/>
              <a:ext cx="167"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5" name="Rectangle 35"/>
            <p:cNvSpPr>
              <a:spLocks noChangeArrowheads="1"/>
            </p:cNvSpPr>
            <p:nvPr/>
          </p:nvSpPr>
          <p:spPr bwMode="auto">
            <a:xfrm>
              <a:off x="875"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6" name="Rectangle 36"/>
            <p:cNvSpPr>
              <a:spLocks noChangeArrowheads="1"/>
            </p:cNvSpPr>
            <p:nvPr/>
          </p:nvSpPr>
          <p:spPr bwMode="auto">
            <a:xfrm>
              <a:off x="881" y="1605"/>
              <a:ext cx="167"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7" name="Rectangle 37"/>
            <p:cNvSpPr>
              <a:spLocks noChangeArrowheads="1"/>
            </p:cNvSpPr>
            <p:nvPr/>
          </p:nvSpPr>
          <p:spPr bwMode="auto">
            <a:xfrm>
              <a:off x="1053"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8" name="Rectangle 38"/>
            <p:cNvSpPr>
              <a:spLocks noChangeArrowheads="1"/>
            </p:cNvSpPr>
            <p:nvPr/>
          </p:nvSpPr>
          <p:spPr bwMode="auto">
            <a:xfrm>
              <a:off x="1059"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39" name="Rectangle 39"/>
            <p:cNvSpPr>
              <a:spLocks noChangeArrowheads="1"/>
            </p:cNvSpPr>
            <p:nvPr/>
          </p:nvSpPr>
          <p:spPr bwMode="auto">
            <a:xfrm>
              <a:off x="1068"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0" name="Rectangle 40"/>
            <p:cNvSpPr>
              <a:spLocks noChangeArrowheads="1"/>
            </p:cNvSpPr>
            <p:nvPr/>
          </p:nvSpPr>
          <p:spPr bwMode="auto">
            <a:xfrm>
              <a:off x="1235" y="1605"/>
              <a:ext cx="1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1" name="Rectangle 41"/>
            <p:cNvSpPr>
              <a:spLocks noChangeArrowheads="1"/>
            </p:cNvSpPr>
            <p:nvPr/>
          </p:nvSpPr>
          <p:spPr bwMode="auto">
            <a:xfrm>
              <a:off x="1242" y="1605"/>
              <a:ext cx="8"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2" name="Rectangle 42"/>
            <p:cNvSpPr>
              <a:spLocks noChangeArrowheads="1"/>
            </p:cNvSpPr>
            <p:nvPr/>
          </p:nvSpPr>
          <p:spPr bwMode="auto">
            <a:xfrm>
              <a:off x="1246" y="1605"/>
              <a:ext cx="16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3" name="Rectangle 43"/>
            <p:cNvSpPr>
              <a:spLocks noChangeArrowheads="1"/>
            </p:cNvSpPr>
            <p:nvPr/>
          </p:nvSpPr>
          <p:spPr bwMode="auto">
            <a:xfrm>
              <a:off x="1412"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4" name="Rectangle 44"/>
            <p:cNvSpPr>
              <a:spLocks noChangeArrowheads="1"/>
            </p:cNvSpPr>
            <p:nvPr/>
          </p:nvSpPr>
          <p:spPr bwMode="auto">
            <a:xfrm>
              <a:off x="1419" y="1605"/>
              <a:ext cx="1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5" name="Rectangle 45"/>
            <p:cNvSpPr>
              <a:spLocks noChangeArrowheads="1"/>
            </p:cNvSpPr>
            <p:nvPr/>
          </p:nvSpPr>
          <p:spPr bwMode="auto">
            <a:xfrm>
              <a:off x="1427"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6" name="Rectangle 46"/>
            <p:cNvSpPr>
              <a:spLocks noChangeArrowheads="1"/>
            </p:cNvSpPr>
            <p:nvPr/>
          </p:nvSpPr>
          <p:spPr bwMode="auto">
            <a:xfrm>
              <a:off x="1592"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7" name="Rectangle 47"/>
            <p:cNvSpPr>
              <a:spLocks noChangeArrowheads="1"/>
            </p:cNvSpPr>
            <p:nvPr/>
          </p:nvSpPr>
          <p:spPr bwMode="auto">
            <a:xfrm>
              <a:off x="1600" y="1605"/>
              <a:ext cx="9"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8" name="Rectangle 48"/>
            <p:cNvSpPr>
              <a:spLocks noChangeArrowheads="1"/>
            </p:cNvSpPr>
            <p:nvPr/>
          </p:nvSpPr>
          <p:spPr bwMode="auto">
            <a:xfrm>
              <a:off x="521" y="1611"/>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49" name="Rectangle 49"/>
            <p:cNvSpPr>
              <a:spLocks noChangeArrowheads="1"/>
            </p:cNvSpPr>
            <p:nvPr/>
          </p:nvSpPr>
          <p:spPr bwMode="auto">
            <a:xfrm>
              <a:off x="694" y="1611"/>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0" name="Rectangle 50"/>
            <p:cNvSpPr>
              <a:spLocks noChangeArrowheads="1"/>
            </p:cNvSpPr>
            <p:nvPr/>
          </p:nvSpPr>
          <p:spPr bwMode="auto">
            <a:xfrm>
              <a:off x="875" y="1611"/>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1" name="Rectangle 51"/>
            <p:cNvSpPr>
              <a:spLocks noChangeArrowheads="1"/>
            </p:cNvSpPr>
            <p:nvPr/>
          </p:nvSpPr>
          <p:spPr bwMode="auto">
            <a:xfrm>
              <a:off x="460" y="1571"/>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RA</a:t>
              </a:r>
            </a:p>
          </p:txBody>
        </p:sp>
        <p:sp>
          <p:nvSpPr>
            <p:cNvPr id="2739252" name="Rectangle 52"/>
            <p:cNvSpPr>
              <a:spLocks noChangeArrowheads="1"/>
            </p:cNvSpPr>
            <p:nvPr/>
          </p:nvSpPr>
          <p:spPr bwMode="auto">
            <a:xfrm>
              <a:off x="676" y="1571"/>
              <a:ext cx="34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2</a:t>
              </a:r>
            </a:p>
          </p:txBody>
        </p:sp>
        <p:sp>
          <p:nvSpPr>
            <p:cNvPr id="2739253" name="Rectangle 53"/>
            <p:cNvSpPr>
              <a:spLocks noChangeArrowheads="1"/>
            </p:cNvSpPr>
            <p:nvPr/>
          </p:nvSpPr>
          <p:spPr bwMode="auto">
            <a:xfrm>
              <a:off x="521" y="170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4" name="Rectangle 54"/>
            <p:cNvSpPr>
              <a:spLocks noChangeArrowheads="1"/>
            </p:cNvSpPr>
            <p:nvPr/>
          </p:nvSpPr>
          <p:spPr bwMode="auto">
            <a:xfrm>
              <a:off x="530" y="1701"/>
              <a:ext cx="16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5" name="Rectangle 55"/>
            <p:cNvSpPr>
              <a:spLocks noChangeArrowheads="1"/>
            </p:cNvSpPr>
            <p:nvPr/>
          </p:nvSpPr>
          <p:spPr bwMode="auto">
            <a:xfrm>
              <a:off x="694"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6" name="Rectangle 56"/>
            <p:cNvSpPr>
              <a:spLocks noChangeArrowheads="1"/>
            </p:cNvSpPr>
            <p:nvPr/>
          </p:nvSpPr>
          <p:spPr bwMode="auto">
            <a:xfrm>
              <a:off x="704" y="170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7" name="Rectangle 57"/>
            <p:cNvSpPr>
              <a:spLocks noChangeArrowheads="1"/>
            </p:cNvSpPr>
            <p:nvPr/>
          </p:nvSpPr>
          <p:spPr bwMode="auto">
            <a:xfrm>
              <a:off x="875" y="170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8" name="Rectangle 58"/>
            <p:cNvSpPr>
              <a:spLocks noChangeArrowheads="1"/>
            </p:cNvSpPr>
            <p:nvPr/>
          </p:nvSpPr>
          <p:spPr bwMode="auto">
            <a:xfrm>
              <a:off x="881" y="170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59" name="Rectangle 59"/>
            <p:cNvSpPr>
              <a:spLocks noChangeArrowheads="1"/>
            </p:cNvSpPr>
            <p:nvPr/>
          </p:nvSpPr>
          <p:spPr bwMode="auto">
            <a:xfrm>
              <a:off x="1053"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0" name="Rectangle 60"/>
            <p:cNvSpPr>
              <a:spLocks noChangeArrowheads="1"/>
            </p:cNvSpPr>
            <p:nvPr/>
          </p:nvSpPr>
          <p:spPr bwMode="auto">
            <a:xfrm>
              <a:off x="1053"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1" name="Rectangle 61"/>
            <p:cNvSpPr>
              <a:spLocks noChangeArrowheads="1"/>
            </p:cNvSpPr>
            <p:nvPr/>
          </p:nvSpPr>
          <p:spPr bwMode="auto">
            <a:xfrm>
              <a:off x="521" y="1706"/>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2" name="Rectangle 62"/>
            <p:cNvSpPr>
              <a:spLocks noChangeArrowheads="1"/>
            </p:cNvSpPr>
            <p:nvPr/>
          </p:nvSpPr>
          <p:spPr bwMode="auto">
            <a:xfrm>
              <a:off x="694" y="1706"/>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3" name="Rectangle 63"/>
            <p:cNvSpPr>
              <a:spLocks noChangeArrowheads="1"/>
            </p:cNvSpPr>
            <p:nvPr/>
          </p:nvSpPr>
          <p:spPr bwMode="auto">
            <a:xfrm>
              <a:off x="875" y="1706"/>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4" name="Rectangle 64"/>
            <p:cNvSpPr>
              <a:spLocks noChangeArrowheads="1"/>
            </p:cNvSpPr>
            <p:nvPr/>
          </p:nvSpPr>
          <p:spPr bwMode="auto">
            <a:xfrm>
              <a:off x="1053" y="1706"/>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5" name="Rectangle 65"/>
            <p:cNvSpPr>
              <a:spLocks noChangeArrowheads="1"/>
            </p:cNvSpPr>
            <p:nvPr/>
          </p:nvSpPr>
          <p:spPr bwMode="auto">
            <a:xfrm>
              <a:off x="460" y="1666"/>
              <a:ext cx="26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PD</a:t>
              </a:r>
            </a:p>
          </p:txBody>
        </p:sp>
        <p:sp>
          <p:nvSpPr>
            <p:cNvPr id="2739266" name="Rectangle 66"/>
            <p:cNvSpPr>
              <a:spLocks noChangeArrowheads="1"/>
            </p:cNvSpPr>
            <p:nvPr/>
          </p:nvSpPr>
          <p:spPr bwMode="auto">
            <a:xfrm>
              <a:off x="698" y="1666"/>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4</a:t>
              </a:r>
            </a:p>
          </p:txBody>
        </p:sp>
        <p:sp>
          <p:nvSpPr>
            <p:cNvPr id="2739267" name="Rectangle 67"/>
            <p:cNvSpPr>
              <a:spLocks noChangeArrowheads="1"/>
            </p:cNvSpPr>
            <p:nvPr/>
          </p:nvSpPr>
          <p:spPr bwMode="auto">
            <a:xfrm>
              <a:off x="851" y="1666"/>
              <a:ext cx="32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2   </a:t>
              </a:r>
            </a:p>
          </p:txBody>
        </p:sp>
        <p:sp>
          <p:nvSpPr>
            <p:cNvPr id="2739268" name="Rectangle 68"/>
            <p:cNvSpPr>
              <a:spLocks noChangeArrowheads="1"/>
            </p:cNvSpPr>
            <p:nvPr/>
          </p:nvSpPr>
          <p:spPr bwMode="auto">
            <a:xfrm>
              <a:off x="521" y="1796"/>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69" name="Rectangle 69"/>
            <p:cNvSpPr>
              <a:spLocks noChangeArrowheads="1"/>
            </p:cNvSpPr>
            <p:nvPr/>
          </p:nvSpPr>
          <p:spPr bwMode="auto">
            <a:xfrm>
              <a:off x="530" y="1796"/>
              <a:ext cx="16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0" name="Rectangle 70"/>
            <p:cNvSpPr>
              <a:spLocks noChangeArrowheads="1"/>
            </p:cNvSpPr>
            <p:nvPr/>
          </p:nvSpPr>
          <p:spPr bwMode="auto">
            <a:xfrm>
              <a:off x="694" y="1796"/>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1" name="Rectangle 71"/>
            <p:cNvSpPr>
              <a:spLocks noChangeArrowheads="1"/>
            </p:cNvSpPr>
            <p:nvPr/>
          </p:nvSpPr>
          <p:spPr bwMode="auto">
            <a:xfrm>
              <a:off x="704" y="1796"/>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2" name="Rectangle 72"/>
            <p:cNvSpPr>
              <a:spLocks noChangeArrowheads="1"/>
            </p:cNvSpPr>
            <p:nvPr/>
          </p:nvSpPr>
          <p:spPr bwMode="auto">
            <a:xfrm>
              <a:off x="875" y="1796"/>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3" name="Rectangle 73"/>
            <p:cNvSpPr>
              <a:spLocks noChangeArrowheads="1"/>
            </p:cNvSpPr>
            <p:nvPr/>
          </p:nvSpPr>
          <p:spPr bwMode="auto">
            <a:xfrm>
              <a:off x="881" y="1796"/>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4" name="Rectangle 74"/>
            <p:cNvSpPr>
              <a:spLocks noChangeArrowheads="1"/>
            </p:cNvSpPr>
            <p:nvPr/>
          </p:nvSpPr>
          <p:spPr bwMode="auto">
            <a:xfrm>
              <a:off x="1053" y="1796"/>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5" name="Rectangle 75"/>
            <p:cNvSpPr>
              <a:spLocks noChangeArrowheads="1"/>
            </p:cNvSpPr>
            <p:nvPr/>
          </p:nvSpPr>
          <p:spPr bwMode="auto">
            <a:xfrm>
              <a:off x="1059" y="1796"/>
              <a:ext cx="169"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6" name="Rectangle 76"/>
            <p:cNvSpPr>
              <a:spLocks noChangeArrowheads="1"/>
            </p:cNvSpPr>
            <p:nvPr/>
          </p:nvSpPr>
          <p:spPr bwMode="auto">
            <a:xfrm>
              <a:off x="1235" y="1796"/>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7" name="Rectangle 77"/>
            <p:cNvSpPr>
              <a:spLocks noChangeArrowheads="1"/>
            </p:cNvSpPr>
            <p:nvPr/>
          </p:nvSpPr>
          <p:spPr bwMode="auto">
            <a:xfrm>
              <a:off x="1235" y="1796"/>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8" name="Rectangle 78"/>
            <p:cNvSpPr>
              <a:spLocks noChangeArrowheads="1"/>
            </p:cNvSpPr>
            <p:nvPr/>
          </p:nvSpPr>
          <p:spPr bwMode="auto">
            <a:xfrm>
              <a:off x="521" y="1802"/>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79" name="Rectangle 79"/>
            <p:cNvSpPr>
              <a:spLocks noChangeArrowheads="1"/>
            </p:cNvSpPr>
            <p:nvPr/>
          </p:nvSpPr>
          <p:spPr bwMode="auto">
            <a:xfrm>
              <a:off x="694" y="1802"/>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0" name="Rectangle 80"/>
            <p:cNvSpPr>
              <a:spLocks noChangeArrowheads="1"/>
            </p:cNvSpPr>
            <p:nvPr/>
          </p:nvSpPr>
          <p:spPr bwMode="auto">
            <a:xfrm>
              <a:off x="875" y="1802"/>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1" name="Rectangle 81"/>
            <p:cNvSpPr>
              <a:spLocks noChangeArrowheads="1"/>
            </p:cNvSpPr>
            <p:nvPr/>
          </p:nvSpPr>
          <p:spPr bwMode="auto">
            <a:xfrm>
              <a:off x="1053" y="1802"/>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2" name="Rectangle 82"/>
            <p:cNvSpPr>
              <a:spLocks noChangeArrowheads="1"/>
            </p:cNvSpPr>
            <p:nvPr/>
          </p:nvSpPr>
          <p:spPr bwMode="auto">
            <a:xfrm>
              <a:off x="1235" y="1802"/>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3" name="Rectangle 83"/>
            <p:cNvSpPr>
              <a:spLocks noChangeArrowheads="1"/>
            </p:cNvSpPr>
            <p:nvPr/>
          </p:nvSpPr>
          <p:spPr bwMode="auto">
            <a:xfrm>
              <a:off x="460" y="1761"/>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DD</a:t>
              </a:r>
            </a:p>
          </p:txBody>
        </p:sp>
        <p:sp>
          <p:nvSpPr>
            <p:cNvPr id="2739284" name="Rectangle 84"/>
            <p:cNvSpPr>
              <a:spLocks noChangeArrowheads="1"/>
            </p:cNvSpPr>
            <p:nvPr/>
          </p:nvSpPr>
          <p:spPr bwMode="auto">
            <a:xfrm>
              <a:off x="698" y="1761"/>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6</a:t>
              </a:r>
            </a:p>
          </p:txBody>
        </p:sp>
        <p:sp>
          <p:nvSpPr>
            <p:cNvPr id="2739285" name="Rectangle 85"/>
            <p:cNvSpPr>
              <a:spLocks noChangeArrowheads="1"/>
            </p:cNvSpPr>
            <p:nvPr/>
          </p:nvSpPr>
          <p:spPr bwMode="auto">
            <a:xfrm>
              <a:off x="876" y="1761"/>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4</a:t>
              </a:r>
            </a:p>
          </p:txBody>
        </p:sp>
        <p:sp>
          <p:nvSpPr>
            <p:cNvPr id="2739286" name="Rectangle 86"/>
            <p:cNvSpPr>
              <a:spLocks noChangeArrowheads="1"/>
            </p:cNvSpPr>
            <p:nvPr/>
          </p:nvSpPr>
          <p:spPr bwMode="auto">
            <a:xfrm>
              <a:off x="1032" y="1761"/>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p:txBody>
        </p:sp>
        <p:sp>
          <p:nvSpPr>
            <p:cNvPr id="2739287" name="Rectangle 87"/>
            <p:cNvSpPr>
              <a:spLocks noChangeArrowheads="1"/>
            </p:cNvSpPr>
            <p:nvPr/>
          </p:nvSpPr>
          <p:spPr bwMode="auto">
            <a:xfrm>
              <a:off x="521"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8" name="Rectangle 88"/>
            <p:cNvSpPr>
              <a:spLocks noChangeArrowheads="1"/>
            </p:cNvSpPr>
            <p:nvPr/>
          </p:nvSpPr>
          <p:spPr bwMode="auto">
            <a:xfrm>
              <a:off x="530" y="1891"/>
              <a:ext cx="160"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89" name="Rectangle 89"/>
            <p:cNvSpPr>
              <a:spLocks noChangeArrowheads="1"/>
            </p:cNvSpPr>
            <p:nvPr/>
          </p:nvSpPr>
          <p:spPr bwMode="auto">
            <a:xfrm>
              <a:off x="694" y="1891"/>
              <a:ext cx="12"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0" name="Rectangle 90"/>
            <p:cNvSpPr>
              <a:spLocks noChangeArrowheads="1"/>
            </p:cNvSpPr>
            <p:nvPr/>
          </p:nvSpPr>
          <p:spPr bwMode="auto">
            <a:xfrm>
              <a:off x="704" y="1891"/>
              <a:ext cx="167"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1" name="Rectangle 91"/>
            <p:cNvSpPr>
              <a:spLocks noChangeArrowheads="1"/>
            </p:cNvSpPr>
            <p:nvPr/>
          </p:nvSpPr>
          <p:spPr bwMode="auto">
            <a:xfrm>
              <a:off x="875"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2" name="Rectangle 92"/>
            <p:cNvSpPr>
              <a:spLocks noChangeArrowheads="1"/>
            </p:cNvSpPr>
            <p:nvPr/>
          </p:nvSpPr>
          <p:spPr bwMode="auto">
            <a:xfrm>
              <a:off x="881" y="1891"/>
              <a:ext cx="167"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3" name="Rectangle 93"/>
            <p:cNvSpPr>
              <a:spLocks noChangeArrowheads="1"/>
            </p:cNvSpPr>
            <p:nvPr/>
          </p:nvSpPr>
          <p:spPr bwMode="auto">
            <a:xfrm>
              <a:off x="1053" y="1891"/>
              <a:ext cx="12"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4" name="Rectangle 94"/>
            <p:cNvSpPr>
              <a:spLocks noChangeArrowheads="1"/>
            </p:cNvSpPr>
            <p:nvPr/>
          </p:nvSpPr>
          <p:spPr bwMode="auto">
            <a:xfrm>
              <a:off x="1059" y="1891"/>
              <a:ext cx="169"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5" name="Rectangle 95"/>
            <p:cNvSpPr>
              <a:spLocks noChangeArrowheads="1"/>
            </p:cNvSpPr>
            <p:nvPr/>
          </p:nvSpPr>
          <p:spPr bwMode="auto">
            <a:xfrm>
              <a:off x="1235" y="1891"/>
              <a:ext cx="10"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6" name="Rectangle 96"/>
            <p:cNvSpPr>
              <a:spLocks noChangeArrowheads="1"/>
            </p:cNvSpPr>
            <p:nvPr/>
          </p:nvSpPr>
          <p:spPr bwMode="auto">
            <a:xfrm>
              <a:off x="1242" y="1891"/>
              <a:ext cx="165"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7" name="Rectangle 97"/>
            <p:cNvSpPr>
              <a:spLocks noChangeArrowheads="1"/>
            </p:cNvSpPr>
            <p:nvPr/>
          </p:nvSpPr>
          <p:spPr bwMode="auto">
            <a:xfrm>
              <a:off x="1412"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8" name="Rectangle 98"/>
            <p:cNvSpPr>
              <a:spLocks noChangeArrowheads="1"/>
            </p:cNvSpPr>
            <p:nvPr/>
          </p:nvSpPr>
          <p:spPr bwMode="auto">
            <a:xfrm>
              <a:off x="1412"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299" name="Rectangle 99"/>
            <p:cNvSpPr>
              <a:spLocks noChangeArrowheads="1"/>
            </p:cNvSpPr>
            <p:nvPr/>
          </p:nvSpPr>
          <p:spPr bwMode="auto">
            <a:xfrm>
              <a:off x="521"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0" name="Rectangle 100"/>
            <p:cNvSpPr>
              <a:spLocks noChangeArrowheads="1"/>
            </p:cNvSpPr>
            <p:nvPr/>
          </p:nvSpPr>
          <p:spPr bwMode="auto">
            <a:xfrm>
              <a:off x="694" y="189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1" name="Rectangle 101"/>
            <p:cNvSpPr>
              <a:spLocks noChangeArrowheads="1"/>
            </p:cNvSpPr>
            <p:nvPr/>
          </p:nvSpPr>
          <p:spPr bwMode="auto">
            <a:xfrm>
              <a:off x="875"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2" name="Rectangle 102"/>
            <p:cNvSpPr>
              <a:spLocks noChangeArrowheads="1"/>
            </p:cNvSpPr>
            <p:nvPr/>
          </p:nvSpPr>
          <p:spPr bwMode="auto">
            <a:xfrm>
              <a:off x="1063" y="1905"/>
              <a:ext cx="10"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3" name="Rectangle 103"/>
            <p:cNvSpPr>
              <a:spLocks noChangeArrowheads="1"/>
            </p:cNvSpPr>
            <p:nvPr/>
          </p:nvSpPr>
          <p:spPr bwMode="auto">
            <a:xfrm>
              <a:off x="1235" y="1897"/>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4" name="Rectangle 104"/>
            <p:cNvSpPr>
              <a:spLocks noChangeArrowheads="1"/>
            </p:cNvSpPr>
            <p:nvPr/>
          </p:nvSpPr>
          <p:spPr bwMode="auto">
            <a:xfrm>
              <a:off x="1412"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05" name="Rectangle 105"/>
            <p:cNvSpPr>
              <a:spLocks noChangeArrowheads="1"/>
            </p:cNvSpPr>
            <p:nvPr/>
          </p:nvSpPr>
          <p:spPr bwMode="auto">
            <a:xfrm>
              <a:off x="460" y="1854"/>
              <a:ext cx="310"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CUT</a:t>
              </a:r>
            </a:p>
          </p:txBody>
        </p:sp>
        <p:sp>
          <p:nvSpPr>
            <p:cNvPr id="2739306" name="Rectangle 106"/>
            <p:cNvSpPr>
              <a:spLocks noChangeArrowheads="1"/>
            </p:cNvSpPr>
            <p:nvPr/>
          </p:nvSpPr>
          <p:spPr bwMode="auto">
            <a:xfrm>
              <a:off x="719" y="1854"/>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8</a:t>
              </a:r>
            </a:p>
          </p:txBody>
        </p:sp>
        <p:sp>
          <p:nvSpPr>
            <p:cNvPr id="2739307" name="Rectangle 107"/>
            <p:cNvSpPr>
              <a:spLocks noChangeArrowheads="1"/>
            </p:cNvSpPr>
            <p:nvPr/>
          </p:nvSpPr>
          <p:spPr bwMode="auto">
            <a:xfrm>
              <a:off x="1083" y="1829"/>
              <a:ext cx="24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4</a:t>
              </a:r>
            </a:p>
          </p:txBody>
        </p:sp>
        <p:sp>
          <p:nvSpPr>
            <p:cNvPr id="2739308" name="Rectangle 108"/>
            <p:cNvSpPr>
              <a:spLocks noChangeArrowheads="1"/>
            </p:cNvSpPr>
            <p:nvPr/>
          </p:nvSpPr>
          <p:spPr bwMode="auto">
            <a:xfrm>
              <a:off x="1263" y="1829"/>
              <a:ext cx="28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2</a:t>
              </a:r>
            </a:p>
          </p:txBody>
        </p:sp>
        <p:sp>
          <p:nvSpPr>
            <p:cNvPr id="2739309" name="Rectangle 109"/>
            <p:cNvSpPr>
              <a:spLocks noChangeArrowheads="1"/>
            </p:cNvSpPr>
            <p:nvPr/>
          </p:nvSpPr>
          <p:spPr bwMode="auto">
            <a:xfrm>
              <a:off x="521"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0" name="Rectangle 110"/>
            <p:cNvSpPr>
              <a:spLocks noChangeArrowheads="1"/>
            </p:cNvSpPr>
            <p:nvPr/>
          </p:nvSpPr>
          <p:spPr bwMode="auto">
            <a:xfrm>
              <a:off x="530" y="1987"/>
              <a:ext cx="160"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1" name="Rectangle 111"/>
            <p:cNvSpPr>
              <a:spLocks noChangeArrowheads="1"/>
            </p:cNvSpPr>
            <p:nvPr/>
          </p:nvSpPr>
          <p:spPr bwMode="auto">
            <a:xfrm>
              <a:off x="694"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2" name="Rectangle 112"/>
            <p:cNvSpPr>
              <a:spLocks noChangeArrowheads="1"/>
            </p:cNvSpPr>
            <p:nvPr/>
          </p:nvSpPr>
          <p:spPr bwMode="auto">
            <a:xfrm>
              <a:off x="704" y="1987"/>
              <a:ext cx="167"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3" name="Rectangle 113"/>
            <p:cNvSpPr>
              <a:spLocks noChangeArrowheads="1"/>
            </p:cNvSpPr>
            <p:nvPr/>
          </p:nvSpPr>
          <p:spPr bwMode="auto">
            <a:xfrm>
              <a:off x="875"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4" name="Rectangle 114"/>
            <p:cNvSpPr>
              <a:spLocks noChangeArrowheads="1"/>
            </p:cNvSpPr>
            <p:nvPr/>
          </p:nvSpPr>
          <p:spPr bwMode="auto">
            <a:xfrm>
              <a:off x="881" y="1987"/>
              <a:ext cx="167"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5" name="Rectangle 115"/>
            <p:cNvSpPr>
              <a:spLocks noChangeArrowheads="1"/>
            </p:cNvSpPr>
            <p:nvPr/>
          </p:nvSpPr>
          <p:spPr bwMode="auto">
            <a:xfrm>
              <a:off x="1053"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6" name="Rectangle 116"/>
            <p:cNvSpPr>
              <a:spLocks noChangeArrowheads="1"/>
            </p:cNvSpPr>
            <p:nvPr/>
          </p:nvSpPr>
          <p:spPr bwMode="auto">
            <a:xfrm>
              <a:off x="1059" y="1987"/>
              <a:ext cx="169"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7" name="Rectangle 117"/>
            <p:cNvSpPr>
              <a:spLocks noChangeArrowheads="1"/>
            </p:cNvSpPr>
            <p:nvPr/>
          </p:nvSpPr>
          <p:spPr bwMode="auto">
            <a:xfrm>
              <a:off x="1235" y="1987"/>
              <a:ext cx="10"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8" name="Rectangle 118"/>
            <p:cNvSpPr>
              <a:spLocks noChangeArrowheads="1"/>
            </p:cNvSpPr>
            <p:nvPr/>
          </p:nvSpPr>
          <p:spPr bwMode="auto">
            <a:xfrm>
              <a:off x="1242" y="1987"/>
              <a:ext cx="165"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19" name="Rectangle 119"/>
            <p:cNvSpPr>
              <a:spLocks noChangeArrowheads="1"/>
            </p:cNvSpPr>
            <p:nvPr/>
          </p:nvSpPr>
          <p:spPr bwMode="auto">
            <a:xfrm>
              <a:off x="1412"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0" name="Rectangle 120"/>
            <p:cNvSpPr>
              <a:spLocks noChangeArrowheads="1"/>
            </p:cNvSpPr>
            <p:nvPr/>
          </p:nvSpPr>
          <p:spPr bwMode="auto">
            <a:xfrm>
              <a:off x="1419" y="1987"/>
              <a:ext cx="168"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1" name="Rectangle 121"/>
            <p:cNvSpPr>
              <a:spLocks noChangeArrowheads="1"/>
            </p:cNvSpPr>
            <p:nvPr/>
          </p:nvSpPr>
          <p:spPr bwMode="auto">
            <a:xfrm>
              <a:off x="1592"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2" name="Rectangle 122"/>
            <p:cNvSpPr>
              <a:spLocks noChangeArrowheads="1"/>
            </p:cNvSpPr>
            <p:nvPr/>
          </p:nvSpPr>
          <p:spPr bwMode="auto">
            <a:xfrm>
              <a:off x="1592"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3" name="Rectangle 123"/>
            <p:cNvSpPr>
              <a:spLocks noChangeArrowheads="1"/>
            </p:cNvSpPr>
            <p:nvPr/>
          </p:nvSpPr>
          <p:spPr bwMode="auto">
            <a:xfrm>
              <a:off x="521"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4" name="Rectangle 124"/>
            <p:cNvSpPr>
              <a:spLocks noChangeArrowheads="1"/>
            </p:cNvSpPr>
            <p:nvPr/>
          </p:nvSpPr>
          <p:spPr bwMode="auto">
            <a:xfrm>
              <a:off x="694" y="1991"/>
              <a:ext cx="12"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5" name="Rectangle 125"/>
            <p:cNvSpPr>
              <a:spLocks noChangeArrowheads="1"/>
            </p:cNvSpPr>
            <p:nvPr/>
          </p:nvSpPr>
          <p:spPr bwMode="auto">
            <a:xfrm>
              <a:off x="875"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6" name="Rectangle 126"/>
            <p:cNvSpPr>
              <a:spLocks noChangeArrowheads="1"/>
            </p:cNvSpPr>
            <p:nvPr/>
          </p:nvSpPr>
          <p:spPr bwMode="auto">
            <a:xfrm>
              <a:off x="1077" y="1991"/>
              <a:ext cx="10"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7" name="Rectangle 127"/>
            <p:cNvSpPr>
              <a:spLocks noChangeArrowheads="1"/>
            </p:cNvSpPr>
            <p:nvPr/>
          </p:nvSpPr>
          <p:spPr bwMode="auto">
            <a:xfrm>
              <a:off x="1235" y="1991"/>
              <a:ext cx="10"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8" name="Rectangle 128"/>
            <p:cNvSpPr>
              <a:spLocks noChangeArrowheads="1"/>
            </p:cNvSpPr>
            <p:nvPr/>
          </p:nvSpPr>
          <p:spPr bwMode="auto">
            <a:xfrm>
              <a:off x="1412"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29" name="Rectangle 129"/>
            <p:cNvSpPr>
              <a:spLocks noChangeArrowheads="1"/>
            </p:cNvSpPr>
            <p:nvPr/>
          </p:nvSpPr>
          <p:spPr bwMode="auto">
            <a:xfrm>
              <a:off x="1592" y="1991"/>
              <a:ext cx="12"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0" name="Rectangle 130"/>
            <p:cNvSpPr>
              <a:spLocks noChangeArrowheads="1"/>
            </p:cNvSpPr>
            <p:nvPr/>
          </p:nvSpPr>
          <p:spPr bwMode="auto">
            <a:xfrm>
              <a:off x="460" y="1951"/>
              <a:ext cx="318"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I &amp; T</a:t>
              </a:r>
            </a:p>
          </p:txBody>
        </p:sp>
        <p:sp>
          <p:nvSpPr>
            <p:cNvPr id="2739331" name="Rectangle 131"/>
            <p:cNvSpPr>
              <a:spLocks noChangeArrowheads="1"/>
            </p:cNvSpPr>
            <p:nvPr/>
          </p:nvSpPr>
          <p:spPr bwMode="auto">
            <a:xfrm>
              <a:off x="719" y="1951"/>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10</a:t>
              </a:r>
            </a:p>
          </p:txBody>
        </p:sp>
        <p:sp>
          <p:nvSpPr>
            <p:cNvPr id="2739332" name="Rectangle 132"/>
            <p:cNvSpPr>
              <a:spLocks noChangeArrowheads="1"/>
            </p:cNvSpPr>
            <p:nvPr/>
          </p:nvSpPr>
          <p:spPr bwMode="auto">
            <a:xfrm>
              <a:off x="1263" y="1922"/>
              <a:ext cx="24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 4</a:t>
              </a:r>
            </a:p>
          </p:txBody>
        </p:sp>
        <p:sp>
          <p:nvSpPr>
            <p:cNvPr id="2739333" name="Rectangle 133"/>
            <p:cNvSpPr>
              <a:spLocks noChangeArrowheads="1"/>
            </p:cNvSpPr>
            <p:nvPr/>
          </p:nvSpPr>
          <p:spPr bwMode="auto">
            <a:xfrm>
              <a:off x="521"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4" name="Rectangle 134"/>
            <p:cNvSpPr>
              <a:spLocks noChangeArrowheads="1"/>
            </p:cNvSpPr>
            <p:nvPr/>
          </p:nvSpPr>
          <p:spPr bwMode="auto">
            <a:xfrm>
              <a:off x="530" y="2080"/>
              <a:ext cx="160"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5" name="Rectangle 135"/>
            <p:cNvSpPr>
              <a:spLocks noChangeArrowheads="1"/>
            </p:cNvSpPr>
            <p:nvPr/>
          </p:nvSpPr>
          <p:spPr bwMode="auto">
            <a:xfrm>
              <a:off x="694"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6" name="Rectangle 136"/>
            <p:cNvSpPr>
              <a:spLocks noChangeArrowheads="1"/>
            </p:cNvSpPr>
            <p:nvPr/>
          </p:nvSpPr>
          <p:spPr bwMode="auto">
            <a:xfrm>
              <a:off x="704" y="2080"/>
              <a:ext cx="167"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7" name="Rectangle 137"/>
            <p:cNvSpPr>
              <a:spLocks noChangeArrowheads="1"/>
            </p:cNvSpPr>
            <p:nvPr/>
          </p:nvSpPr>
          <p:spPr bwMode="auto">
            <a:xfrm>
              <a:off x="875"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8" name="Rectangle 138"/>
            <p:cNvSpPr>
              <a:spLocks noChangeArrowheads="1"/>
            </p:cNvSpPr>
            <p:nvPr/>
          </p:nvSpPr>
          <p:spPr bwMode="auto">
            <a:xfrm>
              <a:off x="881" y="2080"/>
              <a:ext cx="167"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39" name="Rectangle 139"/>
            <p:cNvSpPr>
              <a:spLocks noChangeArrowheads="1"/>
            </p:cNvSpPr>
            <p:nvPr/>
          </p:nvSpPr>
          <p:spPr bwMode="auto">
            <a:xfrm>
              <a:off x="1053"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0" name="Rectangle 140"/>
            <p:cNvSpPr>
              <a:spLocks noChangeArrowheads="1"/>
            </p:cNvSpPr>
            <p:nvPr/>
          </p:nvSpPr>
          <p:spPr bwMode="auto">
            <a:xfrm>
              <a:off x="1059" y="2080"/>
              <a:ext cx="169"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1" name="Rectangle 141"/>
            <p:cNvSpPr>
              <a:spLocks noChangeArrowheads="1"/>
            </p:cNvSpPr>
            <p:nvPr/>
          </p:nvSpPr>
          <p:spPr bwMode="auto">
            <a:xfrm>
              <a:off x="1235" y="2080"/>
              <a:ext cx="10"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2" name="Rectangle 142"/>
            <p:cNvSpPr>
              <a:spLocks noChangeArrowheads="1"/>
            </p:cNvSpPr>
            <p:nvPr/>
          </p:nvSpPr>
          <p:spPr bwMode="auto">
            <a:xfrm>
              <a:off x="1242" y="2080"/>
              <a:ext cx="165"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3" name="Rectangle 143"/>
            <p:cNvSpPr>
              <a:spLocks noChangeArrowheads="1"/>
            </p:cNvSpPr>
            <p:nvPr/>
          </p:nvSpPr>
          <p:spPr bwMode="auto">
            <a:xfrm>
              <a:off x="1412"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4" name="Rectangle 144"/>
            <p:cNvSpPr>
              <a:spLocks noChangeArrowheads="1"/>
            </p:cNvSpPr>
            <p:nvPr/>
          </p:nvSpPr>
          <p:spPr bwMode="auto">
            <a:xfrm>
              <a:off x="1419" y="2080"/>
              <a:ext cx="168"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5" name="Rectangle 145"/>
            <p:cNvSpPr>
              <a:spLocks noChangeArrowheads="1"/>
            </p:cNvSpPr>
            <p:nvPr/>
          </p:nvSpPr>
          <p:spPr bwMode="auto">
            <a:xfrm>
              <a:off x="1592"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6" name="Rectangle 146"/>
            <p:cNvSpPr>
              <a:spLocks noChangeArrowheads="1"/>
            </p:cNvSpPr>
            <p:nvPr/>
          </p:nvSpPr>
          <p:spPr bwMode="auto">
            <a:xfrm>
              <a:off x="1122" y="2085"/>
              <a:ext cx="98" cy="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47" name="Rectangle 147"/>
            <p:cNvSpPr>
              <a:spLocks noChangeArrowheads="1"/>
            </p:cNvSpPr>
            <p:nvPr/>
          </p:nvSpPr>
          <p:spPr bwMode="auto">
            <a:xfrm>
              <a:off x="847" y="1881"/>
              <a:ext cx="21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lang="en-US" altLang="en-US" sz="900">
                  <a:solidFill>
                    <a:srgbClr val="000000"/>
                  </a:solidFill>
                  <a:latin typeface="Arial" charset="0"/>
                </a:rPr>
                <a:t>   6</a:t>
              </a:r>
            </a:p>
          </p:txBody>
        </p:sp>
        <p:sp>
          <p:nvSpPr>
            <p:cNvPr id="2739348" name="Rectangle 148"/>
            <p:cNvSpPr>
              <a:spLocks noChangeArrowheads="1"/>
            </p:cNvSpPr>
            <p:nvPr/>
          </p:nvSpPr>
          <p:spPr bwMode="auto">
            <a:xfrm>
              <a:off x="910" y="1935"/>
              <a:ext cx="28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8</a:t>
              </a:r>
            </a:p>
          </p:txBody>
        </p:sp>
        <p:sp>
          <p:nvSpPr>
            <p:cNvPr id="2739349" name="Rectangle 149"/>
            <p:cNvSpPr>
              <a:spLocks noChangeArrowheads="1"/>
            </p:cNvSpPr>
            <p:nvPr/>
          </p:nvSpPr>
          <p:spPr bwMode="auto">
            <a:xfrm>
              <a:off x="920" y="2088"/>
              <a:ext cx="148" cy="6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50" name="Rectangle 150"/>
            <p:cNvSpPr>
              <a:spLocks noChangeArrowheads="1"/>
            </p:cNvSpPr>
            <p:nvPr/>
          </p:nvSpPr>
          <p:spPr bwMode="auto">
            <a:xfrm>
              <a:off x="1424" y="1952"/>
              <a:ext cx="151"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800">
                  <a:latin typeface="Arial" charset="0"/>
                </a:rPr>
                <a:t>2</a:t>
              </a:r>
            </a:p>
          </p:txBody>
        </p:sp>
        <p:sp>
          <p:nvSpPr>
            <p:cNvPr id="2739351" name="Rectangle 151"/>
            <p:cNvSpPr>
              <a:spLocks noChangeArrowheads="1"/>
            </p:cNvSpPr>
            <p:nvPr/>
          </p:nvSpPr>
          <p:spPr bwMode="auto">
            <a:xfrm>
              <a:off x="1288" y="2091"/>
              <a:ext cx="148" cy="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52" name="Rectangle 152"/>
            <p:cNvSpPr>
              <a:spLocks noChangeArrowheads="1"/>
            </p:cNvSpPr>
            <p:nvPr/>
          </p:nvSpPr>
          <p:spPr bwMode="auto">
            <a:xfrm>
              <a:off x="1022" y="1964"/>
              <a:ext cx="23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lang="en-US" altLang="en-US" sz="900">
                  <a:solidFill>
                    <a:srgbClr val="000000"/>
                  </a:solidFill>
                  <a:latin typeface="Arial" charset="0"/>
                </a:rPr>
                <a:t>    6</a:t>
              </a:r>
            </a:p>
          </p:txBody>
        </p:sp>
        <p:sp>
          <p:nvSpPr>
            <p:cNvPr id="2739353" name="Rectangle 153"/>
            <p:cNvSpPr>
              <a:spLocks noChangeArrowheads="1"/>
            </p:cNvSpPr>
            <p:nvPr/>
          </p:nvSpPr>
          <p:spPr bwMode="auto">
            <a:xfrm>
              <a:off x="1055" y="1732"/>
              <a:ext cx="304" cy="24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endParaRPr lang="en-US" altLang="en-US" sz="1000" b="0">
                <a:latin typeface="Arial" charset="0"/>
              </a:endParaRPr>
            </a:p>
            <a:p>
              <a:r>
                <a:rPr lang="en-US" altLang="en-US" sz="1000" b="0">
                  <a:latin typeface="Arial" charset="0"/>
                </a:rPr>
                <a:t> 2</a:t>
              </a:r>
            </a:p>
          </p:txBody>
        </p:sp>
      </p:grpSp>
      <p:sp>
        <p:nvSpPr>
          <p:cNvPr id="2739359" name="Rectangle 159"/>
          <p:cNvSpPr>
            <a:spLocks noChangeArrowheads="1"/>
          </p:cNvSpPr>
          <p:nvPr/>
        </p:nvSpPr>
        <p:spPr bwMode="auto">
          <a:xfrm>
            <a:off x="5483226" y="2540796"/>
            <a:ext cx="1736725" cy="1746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 name="Group 4"/>
          <p:cNvGrpSpPr/>
          <p:nvPr/>
        </p:nvGrpSpPr>
        <p:grpSpPr>
          <a:xfrm>
            <a:off x="4894264" y="1410495"/>
            <a:ext cx="2374899" cy="1839912"/>
            <a:chOff x="3370263" y="1410495"/>
            <a:chExt cx="2374899" cy="1839912"/>
          </a:xfrm>
        </p:grpSpPr>
        <p:grpSp>
          <p:nvGrpSpPr>
            <p:cNvPr id="4" name="Group 3"/>
            <p:cNvGrpSpPr/>
            <p:nvPr/>
          </p:nvGrpSpPr>
          <p:grpSpPr>
            <a:xfrm>
              <a:off x="3370263" y="1410495"/>
              <a:ext cx="2374899" cy="1839912"/>
              <a:chOff x="3370263" y="1410495"/>
              <a:chExt cx="2374899" cy="1839912"/>
            </a:xfrm>
          </p:grpSpPr>
          <p:sp>
            <p:nvSpPr>
              <p:cNvPr id="2739354" name="Rectangle 154"/>
              <p:cNvSpPr>
                <a:spLocks noChangeArrowheads="1"/>
              </p:cNvSpPr>
              <p:nvPr/>
            </p:nvSpPr>
            <p:spPr bwMode="auto">
              <a:xfrm>
                <a:off x="4222750" y="1891507"/>
                <a:ext cx="500062"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739355" name="Rectangle 155"/>
              <p:cNvSpPr>
                <a:spLocks noChangeArrowheads="1"/>
              </p:cNvSpPr>
              <p:nvPr/>
            </p:nvSpPr>
            <p:spPr bwMode="auto">
              <a:xfrm>
                <a:off x="4383088" y="2043907"/>
                <a:ext cx="500062"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739356" name="Rectangle 156"/>
              <p:cNvSpPr>
                <a:spLocks noChangeArrowheads="1"/>
              </p:cNvSpPr>
              <p:nvPr/>
            </p:nvSpPr>
            <p:spPr bwMode="auto">
              <a:xfrm>
                <a:off x="4535488" y="2196307"/>
                <a:ext cx="500062"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739357" name="Rectangle 157"/>
              <p:cNvSpPr>
                <a:spLocks noChangeArrowheads="1"/>
              </p:cNvSpPr>
              <p:nvPr/>
            </p:nvSpPr>
            <p:spPr bwMode="auto">
              <a:xfrm>
                <a:off x="4687888" y="2348707"/>
                <a:ext cx="500062" cy="90170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739358" name="Line 158"/>
              <p:cNvSpPr>
                <a:spLocks noChangeShapeType="1"/>
              </p:cNvSpPr>
              <p:nvPr/>
            </p:nvSpPr>
            <p:spPr bwMode="auto">
              <a:xfrm>
                <a:off x="3370263" y="2523332"/>
                <a:ext cx="735012" cy="1270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14" name="Rectangle 214"/>
              <p:cNvSpPr>
                <a:spLocks noChangeArrowheads="1"/>
              </p:cNvSpPr>
              <p:nvPr/>
            </p:nvSpPr>
            <p:spPr bwMode="auto">
              <a:xfrm>
                <a:off x="3511550" y="1410495"/>
                <a:ext cx="2233612" cy="52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latin typeface="Comic Sans MS" pitchFamily="66" charset="0"/>
                  </a:rPr>
                  <a:t> </a:t>
                </a:r>
                <a:r>
                  <a:rPr lang="en-US" altLang="en-US" sz="1400" dirty="0">
                    <a:solidFill>
                      <a:srgbClr val="0000CC"/>
                    </a:solidFill>
                    <a:latin typeface="Comic Sans MS" pitchFamily="66" charset="0"/>
                  </a:rPr>
                  <a:t>Combine project Data</a:t>
                </a:r>
              </a:p>
              <a:p>
                <a:pPr algn="ctr"/>
                <a:r>
                  <a:rPr lang="en-US" altLang="en-US" sz="1400" dirty="0">
                    <a:solidFill>
                      <a:srgbClr val="0000CC"/>
                    </a:solidFill>
                    <a:latin typeface="Comic Sans MS" pitchFamily="66" charset="0"/>
                  </a:rPr>
                  <a:t>  for each table entry.</a:t>
                </a:r>
              </a:p>
            </p:txBody>
          </p:sp>
        </p:grpSp>
        <p:grpSp>
          <p:nvGrpSpPr>
            <p:cNvPr id="3" name="Group 2"/>
            <p:cNvGrpSpPr/>
            <p:nvPr/>
          </p:nvGrpSpPr>
          <p:grpSpPr>
            <a:xfrm>
              <a:off x="4149725" y="1886745"/>
              <a:ext cx="1201737" cy="855662"/>
              <a:chOff x="4149725" y="1886745"/>
              <a:chExt cx="1201737" cy="855662"/>
            </a:xfrm>
          </p:grpSpPr>
          <p:sp>
            <p:nvSpPr>
              <p:cNvPr id="2739363" name="Rectangle 163"/>
              <p:cNvSpPr>
                <a:spLocks noChangeArrowheads="1"/>
              </p:cNvSpPr>
              <p:nvPr/>
            </p:nvSpPr>
            <p:spPr bwMode="auto">
              <a:xfrm>
                <a:off x="4667250" y="2409032"/>
                <a:ext cx="684212" cy="3333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30000">
                    <a:latin typeface="Times New Roman" pitchFamily="18" charset="0"/>
                  </a:rPr>
                  <a:t>Product 1</a:t>
                </a:r>
              </a:p>
              <a:p>
                <a:pPr eaLnBrk="1" hangingPunct="1"/>
                <a:endParaRPr lang="en-US" altLang="en-US" sz="1200" baseline="30000">
                  <a:latin typeface="Times New Roman" pitchFamily="18" charset="0"/>
                </a:endParaRPr>
              </a:p>
            </p:txBody>
          </p:sp>
          <p:sp>
            <p:nvSpPr>
              <p:cNvPr id="2739364" name="Rectangle 164"/>
              <p:cNvSpPr>
                <a:spLocks noChangeArrowheads="1"/>
              </p:cNvSpPr>
              <p:nvPr/>
            </p:nvSpPr>
            <p:spPr bwMode="auto">
              <a:xfrm>
                <a:off x="4476750" y="2207420"/>
                <a:ext cx="684212" cy="2111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30000">
                    <a:latin typeface="Times New Roman" pitchFamily="18" charset="0"/>
                  </a:rPr>
                  <a:t>Product 2</a:t>
                </a:r>
              </a:p>
            </p:txBody>
          </p:sp>
          <p:sp>
            <p:nvSpPr>
              <p:cNvPr id="2739365" name="Rectangle 165"/>
              <p:cNvSpPr>
                <a:spLocks noChangeArrowheads="1"/>
              </p:cNvSpPr>
              <p:nvPr/>
            </p:nvSpPr>
            <p:spPr bwMode="auto">
              <a:xfrm>
                <a:off x="4302125" y="2039145"/>
                <a:ext cx="684212" cy="2111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30000">
                    <a:latin typeface="Times New Roman" pitchFamily="18" charset="0"/>
                  </a:rPr>
                  <a:t>Product 3</a:t>
                </a:r>
              </a:p>
            </p:txBody>
          </p:sp>
          <p:sp>
            <p:nvSpPr>
              <p:cNvPr id="2739366" name="Rectangle 166"/>
              <p:cNvSpPr>
                <a:spLocks noChangeArrowheads="1"/>
              </p:cNvSpPr>
              <p:nvPr/>
            </p:nvSpPr>
            <p:spPr bwMode="auto">
              <a:xfrm>
                <a:off x="4149725" y="1886745"/>
                <a:ext cx="684212" cy="2111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30000">
                    <a:latin typeface="Times New Roman" pitchFamily="18" charset="0"/>
                  </a:rPr>
                  <a:t>Product 4</a:t>
                </a:r>
              </a:p>
            </p:txBody>
          </p:sp>
        </p:grpSp>
      </p:grpSp>
      <p:sp>
        <p:nvSpPr>
          <p:cNvPr id="2739409" name="Rectangle 209"/>
          <p:cNvSpPr>
            <a:spLocks noChangeArrowheads="1"/>
          </p:cNvSpPr>
          <p:nvPr/>
        </p:nvSpPr>
        <p:spPr bwMode="auto">
          <a:xfrm>
            <a:off x="4562476" y="1897857"/>
            <a:ext cx="314325" cy="3352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10" name="Line 210"/>
          <p:cNvSpPr>
            <a:spLocks noChangeShapeType="1"/>
          </p:cNvSpPr>
          <p:nvPr/>
        </p:nvSpPr>
        <p:spPr bwMode="auto">
          <a:xfrm flipH="1">
            <a:off x="3714750" y="4728371"/>
            <a:ext cx="747712" cy="9525"/>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11" name="Line 211"/>
          <p:cNvSpPr>
            <a:spLocks noChangeShapeType="1"/>
          </p:cNvSpPr>
          <p:nvPr/>
        </p:nvSpPr>
        <p:spPr bwMode="auto">
          <a:xfrm>
            <a:off x="3983038" y="2540795"/>
            <a:ext cx="558800"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12" name="Rectangle 212"/>
          <p:cNvSpPr>
            <a:spLocks noChangeArrowheads="1"/>
          </p:cNvSpPr>
          <p:nvPr/>
        </p:nvSpPr>
        <p:spPr bwMode="auto">
          <a:xfrm>
            <a:off x="4583113" y="2278857"/>
            <a:ext cx="279400" cy="25336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baseline="30000" dirty="0">
                <a:solidFill>
                  <a:srgbClr val="C00000"/>
                </a:solidFill>
                <a:latin typeface="Comic Sans MS" pitchFamily="66" charset="0"/>
              </a:rPr>
              <a:t>Validation</a:t>
            </a:r>
          </a:p>
        </p:txBody>
      </p:sp>
      <p:sp>
        <p:nvSpPr>
          <p:cNvPr id="2739413" name="Rectangle 213"/>
          <p:cNvSpPr>
            <a:spLocks noChangeArrowheads="1"/>
          </p:cNvSpPr>
          <p:nvPr/>
        </p:nvSpPr>
        <p:spPr bwMode="auto">
          <a:xfrm>
            <a:off x="2333626" y="1445420"/>
            <a:ext cx="2155825" cy="52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solidFill>
                  <a:srgbClr val="0000CC"/>
                </a:solidFill>
                <a:latin typeface="Comic Sans MS" pitchFamily="66" charset="0"/>
              </a:rPr>
              <a:t>Historical Project Data Hours/Defect</a:t>
            </a:r>
          </a:p>
        </p:txBody>
      </p:sp>
      <p:grpSp>
        <p:nvGrpSpPr>
          <p:cNvPr id="13" name="Group 12"/>
          <p:cNvGrpSpPr/>
          <p:nvPr/>
        </p:nvGrpSpPr>
        <p:grpSpPr>
          <a:xfrm>
            <a:off x="6886575" y="1335882"/>
            <a:ext cx="3263900" cy="2217772"/>
            <a:chOff x="5362575" y="1335882"/>
            <a:chExt cx="3263900" cy="2217772"/>
          </a:xfrm>
        </p:grpSpPr>
        <p:sp>
          <p:nvSpPr>
            <p:cNvPr id="2739369" name="Rectangle 169"/>
            <p:cNvSpPr>
              <a:spLocks noChangeArrowheads="1"/>
            </p:cNvSpPr>
            <p:nvPr/>
          </p:nvSpPr>
          <p:spPr bwMode="auto">
            <a:xfrm>
              <a:off x="6351588" y="2077245"/>
              <a:ext cx="1566862" cy="2571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600" baseline="30000">
                  <a:latin typeface="Comic Sans MS" pitchFamily="66" charset="0"/>
                </a:rPr>
                <a:t>Table  entry  (I,J)</a:t>
              </a:r>
            </a:p>
          </p:txBody>
        </p:sp>
        <p:sp>
          <p:nvSpPr>
            <p:cNvPr id="2739360" name="Line 160"/>
            <p:cNvSpPr>
              <a:spLocks noChangeShapeType="1"/>
            </p:cNvSpPr>
            <p:nvPr/>
          </p:nvSpPr>
          <p:spPr bwMode="auto">
            <a:xfrm flipV="1">
              <a:off x="5476875" y="2521745"/>
              <a:ext cx="493712" cy="4763"/>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67" name="Rectangle 167"/>
            <p:cNvSpPr>
              <a:spLocks noChangeArrowheads="1"/>
            </p:cNvSpPr>
            <p:nvPr/>
          </p:nvSpPr>
          <p:spPr bwMode="auto">
            <a:xfrm>
              <a:off x="6946900" y="3320257"/>
              <a:ext cx="530225" cy="23339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baseline="30000">
                  <a:latin typeface="Comic Sans MS" pitchFamily="66" charset="0"/>
                </a:rPr>
                <a:t>Count</a:t>
              </a:r>
            </a:p>
          </p:txBody>
        </p:sp>
        <p:sp>
          <p:nvSpPr>
            <p:cNvPr id="2739368" name="Rectangle 168"/>
            <p:cNvSpPr>
              <a:spLocks noChangeArrowheads="1"/>
            </p:cNvSpPr>
            <p:nvPr/>
          </p:nvSpPr>
          <p:spPr bwMode="auto">
            <a:xfrm>
              <a:off x="5362575" y="1945482"/>
              <a:ext cx="912812" cy="52065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baseline="30000">
                  <a:latin typeface="Comic Sans MS" pitchFamily="66" charset="0"/>
                </a:rPr>
                <a:t>Log</a:t>
              </a:r>
            </a:p>
            <a:p>
              <a:r>
                <a:rPr lang="en-US" altLang="en-US" sz="1400" baseline="30000">
                  <a:latin typeface="Comic Sans MS" pitchFamily="66" charset="0"/>
                </a:rPr>
                <a:t>Hours </a:t>
              </a:r>
            </a:p>
            <a:p>
              <a:r>
                <a:rPr lang="en-US" altLang="en-US" sz="1400" baseline="30000">
                  <a:latin typeface="Comic Sans MS" pitchFamily="66" charset="0"/>
                </a:rPr>
                <a:t>Expended</a:t>
              </a:r>
            </a:p>
          </p:txBody>
        </p:sp>
        <p:grpSp>
          <p:nvGrpSpPr>
            <p:cNvPr id="2739370" name="Group 170"/>
            <p:cNvGrpSpPr>
              <a:grpSpLocks/>
            </p:cNvGrpSpPr>
            <p:nvPr/>
          </p:nvGrpSpPr>
          <p:grpSpPr bwMode="auto">
            <a:xfrm>
              <a:off x="6207125" y="2145507"/>
              <a:ext cx="1655762" cy="1019175"/>
              <a:chOff x="3854" y="1508"/>
              <a:chExt cx="1043" cy="642"/>
            </a:xfrm>
          </p:grpSpPr>
          <p:sp>
            <p:nvSpPr>
              <p:cNvPr id="2739371" name="Line 171"/>
              <p:cNvSpPr>
                <a:spLocks noChangeShapeType="1"/>
              </p:cNvSpPr>
              <p:nvPr/>
            </p:nvSpPr>
            <p:spPr bwMode="auto">
              <a:xfrm>
                <a:off x="3875" y="2146"/>
                <a:ext cx="1022" cy="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2" name="Line 172"/>
              <p:cNvSpPr>
                <a:spLocks noChangeShapeType="1"/>
              </p:cNvSpPr>
              <p:nvPr/>
            </p:nvSpPr>
            <p:spPr bwMode="auto">
              <a:xfrm>
                <a:off x="3854" y="1508"/>
                <a:ext cx="5" cy="625"/>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3" name="Freeform 173"/>
              <p:cNvSpPr>
                <a:spLocks/>
              </p:cNvSpPr>
              <p:nvPr/>
            </p:nvSpPr>
            <p:spPr bwMode="auto">
              <a:xfrm>
                <a:off x="3863" y="1708"/>
                <a:ext cx="472" cy="429"/>
              </a:xfrm>
              <a:custGeom>
                <a:avLst/>
                <a:gdLst>
                  <a:gd name="T0" fmla="*/ 471 w 472"/>
                  <a:gd name="T1" fmla="*/ 0 h 429"/>
                  <a:gd name="T2" fmla="*/ 456 w 472"/>
                  <a:gd name="T3" fmla="*/ 4 h 429"/>
                  <a:gd name="T4" fmla="*/ 440 w 472"/>
                  <a:gd name="T5" fmla="*/ 7 h 429"/>
                  <a:gd name="T6" fmla="*/ 425 w 472"/>
                  <a:gd name="T7" fmla="*/ 7 h 429"/>
                  <a:gd name="T8" fmla="*/ 410 w 472"/>
                  <a:gd name="T9" fmla="*/ 10 h 429"/>
                  <a:gd name="T10" fmla="*/ 394 w 472"/>
                  <a:gd name="T11" fmla="*/ 21 h 429"/>
                  <a:gd name="T12" fmla="*/ 374 w 472"/>
                  <a:gd name="T13" fmla="*/ 31 h 429"/>
                  <a:gd name="T14" fmla="*/ 354 w 472"/>
                  <a:gd name="T15" fmla="*/ 35 h 429"/>
                  <a:gd name="T16" fmla="*/ 337 w 472"/>
                  <a:gd name="T17" fmla="*/ 42 h 429"/>
                  <a:gd name="T18" fmla="*/ 328 w 472"/>
                  <a:gd name="T19" fmla="*/ 53 h 429"/>
                  <a:gd name="T20" fmla="*/ 312 w 472"/>
                  <a:gd name="T21" fmla="*/ 63 h 429"/>
                  <a:gd name="T22" fmla="*/ 308 w 472"/>
                  <a:gd name="T23" fmla="*/ 74 h 429"/>
                  <a:gd name="T24" fmla="*/ 297 w 472"/>
                  <a:gd name="T25" fmla="*/ 84 h 429"/>
                  <a:gd name="T26" fmla="*/ 286 w 472"/>
                  <a:gd name="T27" fmla="*/ 95 h 429"/>
                  <a:gd name="T28" fmla="*/ 277 w 472"/>
                  <a:gd name="T29" fmla="*/ 105 h 429"/>
                  <a:gd name="T30" fmla="*/ 271 w 472"/>
                  <a:gd name="T31" fmla="*/ 115 h 429"/>
                  <a:gd name="T32" fmla="*/ 266 w 472"/>
                  <a:gd name="T33" fmla="*/ 126 h 429"/>
                  <a:gd name="T34" fmla="*/ 256 w 472"/>
                  <a:gd name="T35" fmla="*/ 137 h 429"/>
                  <a:gd name="T36" fmla="*/ 251 w 472"/>
                  <a:gd name="T37" fmla="*/ 148 h 429"/>
                  <a:gd name="T38" fmla="*/ 246 w 472"/>
                  <a:gd name="T39" fmla="*/ 158 h 429"/>
                  <a:gd name="T40" fmla="*/ 240 w 472"/>
                  <a:gd name="T41" fmla="*/ 168 h 429"/>
                  <a:gd name="T42" fmla="*/ 240 w 472"/>
                  <a:gd name="T43" fmla="*/ 179 h 429"/>
                  <a:gd name="T44" fmla="*/ 235 w 472"/>
                  <a:gd name="T45" fmla="*/ 189 h 429"/>
                  <a:gd name="T46" fmla="*/ 231 w 472"/>
                  <a:gd name="T47" fmla="*/ 200 h 429"/>
                  <a:gd name="T48" fmla="*/ 220 w 472"/>
                  <a:gd name="T49" fmla="*/ 210 h 429"/>
                  <a:gd name="T50" fmla="*/ 215 w 472"/>
                  <a:gd name="T51" fmla="*/ 221 h 429"/>
                  <a:gd name="T52" fmla="*/ 205 w 472"/>
                  <a:gd name="T53" fmla="*/ 232 h 429"/>
                  <a:gd name="T54" fmla="*/ 200 w 472"/>
                  <a:gd name="T55" fmla="*/ 242 h 429"/>
                  <a:gd name="T56" fmla="*/ 184 w 472"/>
                  <a:gd name="T57" fmla="*/ 249 h 429"/>
                  <a:gd name="T58" fmla="*/ 179 w 472"/>
                  <a:gd name="T59" fmla="*/ 259 h 429"/>
                  <a:gd name="T60" fmla="*/ 174 w 472"/>
                  <a:gd name="T61" fmla="*/ 270 h 429"/>
                  <a:gd name="T62" fmla="*/ 163 w 472"/>
                  <a:gd name="T63" fmla="*/ 280 h 429"/>
                  <a:gd name="T64" fmla="*/ 158 w 472"/>
                  <a:gd name="T65" fmla="*/ 291 h 429"/>
                  <a:gd name="T66" fmla="*/ 154 w 472"/>
                  <a:gd name="T67" fmla="*/ 302 h 429"/>
                  <a:gd name="T68" fmla="*/ 143 w 472"/>
                  <a:gd name="T69" fmla="*/ 312 h 429"/>
                  <a:gd name="T70" fmla="*/ 143 w 472"/>
                  <a:gd name="T71" fmla="*/ 323 h 429"/>
                  <a:gd name="T72" fmla="*/ 132 w 472"/>
                  <a:gd name="T73" fmla="*/ 333 h 429"/>
                  <a:gd name="T74" fmla="*/ 128 w 472"/>
                  <a:gd name="T75" fmla="*/ 343 h 429"/>
                  <a:gd name="T76" fmla="*/ 112 w 472"/>
                  <a:gd name="T77" fmla="*/ 354 h 429"/>
                  <a:gd name="T78" fmla="*/ 103 w 472"/>
                  <a:gd name="T79" fmla="*/ 364 h 429"/>
                  <a:gd name="T80" fmla="*/ 92 w 472"/>
                  <a:gd name="T81" fmla="*/ 375 h 429"/>
                  <a:gd name="T82" fmla="*/ 81 w 472"/>
                  <a:gd name="T83" fmla="*/ 386 h 429"/>
                  <a:gd name="T84" fmla="*/ 66 w 472"/>
                  <a:gd name="T85" fmla="*/ 393 h 429"/>
                  <a:gd name="T86" fmla="*/ 51 w 472"/>
                  <a:gd name="T87" fmla="*/ 400 h 429"/>
                  <a:gd name="T88" fmla="*/ 35 w 472"/>
                  <a:gd name="T89" fmla="*/ 407 h 429"/>
                  <a:gd name="T90" fmla="*/ 20 w 472"/>
                  <a:gd name="T91" fmla="*/ 410 h 429"/>
                  <a:gd name="T92" fmla="*/ 4 w 472"/>
                  <a:gd name="T93" fmla="*/ 417 h 429"/>
                  <a:gd name="T94" fmla="*/ 0 w 472"/>
                  <a:gd name="T95" fmla="*/ 42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2" h="429">
                    <a:moveTo>
                      <a:pt x="471" y="0"/>
                    </a:moveTo>
                    <a:lnTo>
                      <a:pt x="456" y="4"/>
                    </a:lnTo>
                    <a:lnTo>
                      <a:pt x="440" y="7"/>
                    </a:lnTo>
                    <a:lnTo>
                      <a:pt x="425" y="7"/>
                    </a:lnTo>
                    <a:lnTo>
                      <a:pt x="410" y="10"/>
                    </a:lnTo>
                    <a:lnTo>
                      <a:pt x="394" y="21"/>
                    </a:lnTo>
                    <a:lnTo>
                      <a:pt x="374" y="31"/>
                    </a:lnTo>
                    <a:lnTo>
                      <a:pt x="354" y="35"/>
                    </a:lnTo>
                    <a:lnTo>
                      <a:pt x="337" y="42"/>
                    </a:lnTo>
                    <a:lnTo>
                      <a:pt x="328" y="53"/>
                    </a:lnTo>
                    <a:lnTo>
                      <a:pt x="312" y="63"/>
                    </a:lnTo>
                    <a:lnTo>
                      <a:pt x="308" y="74"/>
                    </a:lnTo>
                    <a:lnTo>
                      <a:pt x="297" y="84"/>
                    </a:lnTo>
                    <a:lnTo>
                      <a:pt x="286" y="95"/>
                    </a:lnTo>
                    <a:lnTo>
                      <a:pt x="277" y="105"/>
                    </a:lnTo>
                    <a:lnTo>
                      <a:pt x="271" y="115"/>
                    </a:lnTo>
                    <a:lnTo>
                      <a:pt x="266" y="126"/>
                    </a:lnTo>
                    <a:lnTo>
                      <a:pt x="256" y="137"/>
                    </a:lnTo>
                    <a:lnTo>
                      <a:pt x="251" y="148"/>
                    </a:lnTo>
                    <a:lnTo>
                      <a:pt x="246" y="158"/>
                    </a:lnTo>
                    <a:lnTo>
                      <a:pt x="240" y="168"/>
                    </a:lnTo>
                    <a:lnTo>
                      <a:pt x="240" y="179"/>
                    </a:lnTo>
                    <a:lnTo>
                      <a:pt x="235" y="189"/>
                    </a:lnTo>
                    <a:lnTo>
                      <a:pt x="231" y="200"/>
                    </a:lnTo>
                    <a:lnTo>
                      <a:pt x="220" y="210"/>
                    </a:lnTo>
                    <a:lnTo>
                      <a:pt x="215" y="221"/>
                    </a:lnTo>
                    <a:lnTo>
                      <a:pt x="205" y="232"/>
                    </a:lnTo>
                    <a:lnTo>
                      <a:pt x="200" y="242"/>
                    </a:lnTo>
                    <a:lnTo>
                      <a:pt x="184" y="249"/>
                    </a:lnTo>
                    <a:lnTo>
                      <a:pt x="179" y="259"/>
                    </a:lnTo>
                    <a:lnTo>
                      <a:pt x="174" y="270"/>
                    </a:lnTo>
                    <a:lnTo>
                      <a:pt x="163" y="280"/>
                    </a:lnTo>
                    <a:lnTo>
                      <a:pt x="158" y="291"/>
                    </a:lnTo>
                    <a:lnTo>
                      <a:pt x="154" y="302"/>
                    </a:lnTo>
                    <a:lnTo>
                      <a:pt x="143" y="312"/>
                    </a:lnTo>
                    <a:lnTo>
                      <a:pt x="143" y="323"/>
                    </a:lnTo>
                    <a:lnTo>
                      <a:pt x="132" y="333"/>
                    </a:lnTo>
                    <a:lnTo>
                      <a:pt x="128" y="343"/>
                    </a:lnTo>
                    <a:lnTo>
                      <a:pt x="112" y="354"/>
                    </a:lnTo>
                    <a:lnTo>
                      <a:pt x="103" y="364"/>
                    </a:lnTo>
                    <a:lnTo>
                      <a:pt x="92" y="375"/>
                    </a:lnTo>
                    <a:lnTo>
                      <a:pt x="81" y="386"/>
                    </a:lnTo>
                    <a:lnTo>
                      <a:pt x="66" y="393"/>
                    </a:lnTo>
                    <a:lnTo>
                      <a:pt x="51" y="400"/>
                    </a:lnTo>
                    <a:lnTo>
                      <a:pt x="35" y="407"/>
                    </a:lnTo>
                    <a:lnTo>
                      <a:pt x="20" y="410"/>
                    </a:lnTo>
                    <a:lnTo>
                      <a:pt x="4" y="417"/>
                    </a:lnTo>
                    <a:lnTo>
                      <a:pt x="0" y="42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9374" name="Freeform 174"/>
              <p:cNvSpPr>
                <a:spLocks/>
              </p:cNvSpPr>
              <p:nvPr/>
            </p:nvSpPr>
            <p:spPr bwMode="auto">
              <a:xfrm>
                <a:off x="4319" y="1696"/>
                <a:ext cx="453" cy="422"/>
              </a:xfrm>
              <a:custGeom>
                <a:avLst/>
                <a:gdLst>
                  <a:gd name="T0" fmla="*/ 0 w 453"/>
                  <a:gd name="T1" fmla="*/ 0 h 422"/>
                  <a:gd name="T2" fmla="*/ 14 w 453"/>
                  <a:gd name="T3" fmla="*/ 6 h 422"/>
                  <a:gd name="T4" fmla="*/ 29 w 453"/>
                  <a:gd name="T5" fmla="*/ 10 h 422"/>
                  <a:gd name="T6" fmla="*/ 49 w 453"/>
                  <a:gd name="T7" fmla="*/ 17 h 422"/>
                  <a:gd name="T8" fmla="*/ 64 w 453"/>
                  <a:gd name="T9" fmla="*/ 20 h 422"/>
                  <a:gd name="T10" fmla="*/ 78 w 453"/>
                  <a:gd name="T11" fmla="*/ 20 h 422"/>
                  <a:gd name="T12" fmla="*/ 93 w 453"/>
                  <a:gd name="T13" fmla="*/ 20 h 422"/>
                  <a:gd name="T14" fmla="*/ 108 w 453"/>
                  <a:gd name="T15" fmla="*/ 23 h 422"/>
                  <a:gd name="T16" fmla="*/ 123 w 453"/>
                  <a:gd name="T17" fmla="*/ 30 h 422"/>
                  <a:gd name="T18" fmla="*/ 137 w 453"/>
                  <a:gd name="T19" fmla="*/ 37 h 422"/>
                  <a:gd name="T20" fmla="*/ 152 w 453"/>
                  <a:gd name="T21" fmla="*/ 47 h 422"/>
                  <a:gd name="T22" fmla="*/ 162 w 453"/>
                  <a:gd name="T23" fmla="*/ 57 h 422"/>
                  <a:gd name="T24" fmla="*/ 172 w 453"/>
                  <a:gd name="T25" fmla="*/ 68 h 422"/>
                  <a:gd name="T26" fmla="*/ 176 w 453"/>
                  <a:gd name="T27" fmla="*/ 78 h 422"/>
                  <a:gd name="T28" fmla="*/ 187 w 453"/>
                  <a:gd name="T29" fmla="*/ 88 h 422"/>
                  <a:gd name="T30" fmla="*/ 201 w 453"/>
                  <a:gd name="T31" fmla="*/ 98 h 422"/>
                  <a:gd name="T32" fmla="*/ 206 w 453"/>
                  <a:gd name="T33" fmla="*/ 108 h 422"/>
                  <a:gd name="T34" fmla="*/ 216 w 453"/>
                  <a:gd name="T35" fmla="*/ 119 h 422"/>
                  <a:gd name="T36" fmla="*/ 221 w 453"/>
                  <a:gd name="T37" fmla="*/ 129 h 422"/>
                  <a:gd name="T38" fmla="*/ 225 w 453"/>
                  <a:gd name="T39" fmla="*/ 139 h 422"/>
                  <a:gd name="T40" fmla="*/ 236 w 453"/>
                  <a:gd name="T41" fmla="*/ 153 h 422"/>
                  <a:gd name="T42" fmla="*/ 241 w 453"/>
                  <a:gd name="T43" fmla="*/ 163 h 422"/>
                  <a:gd name="T44" fmla="*/ 246 w 453"/>
                  <a:gd name="T45" fmla="*/ 173 h 422"/>
                  <a:gd name="T46" fmla="*/ 255 w 453"/>
                  <a:gd name="T47" fmla="*/ 183 h 422"/>
                  <a:gd name="T48" fmla="*/ 255 w 453"/>
                  <a:gd name="T49" fmla="*/ 193 h 422"/>
                  <a:gd name="T50" fmla="*/ 260 w 453"/>
                  <a:gd name="T51" fmla="*/ 204 h 422"/>
                  <a:gd name="T52" fmla="*/ 260 w 453"/>
                  <a:gd name="T53" fmla="*/ 214 h 422"/>
                  <a:gd name="T54" fmla="*/ 260 w 453"/>
                  <a:gd name="T55" fmla="*/ 224 h 422"/>
                  <a:gd name="T56" fmla="*/ 265 w 453"/>
                  <a:gd name="T57" fmla="*/ 234 h 422"/>
                  <a:gd name="T58" fmla="*/ 265 w 453"/>
                  <a:gd name="T59" fmla="*/ 244 h 422"/>
                  <a:gd name="T60" fmla="*/ 271 w 453"/>
                  <a:gd name="T61" fmla="*/ 255 h 422"/>
                  <a:gd name="T62" fmla="*/ 275 w 453"/>
                  <a:gd name="T63" fmla="*/ 265 h 422"/>
                  <a:gd name="T64" fmla="*/ 280 w 453"/>
                  <a:gd name="T65" fmla="*/ 275 h 422"/>
                  <a:gd name="T66" fmla="*/ 285 w 453"/>
                  <a:gd name="T67" fmla="*/ 285 h 422"/>
                  <a:gd name="T68" fmla="*/ 285 w 453"/>
                  <a:gd name="T69" fmla="*/ 295 h 422"/>
                  <a:gd name="T70" fmla="*/ 299 w 453"/>
                  <a:gd name="T71" fmla="*/ 306 h 422"/>
                  <a:gd name="T72" fmla="*/ 304 w 453"/>
                  <a:gd name="T73" fmla="*/ 316 h 422"/>
                  <a:gd name="T74" fmla="*/ 315 w 453"/>
                  <a:gd name="T75" fmla="*/ 325 h 422"/>
                  <a:gd name="T76" fmla="*/ 324 w 453"/>
                  <a:gd name="T77" fmla="*/ 336 h 422"/>
                  <a:gd name="T78" fmla="*/ 329 w 453"/>
                  <a:gd name="T79" fmla="*/ 346 h 422"/>
                  <a:gd name="T80" fmla="*/ 339 w 453"/>
                  <a:gd name="T81" fmla="*/ 357 h 422"/>
                  <a:gd name="T82" fmla="*/ 344 w 453"/>
                  <a:gd name="T83" fmla="*/ 367 h 422"/>
                  <a:gd name="T84" fmla="*/ 354 w 453"/>
                  <a:gd name="T85" fmla="*/ 376 h 422"/>
                  <a:gd name="T86" fmla="*/ 364 w 453"/>
                  <a:gd name="T87" fmla="*/ 387 h 422"/>
                  <a:gd name="T88" fmla="*/ 378 w 453"/>
                  <a:gd name="T89" fmla="*/ 393 h 422"/>
                  <a:gd name="T90" fmla="*/ 394 w 453"/>
                  <a:gd name="T91" fmla="*/ 404 h 422"/>
                  <a:gd name="T92" fmla="*/ 408 w 453"/>
                  <a:gd name="T93" fmla="*/ 408 h 422"/>
                  <a:gd name="T94" fmla="*/ 422 w 453"/>
                  <a:gd name="T95" fmla="*/ 414 h 422"/>
                  <a:gd name="T96" fmla="*/ 438 w 453"/>
                  <a:gd name="T97" fmla="*/ 417 h 422"/>
                  <a:gd name="T98" fmla="*/ 452 w 453"/>
                  <a:gd name="T99" fmla="*/ 421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3" h="422">
                    <a:moveTo>
                      <a:pt x="0" y="0"/>
                    </a:moveTo>
                    <a:lnTo>
                      <a:pt x="14" y="6"/>
                    </a:lnTo>
                    <a:lnTo>
                      <a:pt x="29" y="10"/>
                    </a:lnTo>
                    <a:lnTo>
                      <a:pt x="49" y="17"/>
                    </a:lnTo>
                    <a:lnTo>
                      <a:pt x="64" y="20"/>
                    </a:lnTo>
                    <a:lnTo>
                      <a:pt x="78" y="20"/>
                    </a:lnTo>
                    <a:lnTo>
                      <a:pt x="93" y="20"/>
                    </a:lnTo>
                    <a:lnTo>
                      <a:pt x="108" y="23"/>
                    </a:lnTo>
                    <a:lnTo>
                      <a:pt x="123" y="30"/>
                    </a:lnTo>
                    <a:lnTo>
                      <a:pt x="137" y="37"/>
                    </a:lnTo>
                    <a:lnTo>
                      <a:pt x="152" y="47"/>
                    </a:lnTo>
                    <a:lnTo>
                      <a:pt x="162" y="57"/>
                    </a:lnTo>
                    <a:lnTo>
                      <a:pt x="172" y="68"/>
                    </a:lnTo>
                    <a:lnTo>
                      <a:pt x="176" y="78"/>
                    </a:lnTo>
                    <a:lnTo>
                      <a:pt x="187" y="88"/>
                    </a:lnTo>
                    <a:lnTo>
                      <a:pt x="201" y="98"/>
                    </a:lnTo>
                    <a:lnTo>
                      <a:pt x="206" y="108"/>
                    </a:lnTo>
                    <a:lnTo>
                      <a:pt x="216" y="119"/>
                    </a:lnTo>
                    <a:lnTo>
                      <a:pt x="221" y="129"/>
                    </a:lnTo>
                    <a:lnTo>
                      <a:pt x="225" y="139"/>
                    </a:lnTo>
                    <a:lnTo>
                      <a:pt x="236" y="153"/>
                    </a:lnTo>
                    <a:lnTo>
                      <a:pt x="241" y="163"/>
                    </a:lnTo>
                    <a:lnTo>
                      <a:pt x="246" y="173"/>
                    </a:lnTo>
                    <a:lnTo>
                      <a:pt x="255" y="183"/>
                    </a:lnTo>
                    <a:lnTo>
                      <a:pt x="255" y="193"/>
                    </a:lnTo>
                    <a:lnTo>
                      <a:pt x="260" y="204"/>
                    </a:lnTo>
                    <a:lnTo>
                      <a:pt x="260" y="214"/>
                    </a:lnTo>
                    <a:lnTo>
                      <a:pt x="260" y="224"/>
                    </a:lnTo>
                    <a:lnTo>
                      <a:pt x="265" y="234"/>
                    </a:lnTo>
                    <a:lnTo>
                      <a:pt x="265" y="244"/>
                    </a:lnTo>
                    <a:lnTo>
                      <a:pt x="271" y="255"/>
                    </a:lnTo>
                    <a:lnTo>
                      <a:pt x="275" y="265"/>
                    </a:lnTo>
                    <a:lnTo>
                      <a:pt x="280" y="275"/>
                    </a:lnTo>
                    <a:lnTo>
                      <a:pt x="285" y="285"/>
                    </a:lnTo>
                    <a:lnTo>
                      <a:pt x="285" y="295"/>
                    </a:lnTo>
                    <a:lnTo>
                      <a:pt x="299" y="306"/>
                    </a:lnTo>
                    <a:lnTo>
                      <a:pt x="304" y="316"/>
                    </a:lnTo>
                    <a:lnTo>
                      <a:pt x="315" y="325"/>
                    </a:lnTo>
                    <a:lnTo>
                      <a:pt x="324" y="336"/>
                    </a:lnTo>
                    <a:lnTo>
                      <a:pt x="329" y="346"/>
                    </a:lnTo>
                    <a:lnTo>
                      <a:pt x="339" y="357"/>
                    </a:lnTo>
                    <a:lnTo>
                      <a:pt x="344" y="367"/>
                    </a:lnTo>
                    <a:lnTo>
                      <a:pt x="354" y="376"/>
                    </a:lnTo>
                    <a:lnTo>
                      <a:pt x="364" y="387"/>
                    </a:lnTo>
                    <a:lnTo>
                      <a:pt x="378" y="393"/>
                    </a:lnTo>
                    <a:lnTo>
                      <a:pt x="394" y="404"/>
                    </a:lnTo>
                    <a:lnTo>
                      <a:pt x="408" y="408"/>
                    </a:lnTo>
                    <a:lnTo>
                      <a:pt x="422" y="414"/>
                    </a:lnTo>
                    <a:lnTo>
                      <a:pt x="438" y="417"/>
                    </a:lnTo>
                    <a:lnTo>
                      <a:pt x="452" y="421"/>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739415" name="Rectangle 215"/>
            <p:cNvSpPr>
              <a:spLocks noChangeArrowheads="1"/>
            </p:cNvSpPr>
            <p:nvPr/>
          </p:nvSpPr>
          <p:spPr bwMode="auto">
            <a:xfrm>
              <a:off x="5984875" y="1335882"/>
              <a:ext cx="2641600" cy="52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solidFill>
                    <a:srgbClr val="0000CC"/>
                  </a:solidFill>
                  <a:latin typeface="Comic Sans MS" pitchFamily="66" charset="0"/>
                </a:rPr>
                <a:t>Analyze each table</a:t>
              </a:r>
            </a:p>
            <a:p>
              <a:pPr algn="ctr"/>
              <a:r>
                <a:rPr lang="en-US" altLang="en-US" sz="1400" dirty="0">
                  <a:solidFill>
                    <a:srgbClr val="0000CC"/>
                  </a:solidFill>
                  <a:latin typeface="Comic Sans MS" pitchFamily="66" charset="0"/>
                </a:rPr>
                <a:t>entry for mean, </a:t>
              </a:r>
              <a:r>
                <a:rPr lang="en-US" altLang="en-US" sz="1400" dirty="0" err="1">
                  <a:solidFill>
                    <a:srgbClr val="0000CC"/>
                  </a:solidFill>
                  <a:latin typeface="Comic Sans MS" pitchFamily="66" charset="0"/>
                </a:rPr>
                <a:t>std</a:t>
              </a:r>
              <a:r>
                <a:rPr lang="en-US" altLang="en-US" sz="1400" dirty="0">
                  <a:solidFill>
                    <a:srgbClr val="0000CC"/>
                  </a:solidFill>
                  <a:latin typeface="Comic Sans MS" pitchFamily="66" charset="0"/>
                </a:rPr>
                <a:t> dev..</a:t>
              </a:r>
            </a:p>
          </p:txBody>
        </p:sp>
      </p:grpSp>
      <p:grpSp>
        <p:nvGrpSpPr>
          <p:cNvPr id="12" name="Group 11"/>
          <p:cNvGrpSpPr/>
          <p:nvPr/>
        </p:nvGrpSpPr>
        <p:grpSpPr>
          <a:xfrm>
            <a:off x="4875214" y="3807620"/>
            <a:ext cx="2300287" cy="1970876"/>
            <a:chOff x="3351213" y="3807620"/>
            <a:chExt cx="2300287" cy="1970876"/>
          </a:xfrm>
        </p:grpSpPr>
        <p:sp>
          <p:nvSpPr>
            <p:cNvPr id="2739382" name="Rectangle 182"/>
            <p:cNvSpPr>
              <a:spLocks noChangeArrowheads="1"/>
            </p:cNvSpPr>
            <p:nvPr/>
          </p:nvSpPr>
          <p:spPr bwMode="auto">
            <a:xfrm>
              <a:off x="3670300" y="5401470"/>
              <a:ext cx="1824037" cy="377026"/>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baseline="30000">
                  <a:latin typeface="Comic Sans MS" pitchFamily="66" charset="0"/>
                </a:rPr>
                <a:t>COST CAPABILITY MATRIX</a:t>
              </a:r>
            </a:p>
          </p:txBody>
        </p:sp>
        <p:grpSp>
          <p:nvGrpSpPr>
            <p:cNvPr id="2739383" name="Group 183"/>
            <p:cNvGrpSpPr>
              <a:grpSpLocks/>
            </p:cNvGrpSpPr>
            <p:nvPr/>
          </p:nvGrpSpPr>
          <p:grpSpPr bwMode="auto">
            <a:xfrm>
              <a:off x="3775075" y="4399757"/>
              <a:ext cx="1876425" cy="909638"/>
              <a:chOff x="2322" y="2928"/>
              <a:chExt cx="1182" cy="573"/>
            </a:xfrm>
          </p:grpSpPr>
          <p:sp>
            <p:nvSpPr>
              <p:cNvPr id="2739384" name="Rectangle 184"/>
              <p:cNvSpPr>
                <a:spLocks noChangeArrowheads="1"/>
              </p:cNvSpPr>
              <p:nvPr/>
            </p:nvSpPr>
            <p:spPr bwMode="auto">
              <a:xfrm>
                <a:off x="2391" y="2961"/>
                <a:ext cx="161" cy="443"/>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5" name="Rectangle 185"/>
              <p:cNvSpPr>
                <a:spLocks noChangeArrowheads="1"/>
              </p:cNvSpPr>
              <p:nvPr/>
            </p:nvSpPr>
            <p:spPr bwMode="auto">
              <a:xfrm>
                <a:off x="2391" y="3074"/>
                <a:ext cx="403" cy="9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6" name="Rectangle 186"/>
              <p:cNvSpPr>
                <a:spLocks noChangeArrowheads="1"/>
              </p:cNvSpPr>
              <p:nvPr/>
            </p:nvSpPr>
            <p:spPr bwMode="auto">
              <a:xfrm>
                <a:off x="2391" y="3167"/>
                <a:ext cx="635" cy="11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7" name="Rectangle 187"/>
              <p:cNvSpPr>
                <a:spLocks noChangeArrowheads="1"/>
              </p:cNvSpPr>
              <p:nvPr/>
            </p:nvSpPr>
            <p:spPr bwMode="auto">
              <a:xfrm>
                <a:off x="2394" y="3287"/>
                <a:ext cx="882" cy="1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8" name="Rectangle 188"/>
              <p:cNvSpPr>
                <a:spLocks noChangeArrowheads="1"/>
              </p:cNvSpPr>
              <p:nvPr/>
            </p:nvSpPr>
            <p:spPr bwMode="auto">
              <a:xfrm>
                <a:off x="2391" y="3391"/>
                <a:ext cx="1113" cy="10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9" name="Line 189"/>
              <p:cNvSpPr>
                <a:spLocks noChangeShapeType="1"/>
              </p:cNvSpPr>
              <p:nvPr/>
            </p:nvSpPr>
            <p:spPr bwMode="auto">
              <a:xfrm flipH="1">
                <a:off x="2539" y="3071"/>
                <a:ext cx="15" cy="4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90" name="Line 190"/>
              <p:cNvSpPr>
                <a:spLocks noChangeShapeType="1"/>
              </p:cNvSpPr>
              <p:nvPr/>
            </p:nvSpPr>
            <p:spPr bwMode="auto">
              <a:xfrm>
                <a:off x="2798" y="3167"/>
                <a:ext cx="0" cy="33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91" name="Line 191"/>
              <p:cNvSpPr>
                <a:spLocks noChangeShapeType="1"/>
              </p:cNvSpPr>
              <p:nvPr/>
            </p:nvSpPr>
            <p:spPr bwMode="auto">
              <a:xfrm>
                <a:off x="3030" y="3280"/>
                <a:ext cx="0" cy="21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92" name="Line 192"/>
              <p:cNvSpPr>
                <a:spLocks noChangeShapeType="1"/>
              </p:cNvSpPr>
              <p:nvPr/>
            </p:nvSpPr>
            <p:spPr bwMode="auto">
              <a:xfrm flipH="1">
                <a:off x="3269" y="3394"/>
                <a:ext cx="12" cy="10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93" name="Rectangle 193"/>
              <p:cNvSpPr>
                <a:spLocks noChangeArrowheads="1"/>
              </p:cNvSpPr>
              <p:nvPr/>
            </p:nvSpPr>
            <p:spPr bwMode="auto">
              <a:xfrm>
                <a:off x="2331" y="2928"/>
                <a:ext cx="224" cy="13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11</a:t>
                </a:r>
              </a:p>
            </p:txBody>
          </p:sp>
          <p:sp>
            <p:nvSpPr>
              <p:cNvPr id="2739394" name="Rectangle 194"/>
              <p:cNvSpPr>
                <a:spLocks noChangeArrowheads="1"/>
              </p:cNvSpPr>
              <p:nvPr/>
            </p:nvSpPr>
            <p:spPr bwMode="auto">
              <a:xfrm>
                <a:off x="2322" y="3025"/>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21</a:t>
                </a:r>
              </a:p>
            </p:txBody>
          </p:sp>
          <p:sp>
            <p:nvSpPr>
              <p:cNvPr id="2739395" name="Rectangle 195"/>
              <p:cNvSpPr>
                <a:spLocks noChangeArrowheads="1"/>
              </p:cNvSpPr>
              <p:nvPr/>
            </p:nvSpPr>
            <p:spPr bwMode="auto">
              <a:xfrm>
                <a:off x="2331" y="3124"/>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31</a:t>
                </a:r>
              </a:p>
            </p:txBody>
          </p:sp>
          <p:sp>
            <p:nvSpPr>
              <p:cNvPr id="2739396" name="Rectangle 196"/>
              <p:cNvSpPr>
                <a:spLocks noChangeArrowheads="1"/>
              </p:cNvSpPr>
              <p:nvPr/>
            </p:nvSpPr>
            <p:spPr bwMode="auto">
              <a:xfrm>
                <a:off x="2332" y="3241"/>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41</a:t>
                </a:r>
              </a:p>
            </p:txBody>
          </p:sp>
          <p:sp>
            <p:nvSpPr>
              <p:cNvPr id="2739397" name="Rectangle 197"/>
              <p:cNvSpPr>
                <a:spLocks noChangeArrowheads="1"/>
              </p:cNvSpPr>
              <p:nvPr/>
            </p:nvSpPr>
            <p:spPr bwMode="auto">
              <a:xfrm>
                <a:off x="2326" y="3343"/>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51</a:t>
                </a:r>
              </a:p>
            </p:txBody>
          </p:sp>
          <p:sp>
            <p:nvSpPr>
              <p:cNvPr id="2739398" name="Rectangle 198"/>
              <p:cNvSpPr>
                <a:spLocks noChangeArrowheads="1"/>
              </p:cNvSpPr>
              <p:nvPr/>
            </p:nvSpPr>
            <p:spPr bwMode="auto">
              <a:xfrm>
                <a:off x="2527" y="3025"/>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22</a:t>
                </a:r>
              </a:p>
            </p:txBody>
          </p:sp>
          <p:sp>
            <p:nvSpPr>
              <p:cNvPr id="2739399" name="Rectangle 199"/>
              <p:cNvSpPr>
                <a:spLocks noChangeArrowheads="1"/>
              </p:cNvSpPr>
              <p:nvPr/>
            </p:nvSpPr>
            <p:spPr bwMode="auto">
              <a:xfrm>
                <a:off x="2517" y="3127"/>
                <a:ext cx="242"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32 </a:t>
                </a:r>
              </a:p>
            </p:txBody>
          </p:sp>
          <p:sp>
            <p:nvSpPr>
              <p:cNvPr id="2739400" name="Rectangle 200"/>
              <p:cNvSpPr>
                <a:spLocks noChangeArrowheads="1"/>
              </p:cNvSpPr>
              <p:nvPr/>
            </p:nvSpPr>
            <p:spPr bwMode="auto">
              <a:xfrm>
                <a:off x="2770" y="3124"/>
                <a:ext cx="288" cy="13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33</a:t>
                </a:r>
              </a:p>
            </p:txBody>
          </p:sp>
          <p:sp>
            <p:nvSpPr>
              <p:cNvPr id="2739401" name="Rectangle 201"/>
              <p:cNvSpPr>
                <a:spLocks noChangeArrowheads="1"/>
              </p:cNvSpPr>
              <p:nvPr/>
            </p:nvSpPr>
            <p:spPr bwMode="auto">
              <a:xfrm>
                <a:off x="2523" y="3245"/>
                <a:ext cx="288" cy="13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42</a:t>
                </a:r>
              </a:p>
            </p:txBody>
          </p:sp>
          <p:sp>
            <p:nvSpPr>
              <p:cNvPr id="2739402" name="Rectangle 202"/>
              <p:cNvSpPr>
                <a:spLocks noChangeArrowheads="1"/>
              </p:cNvSpPr>
              <p:nvPr/>
            </p:nvSpPr>
            <p:spPr bwMode="auto">
              <a:xfrm>
                <a:off x="2749" y="3235"/>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43</a:t>
                </a:r>
              </a:p>
            </p:txBody>
          </p:sp>
          <p:sp>
            <p:nvSpPr>
              <p:cNvPr id="2739403" name="Rectangle 203"/>
              <p:cNvSpPr>
                <a:spLocks noChangeArrowheads="1"/>
              </p:cNvSpPr>
              <p:nvPr/>
            </p:nvSpPr>
            <p:spPr bwMode="auto">
              <a:xfrm>
                <a:off x="2978" y="3239"/>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44</a:t>
                </a:r>
              </a:p>
            </p:txBody>
          </p:sp>
          <p:sp>
            <p:nvSpPr>
              <p:cNvPr id="2739404" name="Rectangle 204"/>
              <p:cNvSpPr>
                <a:spLocks noChangeArrowheads="1"/>
              </p:cNvSpPr>
              <p:nvPr/>
            </p:nvSpPr>
            <p:spPr bwMode="auto">
              <a:xfrm>
                <a:off x="2515" y="3340"/>
                <a:ext cx="242"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52 </a:t>
                </a:r>
              </a:p>
            </p:txBody>
          </p:sp>
          <p:sp>
            <p:nvSpPr>
              <p:cNvPr id="2739405" name="Rectangle 205"/>
              <p:cNvSpPr>
                <a:spLocks noChangeArrowheads="1"/>
              </p:cNvSpPr>
              <p:nvPr/>
            </p:nvSpPr>
            <p:spPr bwMode="auto">
              <a:xfrm>
                <a:off x="2749" y="3343"/>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53</a:t>
                </a:r>
              </a:p>
            </p:txBody>
          </p:sp>
          <p:sp>
            <p:nvSpPr>
              <p:cNvPr id="2739406" name="Rectangle 206"/>
              <p:cNvSpPr>
                <a:spLocks noChangeArrowheads="1"/>
              </p:cNvSpPr>
              <p:nvPr/>
            </p:nvSpPr>
            <p:spPr bwMode="auto">
              <a:xfrm>
                <a:off x="2981" y="3348"/>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54</a:t>
                </a:r>
              </a:p>
            </p:txBody>
          </p:sp>
          <p:sp>
            <p:nvSpPr>
              <p:cNvPr id="2739407" name="Rectangle 207"/>
              <p:cNvSpPr>
                <a:spLocks noChangeArrowheads="1"/>
              </p:cNvSpPr>
              <p:nvPr/>
            </p:nvSpPr>
            <p:spPr bwMode="auto">
              <a:xfrm>
                <a:off x="3229" y="3346"/>
                <a:ext cx="226"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1200" baseline="-28000">
                    <a:latin typeface="Times New Roman" pitchFamily="18" charset="0"/>
                  </a:rPr>
                  <a:t>C</a:t>
                </a:r>
                <a:r>
                  <a:rPr lang="en-US" altLang="en-US" sz="1200" baseline="-36000">
                    <a:latin typeface="Times New Roman" pitchFamily="18" charset="0"/>
                  </a:rPr>
                  <a:t>55</a:t>
                </a:r>
              </a:p>
            </p:txBody>
          </p:sp>
        </p:grpSp>
        <p:sp>
          <p:nvSpPr>
            <p:cNvPr id="2739408" name="Line 208"/>
            <p:cNvSpPr>
              <a:spLocks noChangeShapeType="1"/>
            </p:cNvSpPr>
            <p:nvPr/>
          </p:nvSpPr>
          <p:spPr bwMode="auto">
            <a:xfrm flipH="1">
              <a:off x="3351213" y="4734720"/>
              <a:ext cx="482600"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17" name="Rectangle 217"/>
            <p:cNvSpPr>
              <a:spLocks noChangeArrowheads="1"/>
            </p:cNvSpPr>
            <p:nvPr/>
          </p:nvSpPr>
          <p:spPr bwMode="auto">
            <a:xfrm>
              <a:off x="3765550" y="3807620"/>
              <a:ext cx="1785937" cy="52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solidFill>
                    <a:srgbClr val="0000CC"/>
                  </a:solidFill>
                  <a:latin typeface="Comic Sans MS" pitchFamily="66" charset="0"/>
                </a:rPr>
                <a:t>Defect History in </a:t>
              </a:r>
            </a:p>
            <a:p>
              <a:pPr algn="ctr"/>
              <a:r>
                <a:rPr lang="en-US" altLang="en-US" sz="1400" dirty="0">
                  <a:solidFill>
                    <a:srgbClr val="0000CC"/>
                  </a:solidFill>
                  <a:latin typeface="Comic Sans MS" pitchFamily="66" charset="0"/>
                </a:rPr>
                <a:t>Hours/Defect</a:t>
              </a:r>
            </a:p>
          </p:txBody>
        </p:sp>
      </p:grpSp>
      <p:sp>
        <p:nvSpPr>
          <p:cNvPr id="2739418" name="Rectangle 218"/>
          <p:cNvSpPr>
            <a:spLocks noChangeArrowheads="1"/>
          </p:cNvSpPr>
          <p:nvPr/>
        </p:nvSpPr>
        <p:spPr bwMode="auto">
          <a:xfrm>
            <a:off x="2122488" y="3833020"/>
            <a:ext cx="2197100" cy="520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solidFill>
                  <a:srgbClr val="0000CC"/>
                </a:solidFill>
                <a:latin typeface="Comic Sans MS" pitchFamily="66" charset="0"/>
              </a:rPr>
              <a:t>Compare with Program Experience</a:t>
            </a:r>
          </a:p>
        </p:txBody>
      </p:sp>
      <p:sp>
        <p:nvSpPr>
          <p:cNvPr id="2739423" name="Rectangle 223"/>
          <p:cNvSpPr>
            <a:spLocks noChangeArrowheads="1"/>
          </p:cNvSpPr>
          <p:nvPr/>
        </p:nvSpPr>
        <p:spPr bwMode="auto">
          <a:xfrm>
            <a:off x="2998789" y="1762921"/>
            <a:ext cx="276225" cy="193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24" name="Rectangle 224"/>
          <p:cNvSpPr>
            <a:spLocks noChangeArrowheads="1"/>
          </p:cNvSpPr>
          <p:nvPr/>
        </p:nvSpPr>
        <p:spPr bwMode="auto">
          <a:xfrm>
            <a:off x="7580314" y="4931570"/>
            <a:ext cx="301625" cy="305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a:latin typeface="Times New Roman" pitchFamily="18" charset="0"/>
              </a:rPr>
              <a:t> </a:t>
            </a:r>
          </a:p>
        </p:txBody>
      </p:sp>
      <p:sp>
        <p:nvSpPr>
          <p:cNvPr id="2739425" name="Rectangle 225"/>
          <p:cNvSpPr>
            <a:spLocks noChangeArrowheads="1"/>
          </p:cNvSpPr>
          <p:nvPr/>
        </p:nvSpPr>
        <p:spPr bwMode="auto">
          <a:xfrm>
            <a:off x="3684589" y="2235996"/>
            <a:ext cx="276225" cy="193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28" name="Rectangle 228"/>
          <p:cNvSpPr>
            <a:spLocks noChangeArrowheads="1"/>
          </p:cNvSpPr>
          <p:nvPr/>
        </p:nvSpPr>
        <p:spPr bwMode="auto">
          <a:xfrm>
            <a:off x="7920039" y="4961733"/>
            <a:ext cx="333375" cy="2000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 name="Group 13"/>
          <p:cNvGrpSpPr/>
          <p:nvPr/>
        </p:nvGrpSpPr>
        <p:grpSpPr>
          <a:xfrm>
            <a:off x="6867526" y="3585371"/>
            <a:ext cx="3375025" cy="2209755"/>
            <a:chOff x="5343525" y="3585370"/>
            <a:chExt cx="3375025" cy="2209755"/>
          </a:xfrm>
        </p:grpSpPr>
        <p:sp>
          <p:nvSpPr>
            <p:cNvPr id="2739362" name="Line 162"/>
            <p:cNvSpPr>
              <a:spLocks noChangeShapeType="1"/>
            </p:cNvSpPr>
            <p:nvPr/>
          </p:nvSpPr>
          <p:spPr bwMode="auto">
            <a:xfrm flipH="1">
              <a:off x="5343525" y="4758532"/>
              <a:ext cx="708025" cy="0"/>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80" name="Rectangle 180"/>
            <p:cNvSpPr>
              <a:spLocks noChangeArrowheads="1"/>
            </p:cNvSpPr>
            <p:nvPr/>
          </p:nvSpPr>
          <p:spPr bwMode="auto">
            <a:xfrm>
              <a:off x="6062663" y="5274470"/>
              <a:ext cx="1339850" cy="52065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baseline="30000">
                  <a:latin typeface="Comic Sans MS" pitchFamily="66" charset="0"/>
                </a:rPr>
                <a:t>TABLE ENTRY (I,J) </a:t>
              </a:r>
            </a:p>
            <a:p>
              <a:r>
                <a:rPr lang="en-US" altLang="en-US" sz="1400" baseline="30000">
                  <a:latin typeface="Comic Sans MS" pitchFamily="66" charset="0"/>
                </a:rPr>
                <a:t>CAPABILITY </a:t>
              </a:r>
            </a:p>
          </p:txBody>
        </p:sp>
        <p:grpSp>
          <p:nvGrpSpPr>
            <p:cNvPr id="10" name="Group 9"/>
            <p:cNvGrpSpPr/>
            <p:nvPr/>
          </p:nvGrpSpPr>
          <p:grpSpPr>
            <a:xfrm>
              <a:off x="6148388" y="3585370"/>
              <a:ext cx="2570162" cy="1681163"/>
              <a:chOff x="6148388" y="3585370"/>
              <a:chExt cx="2570162" cy="1681163"/>
            </a:xfrm>
          </p:grpSpPr>
          <p:sp>
            <p:nvSpPr>
              <p:cNvPr id="2739361" name="Line 161"/>
              <p:cNvSpPr>
                <a:spLocks noChangeShapeType="1"/>
              </p:cNvSpPr>
              <p:nvPr/>
            </p:nvSpPr>
            <p:spPr bwMode="auto">
              <a:xfrm>
                <a:off x="6794500" y="3585370"/>
                <a:ext cx="7937" cy="423863"/>
              </a:xfrm>
              <a:prstGeom prst="line">
                <a:avLst/>
              </a:prstGeom>
              <a:noFill/>
              <a:ln w="508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5" name="Rectangle 175"/>
              <p:cNvSpPr>
                <a:spLocks noChangeArrowheads="1"/>
              </p:cNvSpPr>
              <p:nvPr/>
            </p:nvSpPr>
            <p:spPr bwMode="auto">
              <a:xfrm>
                <a:off x="6148388" y="4336257"/>
                <a:ext cx="1357312" cy="858838"/>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9" name="Group 8"/>
              <p:cNvGrpSpPr/>
              <p:nvPr/>
            </p:nvGrpSpPr>
            <p:grpSpPr>
              <a:xfrm>
                <a:off x="6445250" y="4283870"/>
                <a:ext cx="404813" cy="866775"/>
                <a:chOff x="6445250" y="4283870"/>
                <a:chExt cx="404813" cy="866775"/>
              </a:xfrm>
            </p:grpSpPr>
            <p:sp>
              <p:nvSpPr>
                <p:cNvPr id="2739376" name="Line 176"/>
                <p:cNvSpPr>
                  <a:spLocks noChangeShapeType="1"/>
                </p:cNvSpPr>
                <p:nvPr/>
              </p:nvSpPr>
              <p:spPr bwMode="auto">
                <a:xfrm>
                  <a:off x="6810375" y="4402932"/>
                  <a:ext cx="0" cy="5540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7" name="Oval 177"/>
                <p:cNvSpPr>
                  <a:spLocks noChangeArrowheads="1"/>
                </p:cNvSpPr>
                <p:nvPr/>
              </p:nvSpPr>
              <p:spPr bwMode="auto">
                <a:xfrm>
                  <a:off x="6762750" y="4283870"/>
                  <a:ext cx="76200" cy="539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8" name="Oval 178"/>
                <p:cNvSpPr>
                  <a:spLocks noChangeArrowheads="1"/>
                </p:cNvSpPr>
                <p:nvPr/>
              </p:nvSpPr>
              <p:spPr bwMode="auto">
                <a:xfrm>
                  <a:off x="6769100" y="4674395"/>
                  <a:ext cx="76200" cy="5397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379" name="Oval 179"/>
                <p:cNvSpPr>
                  <a:spLocks noChangeArrowheads="1"/>
                </p:cNvSpPr>
                <p:nvPr/>
              </p:nvSpPr>
              <p:spPr bwMode="auto">
                <a:xfrm>
                  <a:off x="6773863" y="5096670"/>
                  <a:ext cx="76200" cy="539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2739381" name="Object 181">
                  <a:hlinkClick r:id="" action="ppaction://ole?verb=0"/>
                </p:cNvPr>
                <p:cNvGraphicFramePr>
                  <a:graphicFrameLocks/>
                </p:cNvGraphicFramePr>
                <p:nvPr/>
              </p:nvGraphicFramePr>
              <p:xfrm>
                <a:off x="6445250" y="4664870"/>
                <a:ext cx="196850" cy="160338"/>
              </p:xfrm>
              <a:graphic>
                <a:graphicData uri="http://schemas.openxmlformats.org/presentationml/2006/ole">
                  <mc:AlternateContent xmlns:mc="http://schemas.openxmlformats.org/markup-compatibility/2006">
                    <mc:Choice xmlns:v="urn:schemas-microsoft-com:vml" Requires="v">
                      <p:oleObj spid="_x0000_s10267" name="Equation" r:id="rId4" imgW="176040" imgH="201600" progId="Equation.2">
                        <p:embed/>
                      </p:oleObj>
                    </mc:Choice>
                    <mc:Fallback>
                      <p:oleObj name="Equation" r:id="rId4" imgW="176040" imgH="201600" progId="Equation.2">
                        <p:embed/>
                        <p:pic>
                          <p:nvPicPr>
                            <p:cNvPr id="2739381" name="Object 181">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5250" y="4664870"/>
                              <a:ext cx="196850" cy="160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739416" name="Rectangle 216"/>
              <p:cNvSpPr>
                <a:spLocks noChangeArrowheads="1"/>
              </p:cNvSpPr>
              <p:nvPr/>
            </p:nvSpPr>
            <p:spPr bwMode="auto">
              <a:xfrm>
                <a:off x="6916738" y="3613945"/>
                <a:ext cx="1801812" cy="736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r>
                  <a:rPr lang="en-US" altLang="en-US" sz="1400" dirty="0">
                    <a:solidFill>
                      <a:srgbClr val="0000CC"/>
                    </a:solidFill>
                    <a:latin typeface="Comic Sans MS" pitchFamily="66" charset="0"/>
                  </a:rPr>
                  <a:t>Expected range of values for each </a:t>
                </a:r>
              </a:p>
              <a:p>
                <a:pPr algn="ctr"/>
                <a:r>
                  <a:rPr lang="en-US" altLang="en-US" sz="1400" dirty="0">
                    <a:solidFill>
                      <a:srgbClr val="0000CC"/>
                    </a:solidFill>
                    <a:latin typeface="Comic Sans MS" pitchFamily="66" charset="0"/>
                  </a:rPr>
                  <a:t>table entry.</a:t>
                </a:r>
              </a:p>
            </p:txBody>
          </p:sp>
          <p:grpSp>
            <p:nvGrpSpPr>
              <p:cNvPr id="7" name="Group 6"/>
              <p:cNvGrpSpPr/>
              <p:nvPr/>
            </p:nvGrpSpPr>
            <p:grpSpPr>
              <a:xfrm>
                <a:off x="6216650" y="4321970"/>
                <a:ext cx="608013" cy="305212"/>
                <a:chOff x="6216650" y="4321970"/>
                <a:chExt cx="608013" cy="305212"/>
              </a:xfrm>
            </p:grpSpPr>
            <p:graphicFrame>
              <p:nvGraphicFramePr>
                <p:cNvPr id="2739419" name="Object 219">
                  <a:hlinkClick r:id="" action="ppaction://ole?verb=0"/>
                </p:cNvPr>
                <p:cNvGraphicFramePr>
                  <a:graphicFrameLocks/>
                </p:cNvGraphicFramePr>
                <p:nvPr/>
              </p:nvGraphicFramePr>
              <p:xfrm>
                <a:off x="6216650" y="4360070"/>
                <a:ext cx="196850" cy="160338"/>
              </p:xfrm>
              <a:graphic>
                <a:graphicData uri="http://schemas.openxmlformats.org/presentationml/2006/ole">
                  <mc:AlternateContent xmlns:mc="http://schemas.openxmlformats.org/markup-compatibility/2006">
                    <mc:Choice xmlns:v="urn:schemas-microsoft-com:vml" Requires="v">
                      <p:oleObj spid="_x0000_s10268" name="Equation" r:id="rId6" imgW="176040" imgH="201600" progId="Equation.2">
                        <p:embed/>
                      </p:oleObj>
                    </mc:Choice>
                    <mc:Fallback>
                      <p:oleObj name="Equation" r:id="rId6" imgW="176040" imgH="201600" progId="Equation.2">
                        <p:embed/>
                        <p:pic>
                          <p:nvPicPr>
                            <p:cNvPr id="2739419" name="Object 219">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650" y="4360070"/>
                              <a:ext cx="196850" cy="160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9420" name="Rectangle 220"/>
                <p:cNvSpPr>
                  <a:spLocks noChangeArrowheads="1"/>
                </p:cNvSpPr>
                <p:nvPr/>
              </p:nvSpPr>
              <p:spPr bwMode="auto">
                <a:xfrm>
                  <a:off x="6283325" y="4321970"/>
                  <a:ext cx="449262" cy="305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400">
                      <a:latin typeface="Times New Roman" pitchFamily="18" charset="0"/>
                    </a:rPr>
                    <a:t>+2</a:t>
                  </a:r>
                </a:p>
              </p:txBody>
            </p:sp>
            <p:graphicFrame>
              <p:nvGraphicFramePr>
                <p:cNvPr id="2739421" name="Object 221">
                  <a:hlinkClick r:id="" action="ppaction://ole?verb=0"/>
                </p:cNvPr>
                <p:cNvGraphicFramePr>
                  <a:graphicFrameLocks/>
                </p:cNvGraphicFramePr>
                <p:nvPr/>
              </p:nvGraphicFramePr>
              <p:xfrm>
                <a:off x="6596063" y="4390232"/>
                <a:ext cx="228600" cy="161925"/>
              </p:xfrm>
              <a:graphic>
                <a:graphicData uri="http://schemas.openxmlformats.org/presentationml/2006/ole">
                  <mc:AlternateContent xmlns:mc="http://schemas.openxmlformats.org/markup-compatibility/2006">
                    <mc:Choice xmlns:v="urn:schemas-microsoft-com:vml" Requires="v">
                      <p:oleObj spid="_x0000_s10269" name="Equation" r:id="rId7" imgW="150480" imgH="137880" progId="Equation.2">
                        <p:embed/>
                      </p:oleObj>
                    </mc:Choice>
                    <mc:Fallback>
                      <p:oleObj name="Equation" r:id="rId7" imgW="150480" imgH="137880" progId="Equation.2">
                        <p:embed/>
                        <p:pic>
                          <p:nvPicPr>
                            <p:cNvPr id="2739421" name="Object 221">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063" y="4390232"/>
                              <a:ext cx="228600" cy="1619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7"/>
              <p:cNvGrpSpPr/>
              <p:nvPr/>
            </p:nvGrpSpPr>
            <p:grpSpPr>
              <a:xfrm>
                <a:off x="6207125" y="4902995"/>
                <a:ext cx="541338" cy="363538"/>
                <a:chOff x="6207125" y="4902995"/>
                <a:chExt cx="541338" cy="363538"/>
              </a:xfrm>
            </p:grpSpPr>
            <p:graphicFrame>
              <p:nvGraphicFramePr>
                <p:cNvPr id="2739426" name="Object 226">
                  <a:hlinkClick r:id="" action="ppaction://ole?verb=0"/>
                </p:cNvPr>
                <p:cNvGraphicFramePr>
                  <a:graphicFrameLocks/>
                </p:cNvGraphicFramePr>
                <p:nvPr/>
              </p:nvGraphicFramePr>
              <p:xfrm>
                <a:off x="6519863" y="4999832"/>
                <a:ext cx="228600" cy="161925"/>
              </p:xfrm>
              <a:graphic>
                <a:graphicData uri="http://schemas.openxmlformats.org/presentationml/2006/ole">
                  <mc:AlternateContent xmlns:mc="http://schemas.openxmlformats.org/markup-compatibility/2006">
                    <mc:Choice xmlns:v="urn:schemas-microsoft-com:vml" Requires="v">
                      <p:oleObj spid="_x0000_s10270" name="Equation" r:id="rId9" imgW="150480" imgH="137880" progId="Equation.2">
                        <p:embed/>
                      </p:oleObj>
                    </mc:Choice>
                    <mc:Fallback>
                      <p:oleObj name="Equation" r:id="rId9" imgW="150480" imgH="137880" progId="Equation.2">
                        <p:embed/>
                        <p:pic>
                          <p:nvPicPr>
                            <p:cNvPr id="2739426" name="Object 226">
                              <a:hlinkClick r:id="" action="ppaction://ole?verb=0"/>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9863" y="4999832"/>
                              <a:ext cx="228600" cy="1619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39427" name="Object 227">
                  <a:hlinkClick r:id="" action="ppaction://ole?verb=0"/>
                </p:cNvPr>
                <p:cNvGraphicFramePr>
                  <a:graphicFrameLocks/>
                </p:cNvGraphicFramePr>
                <p:nvPr/>
              </p:nvGraphicFramePr>
              <p:xfrm>
                <a:off x="6216650" y="4969670"/>
                <a:ext cx="196850" cy="160338"/>
              </p:xfrm>
              <a:graphic>
                <a:graphicData uri="http://schemas.openxmlformats.org/presentationml/2006/ole">
                  <mc:AlternateContent xmlns:mc="http://schemas.openxmlformats.org/markup-compatibility/2006">
                    <mc:Choice xmlns:v="urn:schemas-microsoft-com:vml" Requires="v">
                      <p:oleObj spid="_x0000_s10271" name="Equation" r:id="rId10" imgW="176040" imgH="201600" progId="Equation.2">
                        <p:embed/>
                      </p:oleObj>
                    </mc:Choice>
                    <mc:Fallback>
                      <p:oleObj name="Equation" r:id="rId10" imgW="176040" imgH="201600" progId="Equation.2">
                        <p:embed/>
                        <p:pic>
                          <p:nvPicPr>
                            <p:cNvPr id="2739427" name="Object 227">
                              <a:hlinkClick r:id="" action="ppaction://ole?verb=0"/>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6650" y="4969670"/>
                              <a:ext cx="196850" cy="160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9429" name="Rectangle 229"/>
                <p:cNvSpPr>
                  <a:spLocks noChangeArrowheads="1"/>
                </p:cNvSpPr>
                <p:nvPr/>
              </p:nvSpPr>
              <p:spPr bwMode="auto">
                <a:xfrm>
                  <a:off x="6207125" y="4902995"/>
                  <a:ext cx="481012" cy="3635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r>
                    <a:rPr lang="en-US" altLang="en-US" sz="1800">
                      <a:latin typeface="Times New Roman" pitchFamily="18" charset="0"/>
                    </a:rPr>
                    <a:t> -</a:t>
                  </a:r>
                  <a:r>
                    <a:rPr lang="en-US" altLang="en-US" sz="1400">
                      <a:latin typeface="Times New Roman" pitchFamily="18" charset="0"/>
                    </a:rPr>
                    <a:t>2</a:t>
                  </a:r>
                </a:p>
              </p:txBody>
            </p:sp>
          </p:grpSp>
        </p:grpSp>
      </p:grpSp>
      <p:grpSp>
        <p:nvGrpSpPr>
          <p:cNvPr id="2739430" name="Group 230"/>
          <p:cNvGrpSpPr>
            <a:grpSpLocks/>
          </p:cNvGrpSpPr>
          <p:nvPr/>
        </p:nvGrpSpPr>
        <p:grpSpPr bwMode="auto">
          <a:xfrm>
            <a:off x="2173288" y="4344196"/>
            <a:ext cx="1968500" cy="1044575"/>
            <a:chOff x="460" y="1496"/>
            <a:chExt cx="1240" cy="658"/>
          </a:xfrm>
        </p:grpSpPr>
        <p:sp>
          <p:nvSpPr>
            <p:cNvPr id="2739431" name="Rectangle 231"/>
            <p:cNvSpPr>
              <a:spLocks noChangeArrowheads="1"/>
            </p:cNvSpPr>
            <p:nvPr/>
          </p:nvSpPr>
          <p:spPr bwMode="auto">
            <a:xfrm>
              <a:off x="694"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2" name="Rectangle 232"/>
            <p:cNvSpPr>
              <a:spLocks noChangeArrowheads="1"/>
            </p:cNvSpPr>
            <p:nvPr/>
          </p:nvSpPr>
          <p:spPr bwMode="auto">
            <a:xfrm>
              <a:off x="704" y="151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3" name="Rectangle 233"/>
            <p:cNvSpPr>
              <a:spLocks noChangeArrowheads="1"/>
            </p:cNvSpPr>
            <p:nvPr/>
          </p:nvSpPr>
          <p:spPr bwMode="auto">
            <a:xfrm>
              <a:off x="875" y="151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4" name="Rectangle 234"/>
            <p:cNvSpPr>
              <a:spLocks noChangeArrowheads="1"/>
            </p:cNvSpPr>
            <p:nvPr/>
          </p:nvSpPr>
          <p:spPr bwMode="auto">
            <a:xfrm>
              <a:off x="881" y="151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5" name="Rectangle 235"/>
            <p:cNvSpPr>
              <a:spLocks noChangeArrowheads="1"/>
            </p:cNvSpPr>
            <p:nvPr/>
          </p:nvSpPr>
          <p:spPr bwMode="auto">
            <a:xfrm>
              <a:off x="1053"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6" name="Rectangle 236"/>
            <p:cNvSpPr>
              <a:spLocks noChangeArrowheads="1"/>
            </p:cNvSpPr>
            <p:nvPr/>
          </p:nvSpPr>
          <p:spPr bwMode="auto">
            <a:xfrm>
              <a:off x="1059" y="1511"/>
              <a:ext cx="169"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7" name="Rectangle 237"/>
            <p:cNvSpPr>
              <a:spLocks noChangeArrowheads="1"/>
            </p:cNvSpPr>
            <p:nvPr/>
          </p:nvSpPr>
          <p:spPr bwMode="auto">
            <a:xfrm>
              <a:off x="1235" y="1511"/>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8" name="Rectangle 238"/>
            <p:cNvSpPr>
              <a:spLocks noChangeArrowheads="1"/>
            </p:cNvSpPr>
            <p:nvPr/>
          </p:nvSpPr>
          <p:spPr bwMode="auto">
            <a:xfrm>
              <a:off x="1242" y="1511"/>
              <a:ext cx="165"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39" name="Rectangle 239"/>
            <p:cNvSpPr>
              <a:spLocks noChangeArrowheads="1"/>
            </p:cNvSpPr>
            <p:nvPr/>
          </p:nvSpPr>
          <p:spPr bwMode="auto">
            <a:xfrm>
              <a:off x="1412" y="151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0" name="Rectangle 240"/>
            <p:cNvSpPr>
              <a:spLocks noChangeArrowheads="1"/>
            </p:cNvSpPr>
            <p:nvPr/>
          </p:nvSpPr>
          <p:spPr bwMode="auto">
            <a:xfrm>
              <a:off x="1419" y="1511"/>
              <a:ext cx="168"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1" name="Rectangle 241"/>
            <p:cNvSpPr>
              <a:spLocks noChangeArrowheads="1"/>
            </p:cNvSpPr>
            <p:nvPr/>
          </p:nvSpPr>
          <p:spPr bwMode="auto">
            <a:xfrm>
              <a:off x="1592" y="151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2" name="Rectangle 242"/>
            <p:cNvSpPr>
              <a:spLocks noChangeArrowheads="1"/>
            </p:cNvSpPr>
            <p:nvPr/>
          </p:nvSpPr>
          <p:spPr bwMode="auto">
            <a:xfrm>
              <a:off x="694"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3" name="Rectangle 243"/>
            <p:cNvSpPr>
              <a:spLocks noChangeArrowheads="1"/>
            </p:cNvSpPr>
            <p:nvPr/>
          </p:nvSpPr>
          <p:spPr bwMode="auto">
            <a:xfrm>
              <a:off x="875" y="151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4" name="Rectangle 244"/>
            <p:cNvSpPr>
              <a:spLocks noChangeArrowheads="1"/>
            </p:cNvSpPr>
            <p:nvPr/>
          </p:nvSpPr>
          <p:spPr bwMode="auto">
            <a:xfrm>
              <a:off x="1053"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5" name="Rectangle 245"/>
            <p:cNvSpPr>
              <a:spLocks noChangeArrowheads="1"/>
            </p:cNvSpPr>
            <p:nvPr/>
          </p:nvSpPr>
          <p:spPr bwMode="auto">
            <a:xfrm>
              <a:off x="1235" y="1517"/>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6" name="Rectangle 246"/>
            <p:cNvSpPr>
              <a:spLocks noChangeArrowheads="1"/>
            </p:cNvSpPr>
            <p:nvPr/>
          </p:nvSpPr>
          <p:spPr bwMode="auto">
            <a:xfrm>
              <a:off x="1412" y="151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7" name="Rectangle 247"/>
            <p:cNvSpPr>
              <a:spLocks noChangeArrowheads="1"/>
            </p:cNvSpPr>
            <p:nvPr/>
          </p:nvSpPr>
          <p:spPr bwMode="auto">
            <a:xfrm>
              <a:off x="1592" y="151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48" name="Rectangle 248"/>
            <p:cNvSpPr>
              <a:spLocks noChangeArrowheads="1"/>
            </p:cNvSpPr>
            <p:nvPr/>
          </p:nvSpPr>
          <p:spPr bwMode="auto">
            <a:xfrm>
              <a:off x="677" y="1496"/>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RA</a:t>
              </a:r>
            </a:p>
          </p:txBody>
        </p:sp>
        <p:sp>
          <p:nvSpPr>
            <p:cNvPr id="2739449" name="Rectangle 249"/>
            <p:cNvSpPr>
              <a:spLocks noChangeArrowheads="1"/>
            </p:cNvSpPr>
            <p:nvPr/>
          </p:nvSpPr>
          <p:spPr bwMode="auto">
            <a:xfrm>
              <a:off x="857" y="1496"/>
              <a:ext cx="26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PD</a:t>
              </a:r>
            </a:p>
          </p:txBody>
        </p:sp>
        <p:sp>
          <p:nvSpPr>
            <p:cNvPr id="2739450" name="Rectangle 250"/>
            <p:cNvSpPr>
              <a:spLocks noChangeArrowheads="1"/>
            </p:cNvSpPr>
            <p:nvPr/>
          </p:nvSpPr>
          <p:spPr bwMode="auto">
            <a:xfrm>
              <a:off x="1036" y="1496"/>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DD</a:t>
              </a:r>
            </a:p>
          </p:txBody>
        </p:sp>
        <p:sp>
          <p:nvSpPr>
            <p:cNvPr id="2739451" name="Rectangle 251"/>
            <p:cNvSpPr>
              <a:spLocks noChangeArrowheads="1"/>
            </p:cNvSpPr>
            <p:nvPr/>
          </p:nvSpPr>
          <p:spPr bwMode="auto">
            <a:xfrm>
              <a:off x="1202" y="1496"/>
              <a:ext cx="310"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CUT</a:t>
              </a:r>
            </a:p>
          </p:txBody>
        </p:sp>
        <p:sp>
          <p:nvSpPr>
            <p:cNvPr id="2739452" name="Rectangle 252"/>
            <p:cNvSpPr>
              <a:spLocks noChangeArrowheads="1"/>
            </p:cNvSpPr>
            <p:nvPr/>
          </p:nvSpPr>
          <p:spPr bwMode="auto">
            <a:xfrm>
              <a:off x="1382" y="1496"/>
              <a:ext cx="318"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I &amp; T</a:t>
              </a:r>
            </a:p>
          </p:txBody>
        </p:sp>
        <p:sp>
          <p:nvSpPr>
            <p:cNvPr id="2739453" name="Rectangle 253"/>
            <p:cNvSpPr>
              <a:spLocks noChangeArrowheads="1"/>
            </p:cNvSpPr>
            <p:nvPr/>
          </p:nvSpPr>
          <p:spPr bwMode="auto">
            <a:xfrm>
              <a:off x="521"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4" name="Rectangle 254"/>
            <p:cNvSpPr>
              <a:spLocks noChangeArrowheads="1"/>
            </p:cNvSpPr>
            <p:nvPr/>
          </p:nvSpPr>
          <p:spPr bwMode="auto">
            <a:xfrm>
              <a:off x="530"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5" name="Rectangle 255"/>
            <p:cNvSpPr>
              <a:spLocks noChangeArrowheads="1"/>
            </p:cNvSpPr>
            <p:nvPr/>
          </p:nvSpPr>
          <p:spPr bwMode="auto">
            <a:xfrm>
              <a:off x="694"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6" name="Rectangle 256"/>
            <p:cNvSpPr>
              <a:spLocks noChangeArrowheads="1"/>
            </p:cNvSpPr>
            <p:nvPr/>
          </p:nvSpPr>
          <p:spPr bwMode="auto">
            <a:xfrm>
              <a:off x="704" y="1605"/>
              <a:ext cx="167"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7" name="Rectangle 257"/>
            <p:cNvSpPr>
              <a:spLocks noChangeArrowheads="1"/>
            </p:cNvSpPr>
            <p:nvPr/>
          </p:nvSpPr>
          <p:spPr bwMode="auto">
            <a:xfrm>
              <a:off x="875"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8" name="Rectangle 258"/>
            <p:cNvSpPr>
              <a:spLocks noChangeArrowheads="1"/>
            </p:cNvSpPr>
            <p:nvPr/>
          </p:nvSpPr>
          <p:spPr bwMode="auto">
            <a:xfrm>
              <a:off x="881" y="1605"/>
              <a:ext cx="167"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59" name="Rectangle 259"/>
            <p:cNvSpPr>
              <a:spLocks noChangeArrowheads="1"/>
            </p:cNvSpPr>
            <p:nvPr/>
          </p:nvSpPr>
          <p:spPr bwMode="auto">
            <a:xfrm>
              <a:off x="1053"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0" name="Rectangle 260"/>
            <p:cNvSpPr>
              <a:spLocks noChangeArrowheads="1"/>
            </p:cNvSpPr>
            <p:nvPr/>
          </p:nvSpPr>
          <p:spPr bwMode="auto">
            <a:xfrm>
              <a:off x="1059"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1" name="Rectangle 261"/>
            <p:cNvSpPr>
              <a:spLocks noChangeArrowheads="1"/>
            </p:cNvSpPr>
            <p:nvPr/>
          </p:nvSpPr>
          <p:spPr bwMode="auto">
            <a:xfrm>
              <a:off x="1068"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2" name="Rectangle 262"/>
            <p:cNvSpPr>
              <a:spLocks noChangeArrowheads="1"/>
            </p:cNvSpPr>
            <p:nvPr/>
          </p:nvSpPr>
          <p:spPr bwMode="auto">
            <a:xfrm>
              <a:off x="1235" y="1605"/>
              <a:ext cx="1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3" name="Rectangle 263"/>
            <p:cNvSpPr>
              <a:spLocks noChangeArrowheads="1"/>
            </p:cNvSpPr>
            <p:nvPr/>
          </p:nvSpPr>
          <p:spPr bwMode="auto">
            <a:xfrm>
              <a:off x="1242" y="1605"/>
              <a:ext cx="8"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4" name="Rectangle 264"/>
            <p:cNvSpPr>
              <a:spLocks noChangeArrowheads="1"/>
            </p:cNvSpPr>
            <p:nvPr/>
          </p:nvSpPr>
          <p:spPr bwMode="auto">
            <a:xfrm>
              <a:off x="1246" y="1605"/>
              <a:ext cx="16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5" name="Rectangle 265"/>
            <p:cNvSpPr>
              <a:spLocks noChangeArrowheads="1"/>
            </p:cNvSpPr>
            <p:nvPr/>
          </p:nvSpPr>
          <p:spPr bwMode="auto">
            <a:xfrm>
              <a:off x="1412" y="1605"/>
              <a:ext cx="11"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6" name="Rectangle 266"/>
            <p:cNvSpPr>
              <a:spLocks noChangeArrowheads="1"/>
            </p:cNvSpPr>
            <p:nvPr/>
          </p:nvSpPr>
          <p:spPr bwMode="auto">
            <a:xfrm>
              <a:off x="1419" y="1605"/>
              <a:ext cx="1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7" name="Rectangle 267"/>
            <p:cNvSpPr>
              <a:spLocks noChangeArrowheads="1"/>
            </p:cNvSpPr>
            <p:nvPr/>
          </p:nvSpPr>
          <p:spPr bwMode="auto">
            <a:xfrm>
              <a:off x="1427" y="1605"/>
              <a:ext cx="160"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8" name="Rectangle 268"/>
            <p:cNvSpPr>
              <a:spLocks noChangeArrowheads="1"/>
            </p:cNvSpPr>
            <p:nvPr/>
          </p:nvSpPr>
          <p:spPr bwMode="auto">
            <a:xfrm>
              <a:off x="1592" y="1605"/>
              <a:ext cx="12"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69" name="Rectangle 269"/>
            <p:cNvSpPr>
              <a:spLocks noChangeArrowheads="1"/>
            </p:cNvSpPr>
            <p:nvPr/>
          </p:nvSpPr>
          <p:spPr bwMode="auto">
            <a:xfrm>
              <a:off x="1600" y="1605"/>
              <a:ext cx="9" cy="9"/>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0" name="Rectangle 270"/>
            <p:cNvSpPr>
              <a:spLocks noChangeArrowheads="1"/>
            </p:cNvSpPr>
            <p:nvPr/>
          </p:nvSpPr>
          <p:spPr bwMode="auto">
            <a:xfrm>
              <a:off x="521" y="1611"/>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1" name="Rectangle 271"/>
            <p:cNvSpPr>
              <a:spLocks noChangeArrowheads="1"/>
            </p:cNvSpPr>
            <p:nvPr/>
          </p:nvSpPr>
          <p:spPr bwMode="auto">
            <a:xfrm>
              <a:off x="694" y="1611"/>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2" name="Rectangle 272"/>
            <p:cNvSpPr>
              <a:spLocks noChangeArrowheads="1"/>
            </p:cNvSpPr>
            <p:nvPr/>
          </p:nvSpPr>
          <p:spPr bwMode="auto">
            <a:xfrm>
              <a:off x="875" y="1611"/>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3" name="Rectangle 273"/>
            <p:cNvSpPr>
              <a:spLocks noChangeArrowheads="1"/>
            </p:cNvSpPr>
            <p:nvPr/>
          </p:nvSpPr>
          <p:spPr bwMode="auto">
            <a:xfrm>
              <a:off x="460" y="1571"/>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RA</a:t>
              </a:r>
            </a:p>
          </p:txBody>
        </p:sp>
        <p:sp>
          <p:nvSpPr>
            <p:cNvPr id="2739474" name="Rectangle 274"/>
            <p:cNvSpPr>
              <a:spLocks noChangeArrowheads="1"/>
            </p:cNvSpPr>
            <p:nvPr/>
          </p:nvSpPr>
          <p:spPr bwMode="auto">
            <a:xfrm>
              <a:off x="676" y="1571"/>
              <a:ext cx="34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2</a:t>
              </a:r>
            </a:p>
          </p:txBody>
        </p:sp>
        <p:sp>
          <p:nvSpPr>
            <p:cNvPr id="2739475" name="Rectangle 275"/>
            <p:cNvSpPr>
              <a:spLocks noChangeArrowheads="1"/>
            </p:cNvSpPr>
            <p:nvPr/>
          </p:nvSpPr>
          <p:spPr bwMode="auto">
            <a:xfrm>
              <a:off x="521" y="170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6" name="Rectangle 276"/>
            <p:cNvSpPr>
              <a:spLocks noChangeArrowheads="1"/>
            </p:cNvSpPr>
            <p:nvPr/>
          </p:nvSpPr>
          <p:spPr bwMode="auto">
            <a:xfrm>
              <a:off x="530" y="1701"/>
              <a:ext cx="16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7" name="Rectangle 277"/>
            <p:cNvSpPr>
              <a:spLocks noChangeArrowheads="1"/>
            </p:cNvSpPr>
            <p:nvPr/>
          </p:nvSpPr>
          <p:spPr bwMode="auto">
            <a:xfrm>
              <a:off x="694"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8" name="Rectangle 278"/>
            <p:cNvSpPr>
              <a:spLocks noChangeArrowheads="1"/>
            </p:cNvSpPr>
            <p:nvPr/>
          </p:nvSpPr>
          <p:spPr bwMode="auto">
            <a:xfrm>
              <a:off x="704" y="170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79" name="Rectangle 279"/>
            <p:cNvSpPr>
              <a:spLocks noChangeArrowheads="1"/>
            </p:cNvSpPr>
            <p:nvPr/>
          </p:nvSpPr>
          <p:spPr bwMode="auto">
            <a:xfrm>
              <a:off x="875" y="1701"/>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0" name="Rectangle 280"/>
            <p:cNvSpPr>
              <a:spLocks noChangeArrowheads="1"/>
            </p:cNvSpPr>
            <p:nvPr/>
          </p:nvSpPr>
          <p:spPr bwMode="auto">
            <a:xfrm>
              <a:off x="881" y="1701"/>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1" name="Rectangle 281"/>
            <p:cNvSpPr>
              <a:spLocks noChangeArrowheads="1"/>
            </p:cNvSpPr>
            <p:nvPr/>
          </p:nvSpPr>
          <p:spPr bwMode="auto">
            <a:xfrm>
              <a:off x="1053"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2" name="Rectangle 282"/>
            <p:cNvSpPr>
              <a:spLocks noChangeArrowheads="1"/>
            </p:cNvSpPr>
            <p:nvPr/>
          </p:nvSpPr>
          <p:spPr bwMode="auto">
            <a:xfrm>
              <a:off x="1053" y="1701"/>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3" name="Rectangle 283"/>
            <p:cNvSpPr>
              <a:spLocks noChangeArrowheads="1"/>
            </p:cNvSpPr>
            <p:nvPr/>
          </p:nvSpPr>
          <p:spPr bwMode="auto">
            <a:xfrm>
              <a:off x="521" y="1706"/>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4" name="Rectangle 284"/>
            <p:cNvSpPr>
              <a:spLocks noChangeArrowheads="1"/>
            </p:cNvSpPr>
            <p:nvPr/>
          </p:nvSpPr>
          <p:spPr bwMode="auto">
            <a:xfrm>
              <a:off x="694" y="1706"/>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5" name="Rectangle 285"/>
            <p:cNvSpPr>
              <a:spLocks noChangeArrowheads="1"/>
            </p:cNvSpPr>
            <p:nvPr/>
          </p:nvSpPr>
          <p:spPr bwMode="auto">
            <a:xfrm>
              <a:off x="875" y="1706"/>
              <a:ext cx="11"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6" name="Rectangle 286"/>
            <p:cNvSpPr>
              <a:spLocks noChangeArrowheads="1"/>
            </p:cNvSpPr>
            <p:nvPr/>
          </p:nvSpPr>
          <p:spPr bwMode="auto">
            <a:xfrm>
              <a:off x="1053" y="1706"/>
              <a:ext cx="12"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87" name="Rectangle 287"/>
            <p:cNvSpPr>
              <a:spLocks noChangeArrowheads="1"/>
            </p:cNvSpPr>
            <p:nvPr/>
          </p:nvSpPr>
          <p:spPr bwMode="auto">
            <a:xfrm>
              <a:off x="460" y="1666"/>
              <a:ext cx="26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PD</a:t>
              </a:r>
            </a:p>
          </p:txBody>
        </p:sp>
        <p:sp>
          <p:nvSpPr>
            <p:cNvPr id="2739488" name="Rectangle 288"/>
            <p:cNvSpPr>
              <a:spLocks noChangeArrowheads="1"/>
            </p:cNvSpPr>
            <p:nvPr/>
          </p:nvSpPr>
          <p:spPr bwMode="auto">
            <a:xfrm>
              <a:off x="698" y="1666"/>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4</a:t>
              </a:r>
            </a:p>
          </p:txBody>
        </p:sp>
        <p:sp>
          <p:nvSpPr>
            <p:cNvPr id="2739489" name="Rectangle 289"/>
            <p:cNvSpPr>
              <a:spLocks noChangeArrowheads="1"/>
            </p:cNvSpPr>
            <p:nvPr/>
          </p:nvSpPr>
          <p:spPr bwMode="auto">
            <a:xfrm>
              <a:off x="851" y="1666"/>
              <a:ext cx="32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2   </a:t>
              </a:r>
            </a:p>
          </p:txBody>
        </p:sp>
        <p:sp>
          <p:nvSpPr>
            <p:cNvPr id="2739490" name="Rectangle 290"/>
            <p:cNvSpPr>
              <a:spLocks noChangeArrowheads="1"/>
            </p:cNvSpPr>
            <p:nvPr/>
          </p:nvSpPr>
          <p:spPr bwMode="auto">
            <a:xfrm>
              <a:off x="521" y="1796"/>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1" name="Rectangle 291"/>
            <p:cNvSpPr>
              <a:spLocks noChangeArrowheads="1"/>
            </p:cNvSpPr>
            <p:nvPr/>
          </p:nvSpPr>
          <p:spPr bwMode="auto">
            <a:xfrm>
              <a:off x="530" y="1796"/>
              <a:ext cx="16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2" name="Rectangle 292"/>
            <p:cNvSpPr>
              <a:spLocks noChangeArrowheads="1"/>
            </p:cNvSpPr>
            <p:nvPr/>
          </p:nvSpPr>
          <p:spPr bwMode="auto">
            <a:xfrm>
              <a:off x="694" y="1796"/>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3" name="Rectangle 293"/>
            <p:cNvSpPr>
              <a:spLocks noChangeArrowheads="1"/>
            </p:cNvSpPr>
            <p:nvPr/>
          </p:nvSpPr>
          <p:spPr bwMode="auto">
            <a:xfrm>
              <a:off x="704" y="1796"/>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4" name="Rectangle 294"/>
            <p:cNvSpPr>
              <a:spLocks noChangeArrowheads="1"/>
            </p:cNvSpPr>
            <p:nvPr/>
          </p:nvSpPr>
          <p:spPr bwMode="auto">
            <a:xfrm>
              <a:off x="875" y="1796"/>
              <a:ext cx="11"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5" name="Rectangle 295"/>
            <p:cNvSpPr>
              <a:spLocks noChangeArrowheads="1"/>
            </p:cNvSpPr>
            <p:nvPr/>
          </p:nvSpPr>
          <p:spPr bwMode="auto">
            <a:xfrm>
              <a:off x="881" y="1796"/>
              <a:ext cx="167"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6" name="Rectangle 296"/>
            <p:cNvSpPr>
              <a:spLocks noChangeArrowheads="1"/>
            </p:cNvSpPr>
            <p:nvPr/>
          </p:nvSpPr>
          <p:spPr bwMode="auto">
            <a:xfrm>
              <a:off x="1053" y="1796"/>
              <a:ext cx="12"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7" name="Rectangle 297"/>
            <p:cNvSpPr>
              <a:spLocks noChangeArrowheads="1"/>
            </p:cNvSpPr>
            <p:nvPr/>
          </p:nvSpPr>
          <p:spPr bwMode="auto">
            <a:xfrm>
              <a:off x="1059" y="1796"/>
              <a:ext cx="169"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8" name="Rectangle 298"/>
            <p:cNvSpPr>
              <a:spLocks noChangeArrowheads="1"/>
            </p:cNvSpPr>
            <p:nvPr/>
          </p:nvSpPr>
          <p:spPr bwMode="auto">
            <a:xfrm>
              <a:off x="1235" y="1796"/>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499" name="Rectangle 299"/>
            <p:cNvSpPr>
              <a:spLocks noChangeArrowheads="1"/>
            </p:cNvSpPr>
            <p:nvPr/>
          </p:nvSpPr>
          <p:spPr bwMode="auto">
            <a:xfrm>
              <a:off x="1235" y="1796"/>
              <a:ext cx="10" cy="7"/>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0" name="Rectangle 300"/>
            <p:cNvSpPr>
              <a:spLocks noChangeArrowheads="1"/>
            </p:cNvSpPr>
            <p:nvPr/>
          </p:nvSpPr>
          <p:spPr bwMode="auto">
            <a:xfrm>
              <a:off x="521" y="1802"/>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1" name="Rectangle 301"/>
            <p:cNvSpPr>
              <a:spLocks noChangeArrowheads="1"/>
            </p:cNvSpPr>
            <p:nvPr/>
          </p:nvSpPr>
          <p:spPr bwMode="auto">
            <a:xfrm>
              <a:off x="694" y="1802"/>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2" name="Rectangle 302"/>
            <p:cNvSpPr>
              <a:spLocks noChangeArrowheads="1"/>
            </p:cNvSpPr>
            <p:nvPr/>
          </p:nvSpPr>
          <p:spPr bwMode="auto">
            <a:xfrm>
              <a:off x="875" y="1802"/>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3" name="Rectangle 303"/>
            <p:cNvSpPr>
              <a:spLocks noChangeArrowheads="1"/>
            </p:cNvSpPr>
            <p:nvPr/>
          </p:nvSpPr>
          <p:spPr bwMode="auto">
            <a:xfrm>
              <a:off x="1053" y="1802"/>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4" name="Rectangle 304"/>
            <p:cNvSpPr>
              <a:spLocks noChangeArrowheads="1"/>
            </p:cNvSpPr>
            <p:nvPr/>
          </p:nvSpPr>
          <p:spPr bwMode="auto">
            <a:xfrm>
              <a:off x="1235" y="1802"/>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05" name="Rectangle 305"/>
            <p:cNvSpPr>
              <a:spLocks noChangeArrowheads="1"/>
            </p:cNvSpPr>
            <p:nvPr/>
          </p:nvSpPr>
          <p:spPr bwMode="auto">
            <a:xfrm>
              <a:off x="460" y="1761"/>
              <a:ext cx="26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DD</a:t>
              </a:r>
            </a:p>
          </p:txBody>
        </p:sp>
        <p:sp>
          <p:nvSpPr>
            <p:cNvPr id="2739506" name="Rectangle 306"/>
            <p:cNvSpPr>
              <a:spLocks noChangeArrowheads="1"/>
            </p:cNvSpPr>
            <p:nvPr/>
          </p:nvSpPr>
          <p:spPr bwMode="auto">
            <a:xfrm>
              <a:off x="698" y="1761"/>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6</a:t>
              </a:r>
            </a:p>
          </p:txBody>
        </p:sp>
        <p:sp>
          <p:nvSpPr>
            <p:cNvPr id="2739507" name="Rectangle 307"/>
            <p:cNvSpPr>
              <a:spLocks noChangeArrowheads="1"/>
            </p:cNvSpPr>
            <p:nvPr/>
          </p:nvSpPr>
          <p:spPr bwMode="auto">
            <a:xfrm>
              <a:off x="876" y="1761"/>
              <a:ext cx="30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4</a:t>
              </a:r>
            </a:p>
          </p:txBody>
        </p:sp>
        <p:sp>
          <p:nvSpPr>
            <p:cNvPr id="2739508" name="Rectangle 308"/>
            <p:cNvSpPr>
              <a:spLocks noChangeArrowheads="1"/>
            </p:cNvSpPr>
            <p:nvPr/>
          </p:nvSpPr>
          <p:spPr bwMode="auto">
            <a:xfrm>
              <a:off x="1032" y="1761"/>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p:txBody>
        </p:sp>
        <p:sp>
          <p:nvSpPr>
            <p:cNvPr id="2739509" name="Rectangle 309"/>
            <p:cNvSpPr>
              <a:spLocks noChangeArrowheads="1"/>
            </p:cNvSpPr>
            <p:nvPr/>
          </p:nvSpPr>
          <p:spPr bwMode="auto">
            <a:xfrm>
              <a:off x="521"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0" name="Rectangle 310"/>
            <p:cNvSpPr>
              <a:spLocks noChangeArrowheads="1"/>
            </p:cNvSpPr>
            <p:nvPr/>
          </p:nvSpPr>
          <p:spPr bwMode="auto">
            <a:xfrm>
              <a:off x="530" y="1891"/>
              <a:ext cx="160"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1" name="Rectangle 311"/>
            <p:cNvSpPr>
              <a:spLocks noChangeArrowheads="1"/>
            </p:cNvSpPr>
            <p:nvPr/>
          </p:nvSpPr>
          <p:spPr bwMode="auto">
            <a:xfrm>
              <a:off x="694" y="1891"/>
              <a:ext cx="12"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2" name="Rectangle 312"/>
            <p:cNvSpPr>
              <a:spLocks noChangeArrowheads="1"/>
            </p:cNvSpPr>
            <p:nvPr/>
          </p:nvSpPr>
          <p:spPr bwMode="auto">
            <a:xfrm>
              <a:off x="704" y="1891"/>
              <a:ext cx="167"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3" name="Rectangle 313"/>
            <p:cNvSpPr>
              <a:spLocks noChangeArrowheads="1"/>
            </p:cNvSpPr>
            <p:nvPr/>
          </p:nvSpPr>
          <p:spPr bwMode="auto">
            <a:xfrm>
              <a:off x="875"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4" name="Rectangle 314"/>
            <p:cNvSpPr>
              <a:spLocks noChangeArrowheads="1"/>
            </p:cNvSpPr>
            <p:nvPr/>
          </p:nvSpPr>
          <p:spPr bwMode="auto">
            <a:xfrm>
              <a:off x="881" y="1891"/>
              <a:ext cx="167"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5" name="Rectangle 315"/>
            <p:cNvSpPr>
              <a:spLocks noChangeArrowheads="1"/>
            </p:cNvSpPr>
            <p:nvPr/>
          </p:nvSpPr>
          <p:spPr bwMode="auto">
            <a:xfrm>
              <a:off x="1053" y="1891"/>
              <a:ext cx="12"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6" name="Rectangle 316"/>
            <p:cNvSpPr>
              <a:spLocks noChangeArrowheads="1"/>
            </p:cNvSpPr>
            <p:nvPr/>
          </p:nvSpPr>
          <p:spPr bwMode="auto">
            <a:xfrm>
              <a:off x="1059" y="1891"/>
              <a:ext cx="169"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7" name="Rectangle 317"/>
            <p:cNvSpPr>
              <a:spLocks noChangeArrowheads="1"/>
            </p:cNvSpPr>
            <p:nvPr/>
          </p:nvSpPr>
          <p:spPr bwMode="auto">
            <a:xfrm>
              <a:off x="1235" y="1891"/>
              <a:ext cx="10"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8" name="Rectangle 318"/>
            <p:cNvSpPr>
              <a:spLocks noChangeArrowheads="1"/>
            </p:cNvSpPr>
            <p:nvPr/>
          </p:nvSpPr>
          <p:spPr bwMode="auto">
            <a:xfrm>
              <a:off x="1242" y="1891"/>
              <a:ext cx="165"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19" name="Rectangle 319"/>
            <p:cNvSpPr>
              <a:spLocks noChangeArrowheads="1"/>
            </p:cNvSpPr>
            <p:nvPr/>
          </p:nvSpPr>
          <p:spPr bwMode="auto">
            <a:xfrm>
              <a:off x="1412"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0" name="Rectangle 320"/>
            <p:cNvSpPr>
              <a:spLocks noChangeArrowheads="1"/>
            </p:cNvSpPr>
            <p:nvPr/>
          </p:nvSpPr>
          <p:spPr bwMode="auto">
            <a:xfrm>
              <a:off x="1412" y="1891"/>
              <a:ext cx="11" cy="8"/>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1" name="Rectangle 321"/>
            <p:cNvSpPr>
              <a:spLocks noChangeArrowheads="1"/>
            </p:cNvSpPr>
            <p:nvPr/>
          </p:nvSpPr>
          <p:spPr bwMode="auto">
            <a:xfrm>
              <a:off x="521"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2" name="Rectangle 322"/>
            <p:cNvSpPr>
              <a:spLocks noChangeArrowheads="1"/>
            </p:cNvSpPr>
            <p:nvPr/>
          </p:nvSpPr>
          <p:spPr bwMode="auto">
            <a:xfrm>
              <a:off x="694" y="1897"/>
              <a:ext cx="12"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3" name="Rectangle 323"/>
            <p:cNvSpPr>
              <a:spLocks noChangeArrowheads="1"/>
            </p:cNvSpPr>
            <p:nvPr/>
          </p:nvSpPr>
          <p:spPr bwMode="auto">
            <a:xfrm>
              <a:off x="875"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4" name="Rectangle 324"/>
            <p:cNvSpPr>
              <a:spLocks noChangeArrowheads="1"/>
            </p:cNvSpPr>
            <p:nvPr/>
          </p:nvSpPr>
          <p:spPr bwMode="auto">
            <a:xfrm>
              <a:off x="1063" y="1905"/>
              <a:ext cx="10" cy="8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5" name="Rectangle 325"/>
            <p:cNvSpPr>
              <a:spLocks noChangeArrowheads="1"/>
            </p:cNvSpPr>
            <p:nvPr/>
          </p:nvSpPr>
          <p:spPr bwMode="auto">
            <a:xfrm>
              <a:off x="1235" y="1897"/>
              <a:ext cx="10"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6" name="Rectangle 326"/>
            <p:cNvSpPr>
              <a:spLocks noChangeArrowheads="1"/>
            </p:cNvSpPr>
            <p:nvPr/>
          </p:nvSpPr>
          <p:spPr bwMode="auto">
            <a:xfrm>
              <a:off x="1412" y="1897"/>
              <a:ext cx="11" cy="84"/>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27" name="Rectangle 327"/>
            <p:cNvSpPr>
              <a:spLocks noChangeArrowheads="1"/>
            </p:cNvSpPr>
            <p:nvPr/>
          </p:nvSpPr>
          <p:spPr bwMode="auto">
            <a:xfrm>
              <a:off x="460" y="1854"/>
              <a:ext cx="310"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CUT</a:t>
              </a:r>
            </a:p>
          </p:txBody>
        </p:sp>
        <p:sp>
          <p:nvSpPr>
            <p:cNvPr id="2739528" name="Rectangle 328"/>
            <p:cNvSpPr>
              <a:spLocks noChangeArrowheads="1"/>
            </p:cNvSpPr>
            <p:nvPr/>
          </p:nvSpPr>
          <p:spPr bwMode="auto">
            <a:xfrm>
              <a:off x="719" y="1854"/>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8</a:t>
              </a:r>
            </a:p>
          </p:txBody>
        </p:sp>
        <p:sp>
          <p:nvSpPr>
            <p:cNvPr id="2739529" name="Rectangle 329"/>
            <p:cNvSpPr>
              <a:spLocks noChangeArrowheads="1"/>
            </p:cNvSpPr>
            <p:nvPr/>
          </p:nvSpPr>
          <p:spPr bwMode="auto">
            <a:xfrm>
              <a:off x="1083" y="1829"/>
              <a:ext cx="24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4</a:t>
              </a:r>
            </a:p>
          </p:txBody>
        </p:sp>
        <p:sp>
          <p:nvSpPr>
            <p:cNvPr id="2739530" name="Rectangle 330"/>
            <p:cNvSpPr>
              <a:spLocks noChangeArrowheads="1"/>
            </p:cNvSpPr>
            <p:nvPr/>
          </p:nvSpPr>
          <p:spPr bwMode="auto">
            <a:xfrm>
              <a:off x="1263" y="1829"/>
              <a:ext cx="28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2</a:t>
              </a:r>
            </a:p>
          </p:txBody>
        </p:sp>
        <p:sp>
          <p:nvSpPr>
            <p:cNvPr id="2739531" name="Rectangle 331"/>
            <p:cNvSpPr>
              <a:spLocks noChangeArrowheads="1"/>
            </p:cNvSpPr>
            <p:nvPr/>
          </p:nvSpPr>
          <p:spPr bwMode="auto">
            <a:xfrm>
              <a:off x="521"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2" name="Rectangle 332"/>
            <p:cNvSpPr>
              <a:spLocks noChangeArrowheads="1"/>
            </p:cNvSpPr>
            <p:nvPr/>
          </p:nvSpPr>
          <p:spPr bwMode="auto">
            <a:xfrm>
              <a:off x="530" y="1987"/>
              <a:ext cx="160"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3" name="Rectangle 333"/>
            <p:cNvSpPr>
              <a:spLocks noChangeArrowheads="1"/>
            </p:cNvSpPr>
            <p:nvPr/>
          </p:nvSpPr>
          <p:spPr bwMode="auto">
            <a:xfrm>
              <a:off x="694"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4" name="Rectangle 334"/>
            <p:cNvSpPr>
              <a:spLocks noChangeArrowheads="1"/>
            </p:cNvSpPr>
            <p:nvPr/>
          </p:nvSpPr>
          <p:spPr bwMode="auto">
            <a:xfrm>
              <a:off x="704" y="1987"/>
              <a:ext cx="167"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5" name="Rectangle 335"/>
            <p:cNvSpPr>
              <a:spLocks noChangeArrowheads="1"/>
            </p:cNvSpPr>
            <p:nvPr/>
          </p:nvSpPr>
          <p:spPr bwMode="auto">
            <a:xfrm>
              <a:off x="875"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6" name="Rectangle 336"/>
            <p:cNvSpPr>
              <a:spLocks noChangeArrowheads="1"/>
            </p:cNvSpPr>
            <p:nvPr/>
          </p:nvSpPr>
          <p:spPr bwMode="auto">
            <a:xfrm>
              <a:off x="881" y="1987"/>
              <a:ext cx="167"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7" name="Rectangle 337"/>
            <p:cNvSpPr>
              <a:spLocks noChangeArrowheads="1"/>
            </p:cNvSpPr>
            <p:nvPr/>
          </p:nvSpPr>
          <p:spPr bwMode="auto">
            <a:xfrm>
              <a:off x="1053"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8" name="Rectangle 338"/>
            <p:cNvSpPr>
              <a:spLocks noChangeArrowheads="1"/>
            </p:cNvSpPr>
            <p:nvPr/>
          </p:nvSpPr>
          <p:spPr bwMode="auto">
            <a:xfrm>
              <a:off x="1059" y="1987"/>
              <a:ext cx="169"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39" name="Rectangle 339"/>
            <p:cNvSpPr>
              <a:spLocks noChangeArrowheads="1"/>
            </p:cNvSpPr>
            <p:nvPr/>
          </p:nvSpPr>
          <p:spPr bwMode="auto">
            <a:xfrm>
              <a:off x="1235" y="1987"/>
              <a:ext cx="10"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0" name="Rectangle 340"/>
            <p:cNvSpPr>
              <a:spLocks noChangeArrowheads="1"/>
            </p:cNvSpPr>
            <p:nvPr/>
          </p:nvSpPr>
          <p:spPr bwMode="auto">
            <a:xfrm>
              <a:off x="1242" y="1987"/>
              <a:ext cx="165"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1" name="Rectangle 341"/>
            <p:cNvSpPr>
              <a:spLocks noChangeArrowheads="1"/>
            </p:cNvSpPr>
            <p:nvPr/>
          </p:nvSpPr>
          <p:spPr bwMode="auto">
            <a:xfrm>
              <a:off x="1412" y="1987"/>
              <a:ext cx="11"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2" name="Rectangle 342"/>
            <p:cNvSpPr>
              <a:spLocks noChangeArrowheads="1"/>
            </p:cNvSpPr>
            <p:nvPr/>
          </p:nvSpPr>
          <p:spPr bwMode="auto">
            <a:xfrm>
              <a:off x="1419" y="1987"/>
              <a:ext cx="168"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3" name="Rectangle 343"/>
            <p:cNvSpPr>
              <a:spLocks noChangeArrowheads="1"/>
            </p:cNvSpPr>
            <p:nvPr/>
          </p:nvSpPr>
          <p:spPr bwMode="auto">
            <a:xfrm>
              <a:off x="1592"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4" name="Rectangle 344"/>
            <p:cNvSpPr>
              <a:spLocks noChangeArrowheads="1"/>
            </p:cNvSpPr>
            <p:nvPr/>
          </p:nvSpPr>
          <p:spPr bwMode="auto">
            <a:xfrm>
              <a:off x="1592" y="1987"/>
              <a:ext cx="12" cy="6"/>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5" name="Rectangle 345"/>
            <p:cNvSpPr>
              <a:spLocks noChangeArrowheads="1"/>
            </p:cNvSpPr>
            <p:nvPr/>
          </p:nvSpPr>
          <p:spPr bwMode="auto">
            <a:xfrm>
              <a:off x="521"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6" name="Rectangle 346"/>
            <p:cNvSpPr>
              <a:spLocks noChangeArrowheads="1"/>
            </p:cNvSpPr>
            <p:nvPr/>
          </p:nvSpPr>
          <p:spPr bwMode="auto">
            <a:xfrm>
              <a:off x="694" y="1991"/>
              <a:ext cx="12"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7" name="Rectangle 347"/>
            <p:cNvSpPr>
              <a:spLocks noChangeArrowheads="1"/>
            </p:cNvSpPr>
            <p:nvPr/>
          </p:nvSpPr>
          <p:spPr bwMode="auto">
            <a:xfrm>
              <a:off x="875"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8" name="Rectangle 348"/>
            <p:cNvSpPr>
              <a:spLocks noChangeArrowheads="1"/>
            </p:cNvSpPr>
            <p:nvPr/>
          </p:nvSpPr>
          <p:spPr bwMode="auto">
            <a:xfrm>
              <a:off x="1077" y="1991"/>
              <a:ext cx="10"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49" name="Rectangle 349"/>
            <p:cNvSpPr>
              <a:spLocks noChangeArrowheads="1"/>
            </p:cNvSpPr>
            <p:nvPr/>
          </p:nvSpPr>
          <p:spPr bwMode="auto">
            <a:xfrm>
              <a:off x="1235" y="1991"/>
              <a:ext cx="10"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0" name="Rectangle 350"/>
            <p:cNvSpPr>
              <a:spLocks noChangeArrowheads="1"/>
            </p:cNvSpPr>
            <p:nvPr/>
          </p:nvSpPr>
          <p:spPr bwMode="auto">
            <a:xfrm>
              <a:off x="1412" y="1991"/>
              <a:ext cx="11"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1" name="Rectangle 351"/>
            <p:cNvSpPr>
              <a:spLocks noChangeArrowheads="1"/>
            </p:cNvSpPr>
            <p:nvPr/>
          </p:nvSpPr>
          <p:spPr bwMode="auto">
            <a:xfrm>
              <a:off x="1592" y="1991"/>
              <a:ext cx="12" cy="85"/>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2" name="Rectangle 352"/>
            <p:cNvSpPr>
              <a:spLocks noChangeArrowheads="1"/>
            </p:cNvSpPr>
            <p:nvPr/>
          </p:nvSpPr>
          <p:spPr bwMode="auto">
            <a:xfrm>
              <a:off x="460" y="1951"/>
              <a:ext cx="318"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I &amp; T</a:t>
              </a:r>
            </a:p>
          </p:txBody>
        </p:sp>
        <p:sp>
          <p:nvSpPr>
            <p:cNvPr id="2739553" name="Rectangle 353"/>
            <p:cNvSpPr>
              <a:spLocks noChangeArrowheads="1"/>
            </p:cNvSpPr>
            <p:nvPr/>
          </p:nvSpPr>
          <p:spPr bwMode="auto">
            <a:xfrm>
              <a:off x="719" y="1951"/>
              <a:ext cx="282"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dirty="0">
                  <a:solidFill>
                    <a:srgbClr val="000000"/>
                  </a:solidFill>
                  <a:latin typeface="Arial" charset="0"/>
                </a:rPr>
                <a:t>85</a:t>
              </a:r>
            </a:p>
          </p:txBody>
        </p:sp>
        <p:sp>
          <p:nvSpPr>
            <p:cNvPr id="2739554" name="Rectangle 354"/>
            <p:cNvSpPr>
              <a:spLocks noChangeArrowheads="1"/>
            </p:cNvSpPr>
            <p:nvPr/>
          </p:nvSpPr>
          <p:spPr bwMode="auto">
            <a:xfrm>
              <a:off x="1263" y="1922"/>
              <a:ext cx="24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 4</a:t>
              </a:r>
            </a:p>
          </p:txBody>
        </p:sp>
        <p:sp>
          <p:nvSpPr>
            <p:cNvPr id="2739555" name="Rectangle 355"/>
            <p:cNvSpPr>
              <a:spLocks noChangeArrowheads="1"/>
            </p:cNvSpPr>
            <p:nvPr/>
          </p:nvSpPr>
          <p:spPr bwMode="auto">
            <a:xfrm>
              <a:off x="521"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6" name="Rectangle 356"/>
            <p:cNvSpPr>
              <a:spLocks noChangeArrowheads="1"/>
            </p:cNvSpPr>
            <p:nvPr/>
          </p:nvSpPr>
          <p:spPr bwMode="auto">
            <a:xfrm>
              <a:off x="530" y="2080"/>
              <a:ext cx="160"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7" name="Rectangle 357"/>
            <p:cNvSpPr>
              <a:spLocks noChangeArrowheads="1"/>
            </p:cNvSpPr>
            <p:nvPr/>
          </p:nvSpPr>
          <p:spPr bwMode="auto">
            <a:xfrm>
              <a:off x="694"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8" name="Rectangle 358"/>
            <p:cNvSpPr>
              <a:spLocks noChangeArrowheads="1"/>
            </p:cNvSpPr>
            <p:nvPr/>
          </p:nvSpPr>
          <p:spPr bwMode="auto">
            <a:xfrm>
              <a:off x="704" y="2080"/>
              <a:ext cx="167"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59" name="Rectangle 359"/>
            <p:cNvSpPr>
              <a:spLocks noChangeArrowheads="1"/>
            </p:cNvSpPr>
            <p:nvPr/>
          </p:nvSpPr>
          <p:spPr bwMode="auto">
            <a:xfrm>
              <a:off x="875"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0" name="Rectangle 360"/>
            <p:cNvSpPr>
              <a:spLocks noChangeArrowheads="1"/>
            </p:cNvSpPr>
            <p:nvPr/>
          </p:nvSpPr>
          <p:spPr bwMode="auto">
            <a:xfrm>
              <a:off x="881" y="2080"/>
              <a:ext cx="167"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1" name="Rectangle 361"/>
            <p:cNvSpPr>
              <a:spLocks noChangeArrowheads="1"/>
            </p:cNvSpPr>
            <p:nvPr/>
          </p:nvSpPr>
          <p:spPr bwMode="auto">
            <a:xfrm>
              <a:off x="1053"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2" name="Rectangle 362"/>
            <p:cNvSpPr>
              <a:spLocks noChangeArrowheads="1"/>
            </p:cNvSpPr>
            <p:nvPr/>
          </p:nvSpPr>
          <p:spPr bwMode="auto">
            <a:xfrm>
              <a:off x="1059" y="2080"/>
              <a:ext cx="169"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3" name="Rectangle 363"/>
            <p:cNvSpPr>
              <a:spLocks noChangeArrowheads="1"/>
            </p:cNvSpPr>
            <p:nvPr/>
          </p:nvSpPr>
          <p:spPr bwMode="auto">
            <a:xfrm>
              <a:off x="1235" y="2080"/>
              <a:ext cx="10"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4" name="Rectangle 364"/>
            <p:cNvSpPr>
              <a:spLocks noChangeArrowheads="1"/>
            </p:cNvSpPr>
            <p:nvPr/>
          </p:nvSpPr>
          <p:spPr bwMode="auto">
            <a:xfrm>
              <a:off x="1242" y="2080"/>
              <a:ext cx="165"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5" name="Rectangle 365"/>
            <p:cNvSpPr>
              <a:spLocks noChangeArrowheads="1"/>
            </p:cNvSpPr>
            <p:nvPr/>
          </p:nvSpPr>
          <p:spPr bwMode="auto">
            <a:xfrm>
              <a:off x="1412" y="2080"/>
              <a:ext cx="11"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6" name="Rectangle 366"/>
            <p:cNvSpPr>
              <a:spLocks noChangeArrowheads="1"/>
            </p:cNvSpPr>
            <p:nvPr/>
          </p:nvSpPr>
          <p:spPr bwMode="auto">
            <a:xfrm>
              <a:off x="1419" y="2080"/>
              <a:ext cx="168"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7" name="Rectangle 367"/>
            <p:cNvSpPr>
              <a:spLocks noChangeArrowheads="1"/>
            </p:cNvSpPr>
            <p:nvPr/>
          </p:nvSpPr>
          <p:spPr bwMode="auto">
            <a:xfrm>
              <a:off x="1592" y="2080"/>
              <a:ext cx="12" cy="10"/>
            </a:xfrm>
            <a:prstGeom prst="rect">
              <a:avLst/>
            </a:prstGeom>
            <a:solidFill>
              <a:srgbClr val="676767"/>
            </a:solidFill>
            <a:ln>
              <a:noFill/>
            </a:ln>
            <a:effectLst/>
            <a:extLs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8" name="Rectangle 368"/>
            <p:cNvSpPr>
              <a:spLocks noChangeArrowheads="1"/>
            </p:cNvSpPr>
            <p:nvPr/>
          </p:nvSpPr>
          <p:spPr bwMode="auto">
            <a:xfrm>
              <a:off x="1122" y="2085"/>
              <a:ext cx="98" cy="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69" name="Rectangle 369"/>
            <p:cNvSpPr>
              <a:spLocks noChangeArrowheads="1"/>
            </p:cNvSpPr>
            <p:nvPr/>
          </p:nvSpPr>
          <p:spPr bwMode="auto">
            <a:xfrm>
              <a:off x="847" y="1881"/>
              <a:ext cx="21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lang="en-US" altLang="en-US" sz="900">
                  <a:solidFill>
                    <a:srgbClr val="000000"/>
                  </a:solidFill>
                  <a:latin typeface="Arial" charset="0"/>
                </a:rPr>
                <a:t>   6</a:t>
              </a:r>
            </a:p>
          </p:txBody>
        </p:sp>
        <p:sp>
          <p:nvSpPr>
            <p:cNvPr id="2739570" name="Rectangle 370"/>
            <p:cNvSpPr>
              <a:spLocks noChangeArrowheads="1"/>
            </p:cNvSpPr>
            <p:nvPr/>
          </p:nvSpPr>
          <p:spPr bwMode="auto">
            <a:xfrm>
              <a:off x="910" y="1935"/>
              <a:ext cx="282" cy="2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pPr>
              <a:r>
                <a:rPr lang="en-US" altLang="en-US" sz="900">
                  <a:solidFill>
                    <a:srgbClr val="000000"/>
                  </a:solidFill>
                  <a:latin typeface="Arial" charset="0"/>
                </a:rPr>
                <a:t> </a:t>
              </a:r>
            </a:p>
            <a:p>
              <a:pPr>
                <a:lnSpc>
                  <a:spcPct val="90000"/>
                </a:lnSpc>
              </a:pPr>
              <a:r>
                <a:rPr lang="en-US" altLang="en-US" sz="900">
                  <a:solidFill>
                    <a:srgbClr val="000000"/>
                  </a:solidFill>
                  <a:latin typeface="Arial" charset="0"/>
                </a:rPr>
                <a:t>8</a:t>
              </a:r>
            </a:p>
          </p:txBody>
        </p:sp>
        <p:sp>
          <p:nvSpPr>
            <p:cNvPr id="2739571" name="Rectangle 371"/>
            <p:cNvSpPr>
              <a:spLocks noChangeArrowheads="1"/>
            </p:cNvSpPr>
            <p:nvPr/>
          </p:nvSpPr>
          <p:spPr bwMode="auto">
            <a:xfrm>
              <a:off x="920" y="2088"/>
              <a:ext cx="148" cy="6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72" name="Rectangle 372"/>
            <p:cNvSpPr>
              <a:spLocks noChangeArrowheads="1"/>
            </p:cNvSpPr>
            <p:nvPr/>
          </p:nvSpPr>
          <p:spPr bwMode="auto">
            <a:xfrm>
              <a:off x="1424" y="1952"/>
              <a:ext cx="151" cy="13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800">
                  <a:latin typeface="Arial" charset="0"/>
                </a:rPr>
                <a:t>2</a:t>
              </a:r>
            </a:p>
          </p:txBody>
        </p:sp>
        <p:sp>
          <p:nvSpPr>
            <p:cNvPr id="2739573" name="Rectangle 373"/>
            <p:cNvSpPr>
              <a:spLocks noChangeArrowheads="1"/>
            </p:cNvSpPr>
            <p:nvPr/>
          </p:nvSpPr>
          <p:spPr bwMode="auto">
            <a:xfrm>
              <a:off x="1288" y="2091"/>
              <a:ext cx="148" cy="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9574" name="Rectangle 374"/>
            <p:cNvSpPr>
              <a:spLocks noChangeArrowheads="1"/>
            </p:cNvSpPr>
            <p:nvPr/>
          </p:nvSpPr>
          <p:spPr bwMode="auto">
            <a:xfrm>
              <a:off x="1022" y="1964"/>
              <a:ext cx="236" cy="13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nSpc>
                  <a:spcPct val="90000"/>
                </a:lnSpc>
              </a:pPr>
              <a:r>
                <a:rPr lang="en-US" altLang="en-US" sz="900">
                  <a:solidFill>
                    <a:srgbClr val="000000"/>
                  </a:solidFill>
                  <a:latin typeface="Arial" charset="0"/>
                </a:rPr>
                <a:t>    6</a:t>
              </a:r>
            </a:p>
          </p:txBody>
        </p:sp>
        <p:sp>
          <p:nvSpPr>
            <p:cNvPr id="2739575" name="Rectangle 375"/>
            <p:cNvSpPr>
              <a:spLocks noChangeArrowheads="1"/>
            </p:cNvSpPr>
            <p:nvPr/>
          </p:nvSpPr>
          <p:spPr bwMode="auto">
            <a:xfrm>
              <a:off x="1055" y="1732"/>
              <a:ext cx="304" cy="24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endParaRPr lang="en-US" altLang="en-US" sz="1000" b="0">
                <a:latin typeface="Arial" charset="0"/>
              </a:endParaRPr>
            </a:p>
            <a:p>
              <a:r>
                <a:rPr lang="en-US" altLang="en-US" sz="1000" b="0">
                  <a:latin typeface="Arial" charset="0"/>
                </a:rPr>
                <a:t> 2</a:t>
              </a:r>
            </a:p>
          </p:txBody>
        </p:sp>
      </p:grpSp>
      <p:sp>
        <p:nvSpPr>
          <p:cNvPr id="2739576" name="AutoShape 376"/>
          <p:cNvSpPr>
            <a:spLocks noChangeArrowheads="1"/>
          </p:cNvSpPr>
          <p:nvPr/>
        </p:nvSpPr>
        <p:spPr bwMode="auto">
          <a:xfrm>
            <a:off x="3097214" y="5720557"/>
            <a:ext cx="3017837" cy="527050"/>
          </a:xfrm>
          <a:prstGeom prst="roundRect">
            <a:avLst>
              <a:gd name="adj" fmla="val 16667"/>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en-US" b="0" dirty="0">
                <a:solidFill>
                  <a:srgbClr val="FF0000"/>
                </a:solidFill>
                <a:latin typeface="Comic Sans MS" pitchFamily="66" charset="0"/>
              </a:rPr>
              <a:t>Out of Range Here!</a:t>
            </a:r>
          </a:p>
        </p:txBody>
      </p:sp>
      <p:sp>
        <p:nvSpPr>
          <p:cNvPr id="2739577" name="Line 377"/>
          <p:cNvSpPr>
            <a:spLocks noChangeShapeType="1"/>
          </p:cNvSpPr>
          <p:nvPr/>
        </p:nvSpPr>
        <p:spPr bwMode="auto">
          <a:xfrm flipH="1" flipV="1">
            <a:off x="2763839" y="5204621"/>
            <a:ext cx="695325" cy="523875"/>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 name="Arrow: Left 1">
            <a:extLst>
              <a:ext uri="{FF2B5EF4-FFF2-40B4-BE49-F238E27FC236}">
                <a16:creationId xmlns:a16="http://schemas.microsoft.com/office/drawing/2014/main" id="{BB091E7F-964B-4AF0-9FB2-FDAC0E7D134D}"/>
              </a:ext>
            </a:extLst>
          </p:cNvPr>
          <p:cNvSpPr/>
          <p:nvPr/>
        </p:nvSpPr>
        <p:spPr bwMode="auto">
          <a:xfrm>
            <a:off x="9414933" y="2235996"/>
            <a:ext cx="2641600" cy="862011"/>
          </a:xfrm>
          <a:prstGeom prst="leftArrow">
            <a:avLst>
              <a:gd name="adj1" fmla="val 64144"/>
              <a:gd name="adj2" fmla="val 25642"/>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CC"/>
                </a:solidFill>
                <a:effectLst/>
                <a:latin typeface="Verdana" pitchFamily="34" charset="0"/>
              </a:rPr>
              <a:t>Show a distribution for each cell.</a:t>
            </a:r>
          </a:p>
        </p:txBody>
      </p:sp>
    </p:spTree>
    <p:extLst>
      <p:ext uri="{BB962C8B-B14F-4D97-AF65-F5344CB8AC3E}">
        <p14:creationId xmlns:p14="http://schemas.microsoft.com/office/powerpoint/2010/main" val="1174584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394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392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394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394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394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394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394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394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395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39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9409" grpId="0" animBg="1"/>
      <p:bldP spid="2739410" grpId="0" animBg="1"/>
      <p:bldP spid="2739411" grpId="0" animBg="1"/>
      <p:bldP spid="2739412" grpId="0"/>
      <p:bldP spid="2739413" grpId="0"/>
      <p:bldP spid="2739418" grpId="0"/>
      <p:bldP spid="2739576" grpId="0" animBg="1"/>
      <p:bldP spid="2739577"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40335"/>
          </a:xfrm>
        </p:spPr>
        <p:txBody>
          <a:bodyPr/>
          <a:lstStyle/>
          <a:p>
            <a:r>
              <a:rPr lang="en-US" dirty="0"/>
              <a:t>Before We Discuss Additional Uses of Defect Containment …</a:t>
            </a:r>
          </a:p>
        </p:txBody>
      </p:sp>
      <p:sp>
        <p:nvSpPr>
          <p:cNvPr id="3" name="Content Placeholder 2"/>
          <p:cNvSpPr>
            <a:spLocks noGrp="1"/>
          </p:cNvSpPr>
          <p:nvPr>
            <p:ph idx="1"/>
          </p:nvPr>
        </p:nvSpPr>
        <p:spPr>
          <a:xfrm>
            <a:off x="872067" y="1325059"/>
            <a:ext cx="10913533" cy="4770941"/>
          </a:xfrm>
        </p:spPr>
        <p:txBody>
          <a:bodyPr/>
          <a:lstStyle/>
          <a:p>
            <a:pPr marL="0" indent="0" algn="ctr">
              <a:buNone/>
            </a:pPr>
            <a:r>
              <a:rPr lang="en-US" dirty="0"/>
              <a:t>We need to introduce a special distribution that we haven’t seen before</a:t>
            </a:r>
          </a:p>
          <a:p>
            <a:endParaRPr lang="en-US" dirty="0"/>
          </a:p>
          <a:p>
            <a:pPr marL="0" indent="0">
              <a:buNone/>
            </a:pPr>
            <a:endParaRPr lang="en-US" dirty="0"/>
          </a:p>
        </p:txBody>
      </p:sp>
      <p:sp>
        <p:nvSpPr>
          <p:cNvPr id="4" name="Rounded Rectangle 3"/>
          <p:cNvSpPr/>
          <p:nvPr/>
        </p:nvSpPr>
        <p:spPr bwMode="auto">
          <a:xfrm>
            <a:off x="2905521" y="2430108"/>
            <a:ext cx="6389978" cy="856612"/>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4000" dirty="0"/>
              <a:t>Poisson Distribution</a:t>
            </a:r>
          </a:p>
        </p:txBody>
      </p:sp>
      <p:pic>
        <p:nvPicPr>
          <p:cNvPr id="5" name="Picture 4" descr="Plot of the Poisson P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006" y="3429000"/>
            <a:ext cx="3681987" cy="2945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07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782" y="152400"/>
            <a:ext cx="5502632" cy="886445"/>
          </a:xfrm>
        </p:spPr>
        <p:txBody>
          <a:bodyPr/>
          <a:lstStyle/>
          <a:p>
            <a:r>
              <a:rPr lang="en-US" dirty="0"/>
              <a:t>Contents</a:t>
            </a:r>
          </a:p>
        </p:txBody>
      </p:sp>
      <p:sp>
        <p:nvSpPr>
          <p:cNvPr id="3" name="Content Placeholder 2"/>
          <p:cNvSpPr>
            <a:spLocks noGrp="1"/>
          </p:cNvSpPr>
          <p:nvPr>
            <p:ph idx="1"/>
          </p:nvPr>
        </p:nvSpPr>
        <p:spPr>
          <a:xfrm>
            <a:off x="2178050" y="1676400"/>
            <a:ext cx="8185150" cy="3693042"/>
          </a:xfrm>
        </p:spPr>
        <p:txBody>
          <a:bodyPr/>
          <a:lstStyle/>
          <a:p>
            <a:pPr>
              <a:spcBef>
                <a:spcPts val="1800"/>
              </a:spcBef>
            </a:pPr>
            <a:r>
              <a:rPr lang="en-US" dirty="0">
                <a:solidFill>
                  <a:schemeClr val="bg1">
                    <a:lumMod val="75000"/>
                  </a:schemeClr>
                </a:solidFill>
              </a:rPr>
              <a:t>Applications of Defect Containment</a:t>
            </a:r>
          </a:p>
          <a:p>
            <a:pPr>
              <a:spcBef>
                <a:spcPts val="1800"/>
              </a:spcBef>
              <a:buFont typeface="Wingdings" panose="05000000000000000000" pitchFamily="2" charset="2"/>
              <a:buChar char="Ø"/>
            </a:pPr>
            <a:r>
              <a:rPr lang="en-US" i="1" dirty="0">
                <a:solidFill>
                  <a:srgbClr val="0000CC"/>
                </a:solidFill>
              </a:rPr>
              <a:t>Poisson Distributions</a:t>
            </a:r>
          </a:p>
          <a:p>
            <a:pPr>
              <a:spcBef>
                <a:spcPts val="1800"/>
              </a:spcBef>
            </a:pPr>
            <a:r>
              <a:rPr lang="en-US" dirty="0">
                <a:solidFill>
                  <a:schemeClr val="bg1">
                    <a:lumMod val="75000"/>
                  </a:schemeClr>
                </a:solidFill>
              </a:rPr>
              <a:t>A Model for Predicting Defect Levels and Associated Costs, Using Defect Containment</a:t>
            </a:r>
          </a:p>
          <a:p>
            <a:pPr>
              <a:spcBef>
                <a:spcPts val="1800"/>
              </a:spcBef>
            </a:pPr>
            <a:r>
              <a:rPr lang="en-US" dirty="0">
                <a:solidFill>
                  <a:schemeClr val="bg1">
                    <a:lumMod val="75000"/>
                  </a:schemeClr>
                </a:solidFill>
              </a:rPr>
              <a:t>Predicting Reliability</a:t>
            </a:r>
          </a:p>
          <a:p>
            <a:pPr>
              <a:spcBef>
                <a:spcPts val="1800"/>
              </a:spcBef>
            </a:pPr>
            <a:r>
              <a:rPr lang="en-US" dirty="0">
                <a:solidFill>
                  <a:schemeClr val="bg1">
                    <a:lumMod val="75000"/>
                  </a:schemeClr>
                </a:solidFill>
              </a:rPr>
              <a:t>Measuring the Cost of Defect Removal</a:t>
            </a:r>
            <a:endParaRPr lang="en-US" dirty="0"/>
          </a:p>
          <a:p>
            <a:pPr>
              <a:spcBef>
                <a:spcPts val="1800"/>
              </a:spcBef>
            </a:pPr>
            <a:endParaRPr lang="en-US" dirty="0">
              <a:solidFill>
                <a:srgbClr val="0000CC"/>
              </a:solidFill>
            </a:endParaRPr>
          </a:p>
        </p:txBody>
      </p:sp>
    </p:spTree>
    <p:extLst>
      <p:ext uri="{BB962C8B-B14F-4D97-AF65-F5344CB8AC3E}">
        <p14:creationId xmlns:p14="http://schemas.microsoft.com/office/powerpoint/2010/main" val="2868859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601" y="0"/>
            <a:ext cx="9100197" cy="1095163"/>
          </a:xfrm>
        </p:spPr>
        <p:txBody>
          <a:bodyPr/>
          <a:lstStyle/>
          <a:p>
            <a:r>
              <a:rPr lang="en-US" dirty="0"/>
              <a:t>Recall We Introduced Distributions in the Previous Lecture</a:t>
            </a:r>
          </a:p>
        </p:txBody>
      </p:sp>
      <p:grpSp>
        <p:nvGrpSpPr>
          <p:cNvPr id="10" name="Group 9"/>
          <p:cNvGrpSpPr/>
          <p:nvPr/>
        </p:nvGrpSpPr>
        <p:grpSpPr>
          <a:xfrm>
            <a:off x="2215050" y="1226808"/>
            <a:ext cx="4327451" cy="5243513"/>
            <a:chOff x="691049" y="1226807"/>
            <a:chExt cx="4327451" cy="5243513"/>
          </a:xfrm>
        </p:grpSpPr>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50" y="1226807"/>
              <a:ext cx="4286250"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691049" y="6026198"/>
              <a:ext cx="4327451" cy="382788"/>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6" name="Rounded Rectangle 5"/>
          <p:cNvSpPr/>
          <p:nvPr/>
        </p:nvSpPr>
        <p:spPr bwMode="auto">
          <a:xfrm>
            <a:off x="6819014" y="1286540"/>
            <a:ext cx="3487479" cy="2668773"/>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We mentioned that there are many distributions that correlate to actual data.</a:t>
            </a:r>
          </a:p>
        </p:txBody>
      </p:sp>
      <p:sp>
        <p:nvSpPr>
          <p:cNvPr id="7" name="Rounded Rectangle 6"/>
          <p:cNvSpPr/>
          <p:nvPr/>
        </p:nvSpPr>
        <p:spPr bwMode="auto">
          <a:xfrm>
            <a:off x="6819014" y="4146690"/>
            <a:ext cx="3487479" cy="1879508"/>
          </a:xfrm>
          <a:prstGeom prst="roundRect">
            <a:avLst/>
          </a:prstGeom>
          <a:solidFill>
            <a:srgbClr val="FFFF00"/>
          </a:solid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Today we will introduce the Poisson distribution</a:t>
            </a:r>
          </a:p>
        </p:txBody>
      </p:sp>
    </p:spTree>
    <p:extLst>
      <p:ext uri="{BB962C8B-B14F-4D97-AF65-F5344CB8AC3E}">
        <p14:creationId xmlns:p14="http://schemas.microsoft.com/office/powerpoint/2010/main" val="2504225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Distribution Formula</a:t>
            </a:r>
          </a:p>
        </p:txBody>
      </p:sp>
      <p:sp>
        <p:nvSpPr>
          <p:cNvPr id="6" name="TextBox 5"/>
          <p:cNvSpPr txBox="1"/>
          <p:nvPr/>
        </p:nvSpPr>
        <p:spPr>
          <a:xfrm>
            <a:off x="2183219" y="1297172"/>
            <a:ext cx="8006317" cy="830997"/>
          </a:xfrm>
          <a:prstGeom prst="rect">
            <a:avLst/>
          </a:prstGeom>
          <a:noFill/>
        </p:spPr>
        <p:txBody>
          <a:bodyPr wrap="square" rtlCol="0">
            <a:spAutoFit/>
          </a:bodyPr>
          <a:lstStyle/>
          <a:p>
            <a:pPr algn="ctr"/>
            <a:r>
              <a:rPr lang="en-US" dirty="0"/>
              <a:t>You may be familiar with the exponential distribution function:</a:t>
            </a:r>
          </a:p>
        </p:txBody>
      </p:sp>
      <p:graphicFrame>
        <p:nvGraphicFramePr>
          <p:cNvPr id="7" name="Table 6"/>
          <p:cNvGraphicFramePr>
            <a:graphicFrameLocks noGrp="1"/>
          </p:cNvGraphicFramePr>
          <p:nvPr/>
        </p:nvGraphicFramePr>
        <p:xfrm>
          <a:off x="2374606" y="2234493"/>
          <a:ext cx="7527851" cy="762000"/>
        </p:xfrm>
        <a:graphic>
          <a:graphicData uri="http://schemas.openxmlformats.org/drawingml/2006/table">
            <a:tbl>
              <a:tblPr firstRow="1" bandRow="1">
                <a:tableStyleId>{93296810-A885-4BE3-A3E7-6D5BEEA58F35}</a:tableStyleId>
              </a:tblPr>
              <a:tblGrid>
                <a:gridCol w="3083442">
                  <a:extLst>
                    <a:ext uri="{9D8B030D-6E8A-4147-A177-3AD203B41FA5}">
                      <a16:colId xmlns:a16="http://schemas.microsoft.com/office/drawing/2014/main" val="20000"/>
                    </a:ext>
                  </a:extLst>
                </a:gridCol>
                <a:gridCol w="4444409">
                  <a:extLst>
                    <a:ext uri="{9D8B030D-6E8A-4147-A177-3AD203B41FA5}">
                      <a16:colId xmlns:a16="http://schemas.microsoft.com/office/drawing/2014/main" val="20001"/>
                    </a:ext>
                  </a:extLst>
                </a:gridCol>
              </a:tblGrid>
              <a:tr h="370840">
                <a:tc>
                  <a:txBody>
                    <a:bodyPr/>
                    <a:lstStyle/>
                    <a:p>
                      <a:pPr algn="ctr"/>
                      <a:r>
                        <a:rPr lang="en-US" sz="3200" dirty="0">
                          <a:solidFill>
                            <a:srgbClr val="0000CC"/>
                          </a:solidFill>
                        </a:rPr>
                        <a:t>Exponential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4400" dirty="0">
                          <a:solidFill>
                            <a:srgbClr val="C00000"/>
                          </a:solidFill>
                          <a:latin typeface="Comic Sans MS" pitchFamily="66" charset="0"/>
                        </a:rPr>
                        <a:t>f(t) = </a:t>
                      </a:r>
                      <a:r>
                        <a:rPr lang="en-US" altLang="en-US" sz="4400" dirty="0">
                          <a:solidFill>
                            <a:srgbClr val="C00000"/>
                          </a:solidFill>
                          <a:latin typeface="SymbolProp BT" panose="05050102010607020607" pitchFamily="18" charset="2"/>
                          <a:sym typeface="Symbol" pitchFamily="18" charset="2"/>
                        </a:rPr>
                        <a:t></a:t>
                      </a:r>
                      <a:r>
                        <a:rPr lang="en-US" altLang="en-US" sz="4400" dirty="0">
                          <a:solidFill>
                            <a:srgbClr val="C00000"/>
                          </a:solidFill>
                          <a:latin typeface="Comic Sans MS" pitchFamily="66" charset="0"/>
                        </a:rPr>
                        <a:t>e</a:t>
                      </a:r>
                      <a:r>
                        <a:rPr lang="en-US" altLang="en-US" sz="4400" baseline="30000" dirty="0">
                          <a:solidFill>
                            <a:srgbClr val="C00000"/>
                          </a:solidFill>
                          <a:latin typeface="Comic Sans MS" pitchFamily="66" charset="0"/>
                        </a:rPr>
                        <a:t>-</a:t>
                      </a:r>
                      <a:r>
                        <a:rPr lang="en-US" altLang="en-US" sz="4400" baseline="30000" dirty="0">
                          <a:solidFill>
                            <a:srgbClr val="C00000"/>
                          </a:solidFill>
                          <a:latin typeface="SymbolProp BT" panose="05050102010607020607" pitchFamily="18" charset="2"/>
                          <a:sym typeface="Symbol" pitchFamily="18" charset="2"/>
                        </a:rPr>
                        <a:t></a:t>
                      </a:r>
                      <a:r>
                        <a:rPr lang="en-US" altLang="en-US" sz="4400" baseline="30000" dirty="0">
                          <a:solidFill>
                            <a:srgbClr val="C00000"/>
                          </a:solidFill>
                          <a:latin typeface="Comic Sans MS" pitchFamily="66" charset="0"/>
                        </a:rPr>
                        <a:t>t</a:t>
                      </a:r>
                      <a:endParaRPr lang="en-US" altLang="en-US" sz="4400" baseline="30000" dirty="0">
                        <a:solidFill>
                          <a:srgbClr val="C00000"/>
                        </a:solidFill>
                        <a:latin typeface="Symbol" pitchFamily="18"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20226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 Formula</a:t>
            </a:r>
          </a:p>
        </p:txBody>
      </p:sp>
      <p:sp>
        <p:nvSpPr>
          <p:cNvPr id="6" name="TextBox 5"/>
          <p:cNvSpPr txBox="1"/>
          <p:nvPr/>
        </p:nvSpPr>
        <p:spPr>
          <a:xfrm>
            <a:off x="2183219" y="1297172"/>
            <a:ext cx="8006317" cy="461665"/>
          </a:xfrm>
          <a:prstGeom prst="rect">
            <a:avLst/>
          </a:prstGeom>
          <a:noFill/>
        </p:spPr>
        <p:txBody>
          <a:bodyPr wrap="square" rtlCol="0">
            <a:spAutoFit/>
          </a:bodyPr>
          <a:lstStyle/>
          <a:p>
            <a:pPr algn="ctr"/>
            <a:r>
              <a:rPr lang="en-US" dirty="0"/>
              <a:t>Poisson distribution has a similar formula:</a:t>
            </a:r>
          </a:p>
        </p:txBody>
      </p:sp>
      <p:graphicFrame>
        <p:nvGraphicFramePr>
          <p:cNvPr id="7" name="Table 6"/>
          <p:cNvGraphicFramePr>
            <a:graphicFrameLocks noGrp="1"/>
          </p:cNvGraphicFramePr>
          <p:nvPr/>
        </p:nvGraphicFramePr>
        <p:xfrm>
          <a:off x="2374606" y="2234493"/>
          <a:ext cx="7527851" cy="1524000"/>
        </p:xfrm>
        <a:graphic>
          <a:graphicData uri="http://schemas.openxmlformats.org/drawingml/2006/table">
            <a:tbl>
              <a:tblPr firstRow="1" bandRow="1">
                <a:tableStyleId>{93296810-A885-4BE3-A3E7-6D5BEEA58F35}</a:tableStyleId>
              </a:tblPr>
              <a:tblGrid>
                <a:gridCol w="3083442">
                  <a:extLst>
                    <a:ext uri="{9D8B030D-6E8A-4147-A177-3AD203B41FA5}">
                      <a16:colId xmlns:a16="http://schemas.microsoft.com/office/drawing/2014/main" val="20000"/>
                    </a:ext>
                  </a:extLst>
                </a:gridCol>
                <a:gridCol w="4444409">
                  <a:extLst>
                    <a:ext uri="{9D8B030D-6E8A-4147-A177-3AD203B41FA5}">
                      <a16:colId xmlns:a16="http://schemas.microsoft.com/office/drawing/2014/main" val="20001"/>
                    </a:ext>
                  </a:extLst>
                </a:gridCol>
              </a:tblGrid>
              <a:tr h="370840">
                <a:tc>
                  <a:txBody>
                    <a:bodyPr/>
                    <a:lstStyle/>
                    <a:p>
                      <a:pPr algn="ctr"/>
                      <a:r>
                        <a:rPr lang="en-US" sz="3200" dirty="0">
                          <a:solidFill>
                            <a:srgbClr val="0000CC"/>
                          </a:solidFill>
                        </a:rPr>
                        <a:t>Exponential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4400" dirty="0">
                          <a:solidFill>
                            <a:srgbClr val="C00000"/>
                          </a:solidFill>
                          <a:latin typeface="Comic Sans MS" pitchFamily="66" charset="0"/>
                        </a:rPr>
                        <a:t>f(t) = </a:t>
                      </a:r>
                      <a:r>
                        <a:rPr lang="en-US" altLang="en-US" sz="4400" dirty="0">
                          <a:solidFill>
                            <a:srgbClr val="C00000"/>
                          </a:solidFill>
                          <a:sym typeface="Symbol" pitchFamily="18" charset="2"/>
                        </a:rPr>
                        <a:t></a:t>
                      </a:r>
                      <a:r>
                        <a:rPr lang="en-US" altLang="en-US" sz="4400" dirty="0">
                          <a:solidFill>
                            <a:srgbClr val="C00000"/>
                          </a:solidFill>
                          <a:latin typeface="Comic Sans MS" pitchFamily="66" charset="0"/>
                        </a:rPr>
                        <a:t>e</a:t>
                      </a:r>
                      <a:r>
                        <a:rPr lang="en-US" altLang="en-US" sz="4400" baseline="30000" dirty="0">
                          <a:solidFill>
                            <a:srgbClr val="C00000"/>
                          </a:solidFill>
                          <a:latin typeface="Comic Sans MS" pitchFamily="66" charset="0"/>
                        </a:rPr>
                        <a:t>-</a:t>
                      </a:r>
                      <a:r>
                        <a:rPr lang="en-US" altLang="en-US" sz="4400" baseline="30000" dirty="0">
                          <a:solidFill>
                            <a:srgbClr val="C00000"/>
                          </a:solidFill>
                          <a:sym typeface="Symbol" pitchFamily="18" charset="2"/>
                        </a:rPr>
                        <a:t></a:t>
                      </a:r>
                      <a:r>
                        <a:rPr lang="en-US" altLang="en-US" sz="4400" baseline="30000" dirty="0">
                          <a:solidFill>
                            <a:srgbClr val="C00000"/>
                          </a:solidFill>
                          <a:latin typeface="Comic Sans MS" pitchFamily="66" charset="0"/>
                        </a:rPr>
                        <a:t>t</a:t>
                      </a:r>
                      <a:endParaRPr lang="en-US" altLang="en-US" sz="4400" baseline="30000" dirty="0">
                        <a:solidFill>
                          <a:srgbClr val="C00000"/>
                        </a:solidFill>
                        <a:latin typeface="Symbol" pitchFamily="18"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sz="3200" b="1" kern="1200" dirty="0">
                          <a:solidFill>
                            <a:srgbClr val="0000CC"/>
                          </a:solidFill>
                          <a:latin typeface="+mn-lt"/>
                          <a:ea typeface="+mn-ea"/>
                          <a:cs typeface="+mn-cs"/>
                        </a:rPr>
                        <a:t>Poisson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4400" b="1" dirty="0">
                          <a:solidFill>
                            <a:srgbClr val="C00000"/>
                          </a:solidFill>
                          <a:latin typeface="Comic Sans MS" pitchFamily="66" charset="0"/>
                        </a:rPr>
                        <a:t>f(t) = </a:t>
                      </a:r>
                      <a:r>
                        <a:rPr lang="en-US" altLang="en-US" sz="4400" b="1" dirty="0">
                          <a:solidFill>
                            <a:srgbClr val="C00000"/>
                          </a:solidFill>
                          <a:latin typeface="SymbolProp BT" panose="05050102010607020607" pitchFamily="18" charset="2"/>
                          <a:sym typeface="Symbol" pitchFamily="18" charset="2"/>
                        </a:rPr>
                        <a:t></a:t>
                      </a:r>
                      <a:r>
                        <a:rPr lang="en-US" altLang="en-US" sz="4400" b="1" baseline="30000" dirty="0" err="1">
                          <a:solidFill>
                            <a:srgbClr val="C00000"/>
                          </a:solidFill>
                          <a:sym typeface="Symbol" pitchFamily="18" charset="2"/>
                        </a:rPr>
                        <a:t>t</a:t>
                      </a:r>
                      <a:r>
                        <a:rPr lang="en-US" altLang="en-US" sz="4400" b="1" dirty="0" err="1">
                          <a:solidFill>
                            <a:srgbClr val="C00000"/>
                          </a:solidFill>
                          <a:latin typeface="Comic Sans MS" pitchFamily="66" charset="0"/>
                        </a:rPr>
                        <a:t>e</a:t>
                      </a:r>
                      <a:r>
                        <a:rPr lang="en-US" altLang="en-US" sz="4400" b="1" baseline="30000" dirty="0">
                          <a:solidFill>
                            <a:srgbClr val="C00000"/>
                          </a:solidFill>
                          <a:latin typeface="Comic Sans MS" pitchFamily="66" charset="0"/>
                        </a:rPr>
                        <a:t>-</a:t>
                      </a:r>
                      <a:r>
                        <a:rPr lang="en-US" altLang="en-US" sz="4400" b="1" baseline="30000" dirty="0">
                          <a:solidFill>
                            <a:srgbClr val="C00000"/>
                          </a:solidFill>
                          <a:latin typeface="SymbolProp BT" panose="05050102010607020607" pitchFamily="18" charset="2"/>
                          <a:sym typeface="Symbol" pitchFamily="18" charset="2"/>
                        </a:rPr>
                        <a:t></a:t>
                      </a:r>
                      <a:r>
                        <a:rPr lang="en-US" altLang="en-US" sz="4400" b="1" baseline="30000" dirty="0">
                          <a:solidFill>
                            <a:srgbClr val="C00000"/>
                          </a:solidFill>
                          <a:sym typeface="Symbol" pitchFamily="18" charset="2"/>
                        </a:rPr>
                        <a:t> </a:t>
                      </a:r>
                      <a:r>
                        <a:rPr lang="en-US" altLang="en-US" sz="4400" b="1" baseline="0" dirty="0">
                          <a:solidFill>
                            <a:srgbClr val="C00000"/>
                          </a:solidFill>
                          <a:sym typeface="Symbol" pitchFamily="18" charset="2"/>
                        </a:rPr>
                        <a:t>/ t!</a:t>
                      </a:r>
                      <a:endParaRPr lang="en-US" altLang="en-US" sz="4400" b="1" baseline="0" dirty="0">
                        <a:solidFill>
                          <a:srgbClr val="C00000"/>
                        </a:solidFill>
                        <a:latin typeface="Symbol" pitchFamily="18" charset="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Rounded Rectangle 7"/>
          <p:cNvSpPr/>
          <p:nvPr/>
        </p:nvSpPr>
        <p:spPr bwMode="auto">
          <a:xfrm>
            <a:off x="2645734" y="4720855"/>
            <a:ext cx="7081284" cy="1637414"/>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Poisson distribution is only defined for positive </a:t>
            </a:r>
            <a:r>
              <a:rPr lang="en-US" i="1" dirty="0">
                <a:solidFill>
                  <a:srgbClr val="0000CC"/>
                </a:solidFill>
              </a:rPr>
              <a:t>integer</a:t>
            </a:r>
            <a:r>
              <a:rPr lang="en-US" dirty="0"/>
              <a:t> values of </a:t>
            </a:r>
            <a:r>
              <a:rPr lang="en-US" dirty="0">
                <a:solidFill>
                  <a:srgbClr val="C00000"/>
                </a:solidFill>
              </a:rPr>
              <a:t>t</a:t>
            </a:r>
          </a:p>
          <a:p>
            <a:pPr algn="ctr"/>
            <a:r>
              <a:rPr lang="en-US" dirty="0"/>
              <a:t>For Poisson distributions,</a:t>
            </a:r>
            <a:r>
              <a:rPr lang="en-US" altLang="en-US" dirty="0">
                <a:solidFill>
                  <a:srgbClr val="C00000"/>
                </a:solidFill>
                <a:sym typeface="Symbol" pitchFamily="18" charset="2"/>
              </a:rPr>
              <a:t> </a:t>
            </a:r>
            <a:r>
              <a:rPr lang="en-US" altLang="en-US" dirty="0">
                <a:solidFill>
                  <a:srgbClr val="C00000"/>
                </a:solidFill>
                <a:latin typeface="SymbolProp BT" panose="05050102010607020607" pitchFamily="18" charset="2"/>
                <a:sym typeface="Symbol" pitchFamily="18" charset="2"/>
              </a:rPr>
              <a:t></a:t>
            </a:r>
            <a:r>
              <a:rPr lang="en-US" dirty="0"/>
              <a:t> is the average or mean value of </a:t>
            </a:r>
            <a:r>
              <a:rPr lang="en-US" dirty="0">
                <a:solidFill>
                  <a:srgbClr val="C00000"/>
                </a:solidFill>
              </a:rPr>
              <a:t>t</a:t>
            </a:r>
          </a:p>
        </p:txBody>
      </p:sp>
      <p:sp>
        <p:nvSpPr>
          <p:cNvPr id="9" name="Rounded Rectangular Callout 8"/>
          <p:cNvSpPr/>
          <p:nvPr/>
        </p:nvSpPr>
        <p:spPr bwMode="auto">
          <a:xfrm>
            <a:off x="6638261" y="3955313"/>
            <a:ext cx="3551275" cy="637953"/>
          </a:xfrm>
          <a:prstGeom prst="wedgeRoundRectCallout">
            <a:avLst>
              <a:gd name="adj1" fmla="val 28176"/>
              <a:gd name="adj2" fmla="val -77500"/>
              <a:gd name="adj3" fmla="val 16667"/>
            </a:avLst>
          </a:prstGeom>
          <a:solidFill>
            <a:srgbClr val="CCFFFF"/>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2800" dirty="0">
                <a:solidFill>
                  <a:srgbClr val="C00000"/>
                </a:solidFill>
                <a:latin typeface="Arial Narrow" panose="020B0606020202030204" pitchFamily="34" charset="0"/>
              </a:rPr>
              <a:t>t!</a:t>
            </a:r>
            <a:r>
              <a:rPr lang="en-US" sz="2800" dirty="0">
                <a:latin typeface="Arial Narrow" panose="020B0606020202030204" pitchFamily="34" charset="0"/>
              </a:rPr>
              <a:t> = </a:t>
            </a:r>
            <a:r>
              <a:rPr lang="en-US" sz="2800" dirty="0">
                <a:solidFill>
                  <a:srgbClr val="C00000"/>
                </a:solidFill>
                <a:latin typeface="Arial Narrow" panose="020B0606020202030204" pitchFamily="34" charset="0"/>
              </a:rPr>
              <a:t>t</a:t>
            </a:r>
            <a:r>
              <a:rPr lang="en-US" sz="2800" dirty="0">
                <a:latin typeface="Arial Narrow" panose="020B0606020202030204" pitchFamily="34" charset="0"/>
              </a:rPr>
              <a:t> factorial (</a:t>
            </a:r>
            <a:r>
              <a:rPr lang="en-US" sz="2800" dirty="0">
                <a:solidFill>
                  <a:srgbClr val="C00000"/>
                </a:solidFill>
                <a:latin typeface="Arial Narrow" panose="020B0606020202030204" pitchFamily="34" charset="0"/>
              </a:rPr>
              <a:t>1*2*…*t</a:t>
            </a:r>
            <a:r>
              <a:rPr lang="en-US" sz="2800" dirty="0">
                <a:latin typeface="Arial Narrow" panose="020B0606020202030204" pitchFamily="34" charset="0"/>
              </a:rPr>
              <a:t>)</a:t>
            </a:r>
          </a:p>
        </p:txBody>
      </p:sp>
    </p:spTree>
    <p:extLst>
      <p:ext uri="{BB962C8B-B14F-4D97-AF65-F5344CB8AC3E}">
        <p14:creationId xmlns:p14="http://schemas.microsoft.com/office/powerpoint/2010/main" val="38421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 of Poisson Distribution</a:t>
            </a:r>
          </a:p>
        </p:txBody>
      </p:sp>
      <p:sp>
        <p:nvSpPr>
          <p:cNvPr id="3" name="Content Placeholder 2"/>
          <p:cNvSpPr>
            <a:spLocks noGrp="1"/>
          </p:cNvSpPr>
          <p:nvPr>
            <p:ph idx="1"/>
          </p:nvPr>
        </p:nvSpPr>
        <p:spPr>
          <a:xfrm>
            <a:off x="1525804" y="1087541"/>
            <a:ext cx="9122358" cy="5210457"/>
          </a:xfrm>
        </p:spPr>
        <p:txBody>
          <a:bodyPr/>
          <a:lstStyle/>
          <a:p>
            <a:pPr algn="ctr"/>
            <a:r>
              <a:rPr lang="en-US" dirty="0"/>
              <a:t>Exponential and many other distributions are used for situations where</a:t>
            </a:r>
          </a:p>
          <a:p>
            <a:pPr marL="0" indent="0" algn="ctr">
              <a:buNone/>
            </a:pPr>
            <a:r>
              <a:rPr lang="en-US" dirty="0"/>
              <a:t>the</a:t>
            </a:r>
            <a:r>
              <a:rPr lang="en-US" i="1" dirty="0">
                <a:solidFill>
                  <a:srgbClr val="0000CC"/>
                </a:solidFill>
              </a:rPr>
              <a:t> independent variable (</a:t>
            </a:r>
            <a:r>
              <a:rPr lang="en-US" i="1" dirty="0">
                <a:solidFill>
                  <a:srgbClr val="C00000"/>
                </a:solidFill>
              </a:rPr>
              <a:t>t</a:t>
            </a:r>
            <a:r>
              <a:rPr lang="en-US" i="1" dirty="0">
                <a:solidFill>
                  <a:srgbClr val="0000CC"/>
                </a:solidFill>
              </a:rPr>
              <a:t>) is continuous</a:t>
            </a:r>
            <a:endParaRPr lang="en-US" dirty="0"/>
          </a:p>
          <a:p>
            <a:pPr lvl="1" algn="ctr"/>
            <a:r>
              <a:rPr lang="en-US" b="1" dirty="0">
                <a:solidFill>
                  <a:srgbClr val="C00000"/>
                </a:solidFill>
              </a:rPr>
              <a:t>t</a:t>
            </a:r>
            <a:r>
              <a:rPr lang="en-US" i="1" dirty="0">
                <a:solidFill>
                  <a:srgbClr val="C00000"/>
                </a:solidFill>
              </a:rPr>
              <a:t> </a:t>
            </a:r>
            <a:r>
              <a:rPr lang="en-US" dirty="0"/>
              <a:t>can be any value or any non-negative value</a:t>
            </a:r>
          </a:p>
          <a:p>
            <a:pPr lvl="1" algn="ctr"/>
            <a:r>
              <a:rPr lang="en-US" dirty="0"/>
              <a:t>such distributions are often used for estimating</a:t>
            </a:r>
          </a:p>
          <a:p>
            <a:pPr marL="57150" indent="0" algn="ctr">
              <a:buNone/>
            </a:pPr>
            <a:r>
              <a:rPr lang="en-US" sz="2600" b="1" u="sng" dirty="0">
                <a:solidFill>
                  <a:srgbClr val="0000CC"/>
                </a:solidFill>
              </a:rPr>
              <a:t>when</a:t>
            </a:r>
            <a:r>
              <a:rPr lang="en-US" sz="2600" u="sng" dirty="0">
                <a:solidFill>
                  <a:srgbClr val="0000CC"/>
                </a:solidFill>
              </a:rPr>
              <a:t> </a:t>
            </a:r>
            <a:r>
              <a:rPr lang="en-US" sz="2600" b="1" i="1" u="sng" dirty="0">
                <a:solidFill>
                  <a:srgbClr val="0000CC"/>
                </a:solidFill>
              </a:rPr>
              <a:t>an event will occur</a:t>
            </a:r>
            <a:endParaRPr lang="en-US" sz="2600" dirty="0"/>
          </a:p>
          <a:p>
            <a:pPr marL="57150" indent="0" algn="ctr">
              <a:buNone/>
            </a:pPr>
            <a:r>
              <a:rPr lang="en-US" sz="2600" dirty="0"/>
              <a:t>such as when a failure or defect will occur</a:t>
            </a:r>
          </a:p>
          <a:p>
            <a:pPr algn="ctr">
              <a:spcBef>
                <a:spcPts val="1800"/>
              </a:spcBef>
            </a:pPr>
            <a:r>
              <a:rPr lang="en-US" dirty="0"/>
              <a:t>Poisson distribution is used for situations where the </a:t>
            </a:r>
            <a:r>
              <a:rPr lang="en-US" i="1" dirty="0">
                <a:solidFill>
                  <a:srgbClr val="0000CC"/>
                </a:solidFill>
              </a:rPr>
              <a:t>independent variable (</a:t>
            </a:r>
            <a:r>
              <a:rPr lang="en-US" i="1" dirty="0">
                <a:solidFill>
                  <a:srgbClr val="C00000"/>
                </a:solidFill>
              </a:rPr>
              <a:t>t</a:t>
            </a:r>
            <a:r>
              <a:rPr lang="en-US" i="1" dirty="0">
                <a:solidFill>
                  <a:srgbClr val="0000CC"/>
                </a:solidFill>
              </a:rPr>
              <a:t>) is a discrete, </a:t>
            </a:r>
            <a:r>
              <a:rPr lang="en-US" i="1" u="sng" dirty="0">
                <a:solidFill>
                  <a:srgbClr val="0000CC"/>
                </a:solidFill>
              </a:rPr>
              <a:t>positive integer</a:t>
            </a:r>
            <a:r>
              <a:rPr lang="en-US" u="sng" dirty="0"/>
              <a:t> </a:t>
            </a:r>
          </a:p>
          <a:p>
            <a:pPr lvl="1"/>
            <a:r>
              <a:rPr lang="en-US" dirty="0"/>
              <a:t>Often used for predicting the </a:t>
            </a:r>
            <a:r>
              <a:rPr lang="en-US" b="1" i="1" u="sng" dirty="0">
                <a:solidFill>
                  <a:srgbClr val="0000CC"/>
                </a:solidFill>
              </a:rPr>
              <a:t>number of events </a:t>
            </a:r>
            <a:r>
              <a:rPr lang="en-US" b="1" i="1" dirty="0">
                <a:solidFill>
                  <a:srgbClr val="0000CC"/>
                </a:solidFill>
              </a:rPr>
              <a:t>(for example, number of failures or defects)</a:t>
            </a:r>
            <a:r>
              <a:rPr lang="en-US" dirty="0"/>
              <a:t> that will occur in a given time period</a:t>
            </a:r>
          </a:p>
        </p:txBody>
      </p:sp>
    </p:spTree>
    <p:extLst>
      <p:ext uri="{BB962C8B-B14F-4D97-AF65-F5344CB8AC3E}">
        <p14:creationId xmlns:p14="http://schemas.microsoft.com/office/powerpoint/2010/main" val="89551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928" y="152400"/>
            <a:ext cx="8185150" cy="924320"/>
          </a:xfrm>
        </p:spPr>
        <p:txBody>
          <a:bodyPr/>
          <a:lstStyle/>
          <a:p>
            <a:r>
              <a:rPr lang="en-US" dirty="0"/>
              <a:t>Poisson Formula is Often Written Using the Letter </a:t>
            </a:r>
            <a:r>
              <a:rPr lang="en-US" dirty="0">
                <a:solidFill>
                  <a:srgbClr val="C00000"/>
                </a:solidFill>
              </a:rPr>
              <a:t>k</a:t>
            </a:r>
            <a:r>
              <a:rPr lang="en-US" dirty="0"/>
              <a:t> rather than </a:t>
            </a:r>
            <a:r>
              <a:rPr lang="en-US" dirty="0">
                <a:solidFill>
                  <a:srgbClr val="C00000"/>
                </a:solidFill>
              </a:rPr>
              <a:t>t</a:t>
            </a:r>
          </a:p>
        </p:txBody>
      </p:sp>
      <p:sp>
        <p:nvSpPr>
          <p:cNvPr id="3" name="Content Placeholder 2"/>
          <p:cNvSpPr>
            <a:spLocks noGrp="1"/>
          </p:cNvSpPr>
          <p:nvPr>
            <p:ph idx="1"/>
          </p:nvPr>
        </p:nvSpPr>
        <p:spPr>
          <a:xfrm>
            <a:off x="1911445" y="1397927"/>
            <a:ext cx="8185150" cy="652130"/>
          </a:xfrm>
        </p:spPr>
        <p:txBody>
          <a:bodyPr/>
          <a:lstStyle/>
          <a:p>
            <a:pPr marL="0" indent="0" algn="ctr">
              <a:buNone/>
            </a:pPr>
            <a:r>
              <a:rPr lang="en-US" i="1" dirty="0">
                <a:solidFill>
                  <a:srgbClr val="0000CC"/>
                </a:solidFill>
              </a:rPr>
              <a:t>To suggest an integer value</a:t>
            </a:r>
          </a:p>
        </p:txBody>
      </p:sp>
      <p:sp>
        <p:nvSpPr>
          <p:cNvPr id="4" name="Rectangle 3"/>
          <p:cNvSpPr/>
          <p:nvPr/>
        </p:nvSpPr>
        <p:spPr>
          <a:xfrm>
            <a:off x="2957162" y="2688105"/>
            <a:ext cx="6277681" cy="1015663"/>
          </a:xfrm>
          <a:prstGeom prst="rect">
            <a:avLst/>
          </a:prstGeom>
        </p:spPr>
        <p:txBody>
          <a:bodyPr wrap="none">
            <a:spAutoFit/>
          </a:bodyPr>
          <a:lstStyle/>
          <a:p>
            <a:pPr algn="ctr" eaLnBrk="1" fontAlgn="auto" hangingPunct="1">
              <a:spcBef>
                <a:spcPts val="0"/>
              </a:spcBef>
              <a:spcAft>
                <a:spcPts val="0"/>
              </a:spcAft>
              <a:defRPr/>
            </a:pPr>
            <a:r>
              <a:rPr lang="en-US" altLang="en-US" sz="6000" dirty="0">
                <a:solidFill>
                  <a:srgbClr val="C00000"/>
                </a:solidFill>
                <a:latin typeface="Comic Sans MS" pitchFamily="66" charset="0"/>
              </a:rPr>
              <a:t>f(k) = </a:t>
            </a:r>
            <a:r>
              <a:rPr lang="en-US" altLang="en-US" sz="6000" dirty="0">
                <a:solidFill>
                  <a:srgbClr val="C00000"/>
                </a:solidFill>
                <a:latin typeface="SymbolProp BT" panose="05050102010607020607" pitchFamily="18" charset="2"/>
                <a:sym typeface="Symbol" pitchFamily="18" charset="2"/>
              </a:rPr>
              <a:t></a:t>
            </a:r>
            <a:r>
              <a:rPr lang="en-US" altLang="en-US" sz="6000" baseline="30000" dirty="0" err="1">
                <a:solidFill>
                  <a:srgbClr val="C00000"/>
                </a:solidFill>
                <a:sym typeface="Symbol" pitchFamily="18" charset="2"/>
              </a:rPr>
              <a:t>k</a:t>
            </a:r>
            <a:r>
              <a:rPr lang="en-US" altLang="en-US" sz="6000" dirty="0" err="1">
                <a:solidFill>
                  <a:srgbClr val="C00000"/>
                </a:solidFill>
                <a:latin typeface="Comic Sans MS" pitchFamily="66" charset="0"/>
              </a:rPr>
              <a:t>e</a:t>
            </a:r>
            <a:r>
              <a:rPr lang="en-US" altLang="en-US" sz="6000" baseline="30000" dirty="0">
                <a:solidFill>
                  <a:srgbClr val="C00000"/>
                </a:solidFill>
                <a:latin typeface="Comic Sans MS" pitchFamily="66" charset="0"/>
              </a:rPr>
              <a:t>-</a:t>
            </a:r>
            <a:r>
              <a:rPr lang="en-US" altLang="en-US" sz="6000" baseline="30000" dirty="0">
                <a:solidFill>
                  <a:srgbClr val="C00000"/>
                </a:solidFill>
                <a:latin typeface="SymbolProp BT" panose="05050102010607020607" pitchFamily="18" charset="2"/>
                <a:sym typeface="Symbol" pitchFamily="18" charset="2"/>
              </a:rPr>
              <a:t></a:t>
            </a:r>
            <a:r>
              <a:rPr lang="en-US" altLang="en-US" sz="6000" baseline="30000" dirty="0">
                <a:solidFill>
                  <a:srgbClr val="C00000"/>
                </a:solidFill>
                <a:sym typeface="Symbol" pitchFamily="18" charset="2"/>
              </a:rPr>
              <a:t> </a:t>
            </a:r>
            <a:r>
              <a:rPr lang="en-US" altLang="en-US" sz="6000" dirty="0">
                <a:solidFill>
                  <a:srgbClr val="C00000"/>
                </a:solidFill>
                <a:sym typeface="Symbol" pitchFamily="18" charset="2"/>
              </a:rPr>
              <a:t>/ k!</a:t>
            </a:r>
            <a:endParaRPr lang="en-US" altLang="en-US" sz="6000" dirty="0">
              <a:solidFill>
                <a:srgbClr val="C00000"/>
              </a:solidFill>
              <a:latin typeface="Symbol" pitchFamily="18" charset="2"/>
            </a:endParaRPr>
          </a:p>
        </p:txBody>
      </p:sp>
      <p:sp>
        <p:nvSpPr>
          <p:cNvPr id="5" name="Content Placeholder 2"/>
          <p:cNvSpPr txBox="1">
            <a:spLocks/>
          </p:cNvSpPr>
          <p:nvPr/>
        </p:nvSpPr>
        <p:spPr bwMode="auto">
          <a:xfrm>
            <a:off x="2149697" y="4476307"/>
            <a:ext cx="8185150" cy="148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990033"/>
              </a:buClr>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990033"/>
              </a:buClr>
              <a:buChar char="–"/>
              <a:defRPr sz="2200">
                <a:solidFill>
                  <a:schemeClr val="tx1"/>
                </a:solidFill>
                <a:latin typeface="+mn-lt"/>
              </a:defRPr>
            </a:lvl2pPr>
            <a:lvl3pPr marL="1143000" indent="-228600" algn="l" rtl="0" eaLnBrk="0" fontAlgn="base" hangingPunct="0">
              <a:spcBef>
                <a:spcPct val="20000"/>
              </a:spcBef>
              <a:spcAft>
                <a:spcPct val="0"/>
              </a:spcAft>
              <a:buClr>
                <a:srgbClr val="990033"/>
              </a:buClr>
              <a:buFont typeface="Wingdings" pitchFamily="2" charset="2"/>
              <a:buChar char="§"/>
              <a:defRPr sz="2000">
                <a:solidFill>
                  <a:schemeClr val="tx1"/>
                </a:solidFill>
                <a:latin typeface="+mn-lt"/>
              </a:defRPr>
            </a:lvl3pPr>
            <a:lvl4pPr marL="1600200" indent="-228600" algn="l" rtl="0" eaLnBrk="0" fontAlgn="base" hangingPunct="0">
              <a:spcBef>
                <a:spcPct val="20000"/>
              </a:spcBef>
              <a:spcAft>
                <a:spcPct val="0"/>
              </a:spcAft>
              <a:buClr>
                <a:srgbClr val="990033"/>
              </a:buClr>
              <a:buChar char="–"/>
              <a:defRPr sz="2000">
                <a:solidFill>
                  <a:schemeClr val="tx1"/>
                </a:solidFill>
                <a:latin typeface="+mn-lt"/>
              </a:defRPr>
            </a:lvl4pPr>
            <a:lvl5pPr marL="2057400" indent="-228600" algn="l" rtl="0" eaLnBrk="0" fontAlgn="base" hangingPunct="0">
              <a:spcBef>
                <a:spcPct val="20000"/>
              </a:spcBef>
              <a:spcAft>
                <a:spcPct val="0"/>
              </a:spcAft>
              <a:buClr>
                <a:srgbClr val="990033"/>
              </a:buClr>
              <a:buChar char="»"/>
              <a:defRPr>
                <a:solidFill>
                  <a:schemeClr val="tx1"/>
                </a:solidFill>
                <a:latin typeface="+mn-lt"/>
              </a:defRPr>
            </a:lvl5pPr>
            <a:lvl6pPr marL="2514600" indent="-228600" algn="l" rtl="0" fontAlgn="base">
              <a:spcBef>
                <a:spcPct val="20000"/>
              </a:spcBef>
              <a:spcAft>
                <a:spcPct val="0"/>
              </a:spcAft>
              <a:buClr>
                <a:srgbClr val="990033"/>
              </a:buClr>
              <a:buChar char="»"/>
              <a:defRPr>
                <a:solidFill>
                  <a:schemeClr val="tx1"/>
                </a:solidFill>
                <a:latin typeface="+mn-lt"/>
              </a:defRPr>
            </a:lvl6pPr>
            <a:lvl7pPr marL="2971800" indent="-228600" algn="l" rtl="0" fontAlgn="base">
              <a:spcBef>
                <a:spcPct val="20000"/>
              </a:spcBef>
              <a:spcAft>
                <a:spcPct val="0"/>
              </a:spcAft>
              <a:buClr>
                <a:srgbClr val="990033"/>
              </a:buClr>
              <a:buChar char="»"/>
              <a:defRPr>
                <a:solidFill>
                  <a:schemeClr val="tx1"/>
                </a:solidFill>
                <a:latin typeface="+mn-lt"/>
              </a:defRPr>
            </a:lvl7pPr>
            <a:lvl8pPr marL="3429000" indent="-228600" algn="l" rtl="0" fontAlgn="base">
              <a:spcBef>
                <a:spcPct val="20000"/>
              </a:spcBef>
              <a:spcAft>
                <a:spcPct val="0"/>
              </a:spcAft>
              <a:buClr>
                <a:srgbClr val="990033"/>
              </a:buClr>
              <a:buChar char="»"/>
              <a:defRPr>
                <a:solidFill>
                  <a:schemeClr val="tx1"/>
                </a:solidFill>
                <a:latin typeface="+mn-lt"/>
              </a:defRPr>
            </a:lvl8pPr>
            <a:lvl9pPr marL="3886200" indent="-228600" algn="l" rtl="0" fontAlgn="base">
              <a:spcBef>
                <a:spcPct val="20000"/>
              </a:spcBef>
              <a:spcAft>
                <a:spcPct val="0"/>
              </a:spcAft>
              <a:buClr>
                <a:srgbClr val="990033"/>
              </a:buClr>
              <a:buChar char="»"/>
              <a:defRPr>
                <a:solidFill>
                  <a:schemeClr val="tx1"/>
                </a:solidFill>
                <a:latin typeface="+mn-lt"/>
              </a:defRPr>
            </a:lvl9pPr>
          </a:lstStyle>
          <a:p>
            <a:pPr marL="0" indent="0">
              <a:buNone/>
            </a:pPr>
            <a:r>
              <a:rPr lang="en-US" kern="0" dirty="0">
                <a:solidFill>
                  <a:srgbClr val="C00000"/>
                </a:solidFill>
              </a:rPr>
              <a:t>k</a:t>
            </a:r>
            <a:r>
              <a:rPr lang="en-US" kern="0" dirty="0"/>
              <a:t> is a number of occurrences</a:t>
            </a:r>
          </a:p>
          <a:p>
            <a:pPr marL="339725" indent="-339725">
              <a:buNone/>
            </a:pPr>
            <a:r>
              <a:rPr lang="en-US" kern="0" dirty="0">
                <a:solidFill>
                  <a:srgbClr val="C00000"/>
                </a:solidFill>
              </a:rPr>
              <a:t>f(k)</a:t>
            </a:r>
            <a:r>
              <a:rPr lang="en-US" kern="0" dirty="0"/>
              <a:t> is the probability that an event (such as a failure) will occur </a:t>
            </a:r>
            <a:r>
              <a:rPr lang="en-US" kern="0" dirty="0">
                <a:solidFill>
                  <a:srgbClr val="C00000"/>
                </a:solidFill>
              </a:rPr>
              <a:t>k</a:t>
            </a:r>
            <a:r>
              <a:rPr lang="en-US" kern="0" dirty="0"/>
              <a:t> times</a:t>
            </a:r>
          </a:p>
        </p:txBody>
      </p:sp>
    </p:spTree>
    <p:extLst>
      <p:ext uri="{BB962C8B-B14F-4D97-AF65-F5344CB8AC3E}">
        <p14:creationId xmlns:p14="http://schemas.microsoft.com/office/powerpoint/2010/main" val="3379247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Poisson Distributions</a:t>
            </a:r>
          </a:p>
        </p:txBody>
      </p:sp>
      <p:sp>
        <p:nvSpPr>
          <p:cNvPr id="3" name="Content Placeholder 2"/>
          <p:cNvSpPr>
            <a:spLocks noGrp="1"/>
          </p:cNvSpPr>
          <p:nvPr>
            <p:ph idx="1"/>
          </p:nvPr>
        </p:nvSpPr>
        <p:spPr>
          <a:xfrm>
            <a:off x="8253526" y="1568187"/>
            <a:ext cx="2363972" cy="4419600"/>
          </a:xfrm>
        </p:spPr>
        <p:txBody>
          <a:bodyPr/>
          <a:lstStyle/>
          <a:p>
            <a:pPr marL="0" indent="0">
              <a:buNone/>
            </a:pPr>
            <a:r>
              <a:rPr lang="en-US" dirty="0">
                <a:solidFill>
                  <a:srgbClr val="C00000"/>
                </a:solidFill>
                <a:latin typeface="Arial Narrow" panose="020B0606020202030204" pitchFamily="34" charset="0"/>
              </a:rPr>
              <a:t>k</a:t>
            </a:r>
            <a:r>
              <a:rPr lang="en-US" dirty="0">
                <a:latin typeface="Arial Narrow" panose="020B0606020202030204" pitchFamily="34" charset="0"/>
              </a:rPr>
              <a:t> (horizontal axis) is number of occurrences</a:t>
            </a:r>
          </a:p>
          <a:p>
            <a:pPr marL="0" indent="0">
              <a:buNone/>
            </a:pPr>
            <a:endParaRPr lang="en-US" dirty="0">
              <a:latin typeface="Arial Narrow" panose="020B0606020202030204" pitchFamily="34" charset="0"/>
            </a:endParaRPr>
          </a:p>
          <a:p>
            <a:pPr marL="0" indent="0">
              <a:buNone/>
            </a:pPr>
            <a:r>
              <a:rPr lang="en-US" dirty="0">
                <a:solidFill>
                  <a:srgbClr val="C00000"/>
                </a:solidFill>
                <a:latin typeface="Arial Narrow" panose="020B0606020202030204" pitchFamily="34" charset="0"/>
              </a:rPr>
              <a:t>P(X=k)</a:t>
            </a:r>
            <a:r>
              <a:rPr lang="en-US" dirty="0">
                <a:latin typeface="Arial Narrow" panose="020B0606020202030204" pitchFamily="34" charset="0"/>
              </a:rPr>
              <a:t> (vertical axis) is the probability that an event will have the indicated number of occurrences</a:t>
            </a:r>
          </a:p>
        </p:txBody>
      </p:sp>
      <p:pic>
        <p:nvPicPr>
          <p:cNvPr id="18436" name="Picture 4" descr="Plot of the Poisson P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286" y="1385852"/>
            <a:ext cx="6075104" cy="4860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4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7394"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Advantages of Poisson Distribution</a:t>
            </a:r>
          </a:p>
        </p:txBody>
      </p:sp>
      <p:sp>
        <p:nvSpPr>
          <p:cNvPr id="2747395" name="Rectangle 3"/>
          <p:cNvSpPr>
            <a:spLocks noGrp="1" noChangeArrowheads="1"/>
          </p:cNvSpPr>
          <p:nvPr>
            <p:ph type="body" idx="1"/>
          </p:nvPr>
        </p:nvSpPr>
        <p:spPr>
          <a:xfrm>
            <a:off x="1385127" y="1331618"/>
            <a:ext cx="9528156" cy="371884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gn="ctr">
              <a:buNone/>
            </a:pPr>
            <a:r>
              <a:rPr lang="en-US" altLang="en-US" dirty="0"/>
              <a:t>Poisson distributions are often used for situations where occurrences are discrete, independent and relatively uncommon</a:t>
            </a:r>
          </a:p>
          <a:p>
            <a:pPr marL="0" indent="0">
              <a:spcBef>
                <a:spcPts val="1800"/>
              </a:spcBef>
              <a:buNone/>
            </a:pPr>
            <a:r>
              <a:rPr lang="en-US" altLang="en-US" dirty="0"/>
              <a:t>Benefits:</a:t>
            </a:r>
          </a:p>
          <a:p>
            <a:pPr marL="685800" lvl="1">
              <a:spcBef>
                <a:spcPts val="600"/>
              </a:spcBef>
            </a:pPr>
            <a:r>
              <a:rPr lang="en-US" altLang="en-US" dirty="0"/>
              <a:t>Relatively </a:t>
            </a:r>
            <a:r>
              <a:rPr lang="en-US" altLang="en-US" b="1" i="1" dirty="0">
                <a:solidFill>
                  <a:srgbClr val="0000CC"/>
                </a:solidFill>
              </a:rPr>
              <a:t>un-restrictive assumptions</a:t>
            </a:r>
          </a:p>
          <a:p>
            <a:pPr marL="685800" lvl="1">
              <a:spcBef>
                <a:spcPts val="600"/>
              </a:spcBef>
            </a:pPr>
            <a:r>
              <a:rPr lang="en-US" altLang="en-US" dirty="0"/>
              <a:t>Relatively </a:t>
            </a:r>
            <a:r>
              <a:rPr lang="en-US" altLang="en-US" b="1" i="1" dirty="0">
                <a:solidFill>
                  <a:srgbClr val="0000CC"/>
                </a:solidFill>
              </a:rPr>
              <a:t>straightforward derivation </a:t>
            </a:r>
            <a:r>
              <a:rPr lang="en-US" altLang="en-US" dirty="0"/>
              <a:t>and a relatively simple model</a:t>
            </a:r>
          </a:p>
          <a:p>
            <a:pPr marL="685800" lvl="1">
              <a:spcBef>
                <a:spcPts val="600"/>
              </a:spcBef>
            </a:pPr>
            <a:r>
              <a:rPr lang="en-US" altLang="en-US" dirty="0"/>
              <a:t>Among other things, </a:t>
            </a:r>
            <a:r>
              <a:rPr lang="en-US" altLang="en-US" b="1" dirty="0">
                <a:solidFill>
                  <a:srgbClr val="C00000"/>
                </a:solidFill>
              </a:rPr>
              <a:t>the mean </a:t>
            </a:r>
            <a:r>
              <a:rPr lang="en-US" altLang="en-US" b="1" dirty="0"/>
              <a:t>=</a:t>
            </a:r>
            <a:r>
              <a:rPr lang="en-US" altLang="en-US" b="1" dirty="0">
                <a:solidFill>
                  <a:srgbClr val="C00000"/>
                </a:solidFill>
              </a:rPr>
              <a:t> the variance</a:t>
            </a:r>
            <a:r>
              <a:rPr lang="en-US" altLang="en-US" dirty="0"/>
              <a:t>, which </a:t>
            </a:r>
            <a:r>
              <a:rPr lang="en-US" altLang="en-US" b="1" i="1" dirty="0">
                <a:solidFill>
                  <a:srgbClr val="0000CC"/>
                </a:solidFill>
              </a:rPr>
              <a:t>simplifies many calculations</a:t>
            </a:r>
          </a:p>
        </p:txBody>
      </p:sp>
      <p:sp>
        <p:nvSpPr>
          <p:cNvPr id="2" name="Rounded Rectangle 1"/>
          <p:cNvSpPr/>
          <p:nvPr/>
        </p:nvSpPr>
        <p:spPr bwMode="auto">
          <a:xfrm>
            <a:off x="1982858" y="5209954"/>
            <a:ext cx="8229600" cy="1116419"/>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indent="-285750" algn="ctr"/>
            <a:r>
              <a:rPr lang="en-US" altLang="en-US" sz="2800" dirty="0"/>
              <a:t>Thus Poisson distributions are widely used in software reliability modeling</a:t>
            </a:r>
          </a:p>
        </p:txBody>
      </p:sp>
    </p:spTree>
    <p:extLst>
      <p:ext uri="{BB962C8B-B14F-4D97-AF65-F5344CB8AC3E}">
        <p14:creationId xmlns:p14="http://schemas.microsoft.com/office/powerpoint/2010/main" val="3210814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73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7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7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7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a:xfrm>
            <a:off x="1276914" y="43286"/>
            <a:ext cx="9641779" cy="69221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Defect Containment </a:t>
            </a:r>
            <a:r>
              <a:rPr lang="en-US" altLang="en-US" sz="2800" dirty="0"/>
              <a:t>(Phase Containment)</a:t>
            </a:r>
            <a:endParaRPr lang="en-US" altLang="en-US" dirty="0"/>
          </a:p>
        </p:txBody>
      </p:sp>
      <p:sp>
        <p:nvSpPr>
          <p:cNvPr id="1751043" name="Rectangle 3"/>
          <p:cNvSpPr>
            <a:spLocks noChangeArrowheads="1"/>
          </p:cNvSpPr>
          <p:nvPr/>
        </p:nvSpPr>
        <p:spPr bwMode="auto">
          <a:xfrm>
            <a:off x="1547445" y="998545"/>
            <a:ext cx="9414534" cy="22134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287338" indent="-287338">
              <a:defRPr sz="2400">
                <a:solidFill>
                  <a:schemeClr val="tx1"/>
                </a:solidFill>
                <a:latin typeface="Times New Roman" pitchFamily="18" charset="0"/>
              </a:defRPr>
            </a:lvl1pPr>
            <a:lvl2pPr marL="744538" indent="-287338">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spcBef>
                <a:spcPct val="50000"/>
              </a:spcBef>
              <a:buClr>
                <a:srgbClr val="990033"/>
              </a:buClr>
            </a:pPr>
            <a:r>
              <a:rPr lang="en-US" altLang="en-US" dirty="0">
                <a:latin typeface="Verdana" pitchFamily="34" charset="0"/>
              </a:rPr>
              <a:t>This requires that you collect additional information about each defect you discover during an inspection or as a result of a test:</a:t>
            </a:r>
          </a:p>
          <a:p>
            <a:pPr lvl="1">
              <a:spcBef>
                <a:spcPct val="50000"/>
              </a:spcBef>
              <a:buFontTx/>
              <a:buChar char="–"/>
            </a:pPr>
            <a:r>
              <a:rPr lang="en-US" altLang="en-US" sz="2200" b="0" dirty="0">
                <a:latin typeface="Verdana" pitchFamily="34" charset="0"/>
              </a:rPr>
              <a:t>In what </a:t>
            </a:r>
            <a:r>
              <a:rPr lang="en-US" altLang="en-US" sz="2200" i="1" dirty="0">
                <a:solidFill>
                  <a:srgbClr val="0000CC"/>
                </a:solidFill>
                <a:latin typeface="Verdana" pitchFamily="34" charset="0"/>
              </a:rPr>
              <a:t>phase of development</a:t>
            </a:r>
            <a:r>
              <a:rPr lang="en-US" altLang="en-US" sz="2200" b="0" dirty="0">
                <a:latin typeface="Verdana" pitchFamily="34" charset="0"/>
              </a:rPr>
              <a:t> was the defect </a:t>
            </a:r>
            <a:r>
              <a:rPr lang="en-US" altLang="en-US" sz="2200" i="1" dirty="0">
                <a:solidFill>
                  <a:srgbClr val="0000CC"/>
                </a:solidFill>
                <a:latin typeface="Verdana" pitchFamily="34" charset="0"/>
              </a:rPr>
              <a:t>created</a:t>
            </a:r>
            <a:r>
              <a:rPr lang="en-US" altLang="en-US" sz="2200" b="0" dirty="0">
                <a:latin typeface="Verdana" pitchFamily="34" charset="0"/>
              </a:rPr>
              <a:t>?</a:t>
            </a:r>
          </a:p>
          <a:p>
            <a:pPr lvl="1">
              <a:spcBef>
                <a:spcPct val="50000"/>
              </a:spcBef>
              <a:buFontTx/>
              <a:buChar char="–"/>
            </a:pPr>
            <a:r>
              <a:rPr lang="en-US" altLang="en-US" sz="2200" b="0" dirty="0">
                <a:latin typeface="Verdana" pitchFamily="34" charset="0"/>
              </a:rPr>
              <a:t>In what phase was it </a:t>
            </a:r>
            <a:r>
              <a:rPr lang="en-US" altLang="en-US" sz="2200" i="1" dirty="0">
                <a:solidFill>
                  <a:srgbClr val="0000CC"/>
                </a:solidFill>
                <a:latin typeface="Verdana" pitchFamily="34" charset="0"/>
              </a:rPr>
              <a:t>detected</a:t>
            </a:r>
            <a:r>
              <a:rPr lang="en-US" altLang="en-US" sz="2200" b="0" dirty="0">
                <a:latin typeface="Verdana" pitchFamily="34" charset="0"/>
              </a:rPr>
              <a:t>?</a:t>
            </a:r>
          </a:p>
        </p:txBody>
      </p:sp>
      <p:grpSp>
        <p:nvGrpSpPr>
          <p:cNvPr id="4" name="Group 3">
            <a:extLst>
              <a:ext uri="{FF2B5EF4-FFF2-40B4-BE49-F238E27FC236}">
                <a16:creationId xmlns:a16="http://schemas.microsoft.com/office/drawing/2014/main" id="{07AA9E83-7839-49C1-9BBC-CBC14D585B0B}"/>
              </a:ext>
            </a:extLst>
          </p:cNvPr>
          <p:cNvGrpSpPr/>
          <p:nvPr/>
        </p:nvGrpSpPr>
        <p:grpSpPr>
          <a:xfrm>
            <a:off x="3534789" y="3258975"/>
            <a:ext cx="5122421" cy="2354830"/>
            <a:chOff x="3534789" y="3258975"/>
            <a:chExt cx="5122421" cy="2354830"/>
          </a:xfrm>
        </p:grpSpPr>
        <p:pic>
          <p:nvPicPr>
            <p:cNvPr id="2" name="Picture 1">
              <a:extLst>
                <a:ext uri="{FF2B5EF4-FFF2-40B4-BE49-F238E27FC236}">
                  <a16:creationId xmlns:a16="http://schemas.microsoft.com/office/drawing/2014/main" id="{7DC336AE-2DCE-4C07-A80E-35D495C6A522}"/>
                </a:ext>
              </a:extLst>
            </p:cNvPr>
            <p:cNvPicPr>
              <a:picLocks noChangeAspect="1"/>
            </p:cNvPicPr>
            <p:nvPr/>
          </p:nvPicPr>
          <p:blipFill>
            <a:blip r:embed="rId3"/>
            <a:stretch>
              <a:fillRect/>
            </a:stretch>
          </p:blipFill>
          <p:spPr>
            <a:xfrm>
              <a:off x="3534789" y="3258975"/>
              <a:ext cx="5122421" cy="2179062"/>
            </a:xfrm>
            <a:prstGeom prst="rect">
              <a:avLst/>
            </a:prstGeom>
          </p:spPr>
        </p:pic>
        <p:sp>
          <p:nvSpPr>
            <p:cNvPr id="3" name="TextBox 2">
              <a:extLst>
                <a:ext uri="{FF2B5EF4-FFF2-40B4-BE49-F238E27FC236}">
                  <a16:creationId xmlns:a16="http://schemas.microsoft.com/office/drawing/2014/main" id="{8FBF8EF7-F651-477C-9148-A39D5AA91CC9}"/>
                </a:ext>
              </a:extLst>
            </p:cNvPr>
            <p:cNvSpPr txBox="1"/>
            <p:nvPr/>
          </p:nvSpPr>
          <p:spPr>
            <a:xfrm>
              <a:off x="4705461" y="5398361"/>
              <a:ext cx="2781075" cy="215444"/>
            </a:xfrm>
            <a:prstGeom prst="rect">
              <a:avLst/>
            </a:prstGeom>
            <a:noFill/>
          </p:spPr>
          <p:txBody>
            <a:bodyPr wrap="square" rtlCol="0">
              <a:spAutoFit/>
            </a:bodyPr>
            <a:lstStyle/>
            <a:p>
              <a:pPr algn="ctr"/>
              <a:r>
                <a:rPr lang="en-US" sz="800" dirty="0">
                  <a:latin typeface="Arial Narrow" panose="020B0606020202030204" pitchFamily="34" charset="0"/>
                </a:rPr>
                <a:t>Insights.sei.cmu.edu</a:t>
              </a:r>
            </a:p>
          </p:txBody>
        </p:sp>
      </p:grpSp>
      <p:cxnSp>
        <p:nvCxnSpPr>
          <p:cNvPr id="7" name="Connector: Curved 6">
            <a:extLst>
              <a:ext uri="{FF2B5EF4-FFF2-40B4-BE49-F238E27FC236}">
                <a16:creationId xmlns:a16="http://schemas.microsoft.com/office/drawing/2014/main" id="{65E967E9-5895-41D0-80A2-44A209C5D57F}"/>
              </a:ext>
            </a:extLst>
          </p:cNvPr>
          <p:cNvCxnSpPr>
            <a:cxnSpLocks/>
            <a:endCxn id="2" idx="1"/>
          </p:cNvCxnSpPr>
          <p:nvPr/>
        </p:nvCxnSpPr>
        <p:spPr bwMode="auto">
          <a:xfrm>
            <a:off x="1731408" y="2553827"/>
            <a:ext cx="1803381" cy="1794679"/>
          </a:xfrm>
          <a:prstGeom prst="curvedConnector3">
            <a:avLst>
              <a:gd name="adj1" fmla="val -28607"/>
            </a:avLst>
          </a:prstGeom>
          <a:solidFill>
            <a:srgbClr val="FFFFFF"/>
          </a:solidFill>
          <a:ln w="762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Connector: Curved 12">
            <a:extLst>
              <a:ext uri="{FF2B5EF4-FFF2-40B4-BE49-F238E27FC236}">
                <a16:creationId xmlns:a16="http://schemas.microsoft.com/office/drawing/2014/main" id="{EB4FBF10-CB53-499A-95E8-AE81F0F9A3CB}"/>
              </a:ext>
            </a:extLst>
          </p:cNvPr>
          <p:cNvCxnSpPr>
            <a:cxnSpLocks/>
          </p:cNvCxnSpPr>
          <p:nvPr/>
        </p:nvCxnSpPr>
        <p:spPr bwMode="auto">
          <a:xfrm rot="5400000">
            <a:off x="6504721" y="3182584"/>
            <a:ext cx="722792" cy="302997"/>
          </a:xfrm>
          <a:prstGeom prst="curvedConnector3">
            <a:avLst>
              <a:gd name="adj1" fmla="val 50747"/>
            </a:avLst>
          </a:prstGeom>
          <a:solidFill>
            <a:srgbClr val="FFFFFF"/>
          </a:solidFill>
          <a:ln w="762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687234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510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5104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104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2085" y="152401"/>
            <a:ext cx="8567315" cy="1015664"/>
          </a:xfrm>
        </p:spPr>
        <p:txBody>
          <a:bodyPr/>
          <a:lstStyle/>
          <a:p>
            <a:r>
              <a:rPr lang="en-US" dirty="0"/>
              <a:t>A Practical Note about Calculating Poisson Distributions on a Computer</a:t>
            </a:r>
          </a:p>
        </p:txBody>
      </p:sp>
      <p:sp>
        <p:nvSpPr>
          <p:cNvPr id="3" name="Content Placeholder 2"/>
          <p:cNvSpPr>
            <a:spLocks noGrp="1"/>
          </p:cNvSpPr>
          <p:nvPr>
            <p:ph idx="1"/>
          </p:nvPr>
        </p:nvSpPr>
        <p:spPr>
          <a:xfrm>
            <a:off x="1087542" y="2981876"/>
            <a:ext cx="10063810" cy="1252124"/>
          </a:xfrm>
        </p:spPr>
        <p:txBody>
          <a:bodyPr/>
          <a:lstStyle/>
          <a:p>
            <a:pPr>
              <a:buFont typeface="Wingdings" panose="05000000000000000000" pitchFamily="2" charset="2"/>
              <a:buChar char="Ø"/>
            </a:pPr>
            <a:r>
              <a:rPr lang="en-US" dirty="0"/>
              <a:t>If k is large, both </a:t>
            </a:r>
            <a:r>
              <a:rPr lang="en-US" altLang="en-US" dirty="0">
                <a:solidFill>
                  <a:srgbClr val="C00000"/>
                </a:solidFill>
                <a:latin typeface="SymbolProp BT" panose="05050102010607020607" pitchFamily="18" charset="2"/>
                <a:sym typeface="Symbol" pitchFamily="18" charset="2"/>
              </a:rPr>
              <a:t></a:t>
            </a:r>
            <a:r>
              <a:rPr lang="en-US" altLang="en-US" baseline="30000" dirty="0">
                <a:solidFill>
                  <a:srgbClr val="C00000"/>
                </a:solidFill>
                <a:sym typeface="Symbol" pitchFamily="18" charset="2"/>
              </a:rPr>
              <a:t>k </a:t>
            </a:r>
            <a:r>
              <a:rPr lang="en-US" altLang="en-US" dirty="0">
                <a:sym typeface="Symbol" pitchFamily="18" charset="2"/>
              </a:rPr>
              <a:t>and</a:t>
            </a:r>
            <a:r>
              <a:rPr lang="en-US" altLang="en-US" dirty="0">
                <a:solidFill>
                  <a:srgbClr val="C00000"/>
                </a:solidFill>
                <a:sym typeface="Symbol" pitchFamily="18" charset="2"/>
              </a:rPr>
              <a:t> k! </a:t>
            </a:r>
            <a:r>
              <a:rPr lang="en-US" altLang="en-US" dirty="0">
                <a:sym typeface="Symbol" pitchFamily="18" charset="2"/>
              </a:rPr>
              <a:t>may be </a:t>
            </a:r>
            <a:r>
              <a:rPr lang="en-US" altLang="en-US" i="1" dirty="0">
                <a:solidFill>
                  <a:srgbClr val="0000CC"/>
                </a:solidFill>
                <a:sym typeface="Symbol" pitchFamily="18" charset="2"/>
              </a:rPr>
              <a:t>very large numbers</a:t>
            </a:r>
          </a:p>
          <a:p>
            <a:pPr lvl="1"/>
            <a:r>
              <a:rPr lang="en-US" dirty="0">
                <a:sym typeface="Symbol" pitchFamily="18" charset="2"/>
              </a:rPr>
              <a:t>This may lead to overflow or underflow and, thus, highly inaccurate/unstable calculations</a:t>
            </a:r>
          </a:p>
        </p:txBody>
      </p:sp>
      <p:sp>
        <p:nvSpPr>
          <p:cNvPr id="4" name="Rectangle 3"/>
          <p:cNvSpPr/>
          <p:nvPr/>
        </p:nvSpPr>
        <p:spPr>
          <a:xfrm>
            <a:off x="2901011" y="1653710"/>
            <a:ext cx="6389978" cy="1015663"/>
          </a:xfrm>
          <a:prstGeom prst="rect">
            <a:avLst/>
          </a:prstGeom>
        </p:spPr>
        <p:txBody>
          <a:bodyPr wrap="square">
            <a:spAutoFit/>
          </a:bodyPr>
          <a:lstStyle/>
          <a:p>
            <a:pPr algn="ctr" eaLnBrk="1" fontAlgn="auto" hangingPunct="1">
              <a:spcBef>
                <a:spcPts val="0"/>
              </a:spcBef>
              <a:spcAft>
                <a:spcPts val="0"/>
              </a:spcAft>
              <a:defRPr/>
            </a:pPr>
            <a:r>
              <a:rPr lang="en-US" altLang="en-US" sz="6000" dirty="0">
                <a:solidFill>
                  <a:srgbClr val="C00000"/>
                </a:solidFill>
                <a:latin typeface="Comic Sans MS" pitchFamily="66" charset="0"/>
              </a:rPr>
              <a:t>f(k) = </a:t>
            </a:r>
            <a:r>
              <a:rPr lang="en-US" altLang="en-US" sz="6000" dirty="0">
                <a:solidFill>
                  <a:srgbClr val="C00000"/>
                </a:solidFill>
                <a:latin typeface="SymbolProp BT" panose="05050102010607020607" pitchFamily="18" charset="2"/>
                <a:sym typeface="Symbol" pitchFamily="18" charset="2"/>
              </a:rPr>
              <a:t></a:t>
            </a:r>
            <a:r>
              <a:rPr lang="en-US" altLang="en-US" sz="6000" baseline="30000" dirty="0" err="1">
                <a:solidFill>
                  <a:srgbClr val="C00000"/>
                </a:solidFill>
                <a:sym typeface="Symbol" pitchFamily="18" charset="2"/>
              </a:rPr>
              <a:t>k</a:t>
            </a:r>
            <a:r>
              <a:rPr lang="en-US" altLang="en-US" sz="6000" dirty="0" err="1">
                <a:solidFill>
                  <a:srgbClr val="C00000"/>
                </a:solidFill>
                <a:latin typeface="Comic Sans MS" pitchFamily="66" charset="0"/>
              </a:rPr>
              <a:t>e</a:t>
            </a:r>
            <a:r>
              <a:rPr lang="en-US" altLang="en-US" sz="6000" baseline="30000" dirty="0">
                <a:solidFill>
                  <a:srgbClr val="C00000"/>
                </a:solidFill>
                <a:latin typeface="Comic Sans MS" pitchFamily="66" charset="0"/>
              </a:rPr>
              <a:t>-</a:t>
            </a:r>
            <a:r>
              <a:rPr lang="en-US" altLang="en-US" sz="6000" baseline="30000" dirty="0">
                <a:solidFill>
                  <a:srgbClr val="C00000"/>
                </a:solidFill>
                <a:latin typeface="SymbolProp BT" panose="05050102010607020607" pitchFamily="18" charset="2"/>
                <a:sym typeface="Symbol" pitchFamily="18" charset="2"/>
              </a:rPr>
              <a:t></a:t>
            </a:r>
            <a:r>
              <a:rPr lang="en-US" altLang="en-US" sz="6000" baseline="30000" dirty="0">
                <a:solidFill>
                  <a:srgbClr val="C00000"/>
                </a:solidFill>
                <a:sym typeface="Symbol" pitchFamily="18" charset="2"/>
              </a:rPr>
              <a:t> </a:t>
            </a:r>
            <a:r>
              <a:rPr lang="en-US" altLang="en-US" sz="6000" dirty="0">
                <a:solidFill>
                  <a:srgbClr val="C00000"/>
                </a:solidFill>
                <a:sym typeface="Symbol" pitchFamily="18" charset="2"/>
              </a:rPr>
              <a:t>/ k!</a:t>
            </a:r>
            <a:endParaRPr lang="en-US" altLang="en-US" sz="6000" dirty="0">
              <a:solidFill>
                <a:srgbClr val="C00000"/>
              </a:solidFill>
              <a:latin typeface="Symbol" pitchFamily="18" charset="2"/>
            </a:endParaRPr>
          </a:p>
        </p:txBody>
      </p:sp>
      <p:sp>
        <p:nvSpPr>
          <p:cNvPr id="6" name="Rounded Rectangle 5"/>
          <p:cNvSpPr/>
          <p:nvPr/>
        </p:nvSpPr>
        <p:spPr bwMode="auto">
          <a:xfrm>
            <a:off x="1087542" y="4534507"/>
            <a:ext cx="10063809" cy="1400978"/>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This is a good example of a common situation on computers: what is simple mathematically may not be so simple to implement on a computer</a:t>
            </a:r>
          </a:p>
        </p:txBody>
      </p:sp>
    </p:spTree>
    <p:extLst>
      <p:ext uri="{BB962C8B-B14F-4D97-AF65-F5344CB8AC3E}">
        <p14:creationId xmlns:p14="http://schemas.microsoft.com/office/powerpoint/2010/main" val="10218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131" y="152401"/>
            <a:ext cx="10031346" cy="962194"/>
          </a:xfrm>
        </p:spPr>
        <p:txBody>
          <a:bodyPr/>
          <a:lstStyle/>
          <a:p>
            <a:r>
              <a:rPr lang="en-US" dirty="0"/>
              <a:t>A Mathematically Equivalent But Computationally More Stable Equation</a:t>
            </a:r>
          </a:p>
        </p:txBody>
      </p:sp>
      <p:sp>
        <p:nvSpPr>
          <p:cNvPr id="3" name="Content Placeholder 2"/>
          <p:cNvSpPr>
            <a:spLocks noGrp="1"/>
          </p:cNvSpPr>
          <p:nvPr>
            <p:ph idx="1"/>
          </p:nvPr>
        </p:nvSpPr>
        <p:spPr>
          <a:xfrm>
            <a:off x="1525804" y="1417592"/>
            <a:ext cx="9154821" cy="5036372"/>
          </a:xfrm>
        </p:spPr>
        <p:txBody>
          <a:bodyPr/>
          <a:lstStyle/>
          <a:p>
            <a:pPr marL="0" indent="0">
              <a:buNone/>
            </a:pPr>
            <a:r>
              <a:rPr lang="en-US" dirty="0">
                <a:sym typeface="Symbol" pitchFamily="18" charset="2"/>
              </a:rPr>
              <a:t>On a computer, you may want to compute the Poisson distribution in this fashion: </a:t>
            </a:r>
          </a:p>
          <a:p>
            <a:endParaRPr lang="en-US" dirty="0">
              <a:sym typeface="Symbol" pitchFamily="18" charset="2"/>
            </a:endParaRPr>
          </a:p>
          <a:p>
            <a:pPr marL="0" indent="0">
              <a:buNone/>
            </a:pPr>
            <a:r>
              <a:rPr lang="en-US" dirty="0">
                <a:sym typeface="Symbol" pitchFamily="18" charset="2"/>
              </a:rPr>
              <a:t>Where </a:t>
            </a:r>
            <a:r>
              <a:rPr lang="en-US" altLang="en-US" sz="4400" dirty="0">
                <a:solidFill>
                  <a:srgbClr val="C00000"/>
                </a:solidFill>
                <a:latin typeface="SymbolProp BT" panose="05050102010607020607" pitchFamily="18" charset="2"/>
                <a:sym typeface="WP Greek Courier"/>
              </a:rPr>
              <a:t></a:t>
            </a:r>
            <a:r>
              <a:rPr lang="en-US" altLang="en-US" sz="4400" dirty="0">
                <a:solidFill>
                  <a:srgbClr val="C00000"/>
                </a:solidFill>
                <a:sym typeface="WP Greek Courier"/>
              </a:rPr>
              <a:t> </a:t>
            </a:r>
            <a:r>
              <a:rPr lang="en-US" altLang="en-US" dirty="0">
                <a:sym typeface="WP Greek Courier"/>
              </a:rPr>
              <a:t>is the “gamma function”</a:t>
            </a:r>
          </a:p>
          <a:p>
            <a:pPr marL="0" indent="0">
              <a:buNone/>
            </a:pPr>
            <a:r>
              <a:rPr lang="en-US" dirty="0">
                <a:sym typeface="WP Greek Courier"/>
              </a:rPr>
              <a:t>In Excel: </a:t>
            </a:r>
          </a:p>
          <a:p>
            <a:pPr marL="400050" lvl="1" indent="0">
              <a:spcBef>
                <a:spcPts val="0"/>
              </a:spcBef>
              <a:buNone/>
            </a:pPr>
            <a:r>
              <a:rPr lang="en-US" dirty="0">
                <a:sym typeface="WP Greek Courier"/>
              </a:rPr>
              <a:t>GAMMA() is the gamma function:</a:t>
            </a:r>
            <a:r>
              <a:rPr lang="en-US" sz="2400" dirty="0">
                <a:sym typeface="WP Greek Courier"/>
              </a:rPr>
              <a:t> </a:t>
            </a:r>
            <a:r>
              <a:rPr lang="en-US" altLang="en-US" sz="3200" dirty="0">
                <a:solidFill>
                  <a:srgbClr val="C00000"/>
                </a:solidFill>
                <a:latin typeface="SymbolProp BT" panose="05050102010607020607" pitchFamily="18" charset="2"/>
                <a:sym typeface="WP Greek Courier"/>
              </a:rPr>
              <a:t></a:t>
            </a:r>
            <a:r>
              <a:rPr lang="en-US" altLang="en-US" sz="2400" dirty="0">
                <a:solidFill>
                  <a:srgbClr val="C00000"/>
                </a:solidFill>
                <a:sym typeface="Symbol" pitchFamily="18" charset="2"/>
              </a:rPr>
              <a:t>()</a:t>
            </a:r>
            <a:endParaRPr lang="en-US" dirty="0">
              <a:sym typeface="WP Greek Courier"/>
            </a:endParaRPr>
          </a:p>
          <a:p>
            <a:pPr marL="400050" lvl="1" indent="0">
              <a:buNone/>
            </a:pPr>
            <a:r>
              <a:rPr lang="en-US" dirty="0">
                <a:sym typeface="WP Greek Courier"/>
              </a:rPr>
              <a:t>GAMMALN() is the natural logarithm of the gamma function: </a:t>
            </a:r>
            <a:r>
              <a:rPr lang="en-US" altLang="en-US" sz="2400" dirty="0">
                <a:solidFill>
                  <a:srgbClr val="C00000"/>
                </a:solidFill>
                <a:sym typeface="Symbol" pitchFamily="18" charset="2"/>
              </a:rPr>
              <a:t>ln </a:t>
            </a:r>
            <a:r>
              <a:rPr lang="en-US" altLang="en-US" sz="3200" dirty="0">
                <a:solidFill>
                  <a:srgbClr val="C00000"/>
                </a:solidFill>
                <a:latin typeface="SymbolProp BT" panose="05050102010607020607" pitchFamily="18" charset="2"/>
                <a:sym typeface="WP Greek Courier"/>
              </a:rPr>
              <a:t></a:t>
            </a:r>
            <a:r>
              <a:rPr lang="en-US" altLang="en-US" sz="2400" dirty="0">
                <a:solidFill>
                  <a:srgbClr val="C00000"/>
                </a:solidFill>
                <a:sym typeface="Symbol" pitchFamily="18" charset="2"/>
              </a:rPr>
              <a:t>()</a:t>
            </a:r>
          </a:p>
          <a:p>
            <a:pPr marL="0" indent="0">
              <a:buNone/>
            </a:pPr>
            <a:r>
              <a:rPr lang="en-US" dirty="0">
                <a:sym typeface="Symbol" pitchFamily="18" charset="2"/>
              </a:rPr>
              <a:t>In MATLAB: </a:t>
            </a:r>
            <a:r>
              <a:rPr lang="en-US" sz="2200" b="0" dirty="0" err="1">
                <a:sym typeface="Symbol" pitchFamily="18" charset="2"/>
              </a:rPr>
              <a:t>gammaln</a:t>
            </a:r>
            <a:r>
              <a:rPr lang="en-US" sz="2200" b="0" dirty="0">
                <a:sym typeface="Symbol" pitchFamily="18" charset="2"/>
              </a:rPr>
              <a:t>()</a:t>
            </a:r>
          </a:p>
          <a:p>
            <a:pPr marL="0" indent="0">
              <a:buNone/>
            </a:pPr>
            <a:r>
              <a:rPr lang="en-US" dirty="0">
                <a:sym typeface="Symbol" pitchFamily="18" charset="2"/>
              </a:rPr>
              <a:t>In C standard library: </a:t>
            </a:r>
            <a:r>
              <a:rPr lang="en-US" sz="2200" b="0" dirty="0" err="1">
                <a:sym typeface="Symbol" pitchFamily="18" charset="2"/>
              </a:rPr>
              <a:t>lgamma</a:t>
            </a:r>
            <a:r>
              <a:rPr lang="en-US" sz="2200" b="0" dirty="0">
                <a:sym typeface="Symbol" pitchFamily="18" charset="2"/>
              </a:rPr>
              <a:t>()</a:t>
            </a:r>
            <a:endParaRPr lang="en-US" sz="2200" b="0" dirty="0"/>
          </a:p>
        </p:txBody>
      </p:sp>
      <p:sp>
        <p:nvSpPr>
          <p:cNvPr id="5" name="Rectangle 4"/>
          <p:cNvSpPr/>
          <p:nvPr/>
        </p:nvSpPr>
        <p:spPr>
          <a:xfrm>
            <a:off x="1511375" y="2154153"/>
            <a:ext cx="9169250" cy="769441"/>
          </a:xfrm>
          <a:prstGeom prst="rect">
            <a:avLst/>
          </a:prstGeom>
        </p:spPr>
        <p:txBody>
          <a:bodyPr wrap="square">
            <a:spAutoFit/>
          </a:bodyPr>
          <a:lstStyle/>
          <a:p>
            <a:pPr algn="ctr" eaLnBrk="1" fontAlgn="auto" hangingPunct="1">
              <a:spcBef>
                <a:spcPts val="0"/>
              </a:spcBef>
              <a:spcAft>
                <a:spcPts val="0"/>
              </a:spcAft>
              <a:defRPr/>
            </a:pPr>
            <a:r>
              <a:rPr lang="en-US" altLang="en-US" sz="3600" dirty="0">
                <a:solidFill>
                  <a:srgbClr val="C00000"/>
                </a:solidFill>
                <a:latin typeface="Comic Sans MS" pitchFamily="66" charset="0"/>
              </a:rPr>
              <a:t>f(k) = </a:t>
            </a:r>
            <a:r>
              <a:rPr lang="en-US" altLang="en-US" sz="3600" dirty="0" err="1">
                <a:solidFill>
                  <a:srgbClr val="C00000"/>
                </a:solidFill>
                <a:sym typeface="Symbol" pitchFamily="18" charset="2"/>
              </a:rPr>
              <a:t>exp</a:t>
            </a:r>
            <a:r>
              <a:rPr lang="en-US" altLang="en-US" sz="3600" dirty="0">
                <a:solidFill>
                  <a:srgbClr val="C00000"/>
                </a:solidFill>
                <a:sym typeface="Symbol" pitchFamily="18" charset="2"/>
              </a:rPr>
              <a:t>{k ln </a:t>
            </a:r>
            <a:r>
              <a:rPr lang="en-US" altLang="en-US" sz="3600" dirty="0">
                <a:solidFill>
                  <a:srgbClr val="C00000"/>
                </a:solidFill>
                <a:latin typeface="SymbolProp BT" panose="05050102010607020607" pitchFamily="18" charset="2"/>
                <a:sym typeface="Symbol" pitchFamily="18" charset="2"/>
              </a:rPr>
              <a:t></a:t>
            </a:r>
            <a:r>
              <a:rPr lang="en-US" altLang="en-US" sz="3600" dirty="0">
                <a:solidFill>
                  <a:srgbClr val="C00000"/>
                </a:solidFill>
                <a:sym typeface="Symbol" pitchFamily="18" charset="2"/>
              </a:rPr>
              <a:t> - </a:t>
            </a:r>
            <a:r>
              <a:rPr lang="en-US" altLang="en-US" sz="3600" dirty="0">
                <a:solidFill>
                  <a:srgbClr val="C00000"/>
                </a:solidFill>
                <a:latin typeface="SymbolProp BT" panose="05050102010607020607" pitchFamily="18" charset="2"/>
                <a:sym typeface="Symbol" pitchFamily="18" charset="2"/>
              </a:rPr>
              <a:t></a:t>
            </a:r>
            <a:r>
              <a:rPr lang="en-US" altLang="en-US" sz="3600" dirty="0">
                <a:solidFill>
                  <a:srgbClr val="C00000"/>
                </a:solidFill>
                <a:sym typeface="Symbol" pitchFamily="18" charset="2"/>
              </a:rPr>
              <a:t> - ln </a:t>
            </a:r>
            <a:r>
              <a:rPr lang="en-US" altLang="en-US" sz="4400" dirty="0">
                <a:solidFill>
                  <a:srgbClr val="C00000"/>
                </a:solidFill>
                <a:latin typeface="SymbolProp BT" panose="05050102010607020607" pitchFamily="18" charset="2"/>
                <a:sym typeface="WP Greek Courier"/>
              </a:rPr>
              <a:t></a:t>
            </a:r>
            <a:r>
              <a:rPr lang="en-US" altLang="en-US" sz="3600" dirty="0">
                <a:solidFill>
                  <a:srgbClr val="C00000"/>
                </a:solidFill>
                <a:sym typeface="Symbol" pitchFamily="18" charset="2"/>
              </a:rPr>
              <a:t>(k+1)} </a:t>
            </a:r>
            <a:endParaRPr lang="en-US" altLang="en-US" sz="3600" dirty="0">
              <a:solidFill>
                <a:srgbClr val="C00000"/>
              </a:solidFill>
              <a:latin typeface="Symbol" pitchFamily="18" charset="2"/>
            </a:endParaRPr>
          </a:p>
        </p:txBody>
      </p:sp>
    </p:spTree>
    <p:extLst>
      <p:ext uri="{BB962C8B-B14F-4D97-AF65-F5344CB8AC3E}">
        <p14:creationId xmlns:p14="http://schemas.microsoft.com/office/powerpoint/2010/main" val="327271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0204" y="152400"/>
            <a:ext cx="7326021" cy="951373"/>
          </a:xfrm>
        </p:spPr>
        <p:txBody>
          <a:bodyPr/>
          <a:lstStyle/>
          <a:p>
            <a:r>
              <a:rPr lang="en-US" dirty="0"/>
              <a:t>Contents</a:t>
            </a:r>
          </a:p>
        </p:txBody>
      </p:sp>
      <p:sp>
        <p:nvSpPr>
          <p:cNvPr id="3" name="Content Placeholder 2"/>
          <p:cNvSpPr>
            <a:spLocks noGrp="1"/>
          </p:cNvSpPr>
          <p:nvPr>
            <p:ph idx="1"/>
          </p:nvPr>
        </p:nvSpPr>
        <p:spPr>
          <a:xfrm>
            <a:off x="2178050" y="1676400"/>
            <a:ext cx="8185150" cy="3693042"/>
          </a:xfrm>
        </p:spPr>
        <p:txBody>
          <a:bodyPr/>
          <a:lstStyle/>
          <a:p>
            <a:pPr>
              <a:spcBef>
                <a:spcPts val="1800"/>
              </a:spcBef>
            </a:pPr>
            <a:r>
              <a:rPr lang="en-US" dirty="0">
                <a:solidFill>
                  <a:schemeClr val="bg1">
                    <a:lumMod val="75000"/>
                  </a:schemeClr>
                </a:solidFill>
              </a:rPr>
              <a:t>Applications of Defect Containment</a:t>
            </a:r>
          </a:p>
          <a:p>
            <a:pPr>
              <a:spcBef>
                <a:spcPts val="1800"/>
              </a:spcBef>
            </a:pPr>
            <a:r>
              <a:rPr lang="en-US" dirty="0">
                <a:solidFill>
                  <a:schemeClr val="bg1">
                    <a:lumMod val="75000"/>
                  </a:schemeClr>
                </a:solidFill>
              </a:rPr>
              <a:t>Poisson Distributions</a:t>
            </a:r>
          </a:p>
          <a:p>
            <a:pPr>
              <a:spcBef>
                <a:spcPts val="1800"/>
              </a:spcBef>
              <a:buFont typeface="Wingdings" panose="05000000000000000000" pitchFamily="2" charset="2"/>
              <a:buChar char="Ø"/>
            </a:pPr>
            <a:r>
              <a:rPr lang="en-US" i="1" dirty="0">
                <a:solidFill>
                  <a:srgbClr val="0000CC"/>
                </a:solidFill>
              </a:rPr>
              <a:t>A Model for Predicting Defect Levels and Associated Costs, Using Defect Containment</a:t>
            </a:r>
          </a:p>
          <a:p>
            <a:pPr>
              <a:spcBef>
                <a:spcPts val="1800"/>
              </a:spcBef>
            </a:pPr>
            <a:r>
              <a:rPr lang="en-US" dirty="0">
                <a:solidFill>
                  <a:schemeClr val="bg1">
                    <a:lumMod val="75000"/>
                  </a:schemeClr>
                </a:solidFill>
              </a:rPr>
              <a:t>Predicting Reliability</a:t>
            </a:r>
          </a:p>
          <a:p>
            <a:pPr>
              <a:spcBef>
                <a:spcPts val="1800"/>
              </a:spcBef>
            </a:pPr>
            <a:r>
              <a:rPr lang="en-US" dirty="0">
                <a:solidFill>
                  <a:schemeClr val="bg1">
                    <a:lumMod val="75000"/>
                  </a:schemeClr>
                </a:solidFill>
              </a:rPr>
              <a:t>Measuring the Cost of Defect Removal</a:t>
            </a:r>
          </a:p>
          <a:p>
            <a:pPr marL="0" indent="0">
              <a:spcBef>
                <a:spcPts val="1800"/>
              </a:spcBef>
              <a:buNone/>
            </a:pPr>
            <a:endParaRPr lang="en-US" dirty="0">
              <a:solidFill>
                <a:schemeClr val="bg1">
                  <a:lumMod val="75000"/>
                </a:schemeClr>
              </a:solidFill>
            </a:endParaRPr>
          </a:p>
          <a:p>
            <a:pPr>
              <a:spcBef>
                <a:spcPts val="1800"/>
              </a:spcBef>
            </a:pPr>
            <a:endParaRPr lang="en-US" dirty="0"/>
          </a:p>
          <a:p>
            <a:pPr>
              <a:spcBef>
                <a:spcPts val="1800"/>
              </a:spcBef>
            </a:pPr>
            <a:endParaRPr lang="en-US" dirty="0">
              <a:solidFill>
                <a:srgbClr val="0000CC"/>
              </a:solidFill>
            </a:endParaRPr>
          </a:p>
        </p:txBody>
      </p:sp>
    </p:spTree>
    <p:extLst>
      <p:ext uri="{BB962C8B-B14F-4D97-AF65-F5344CB8AC3E}">
        <p14:creationId xmlns:p14="http://schemas.microsoft.com/office/powerpoint/2010/main" val="1284772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0226" name="Rectangle 1026"/>
          <p:cNvSpPr>
            <a:spLocks noGrp="1" noChangeArrowheads="1"/>
          </p:cNvSpPr>
          <p:nvPr>
            <p:ph type="title"/>
          </p:nvPr>
        </p:nvSpPr>
        <p:spPr>
          <a:xfrm>
            <a:off x="1071309" y="152399"/>
            <a:ext cx="10036757" cy="98924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We Can </a:t>
            </a:r>
            <a:r>
              <a:rPr lang="en-US" altLang="en-US" i="1" dirty="0">
                <a:solidFill>
                  <a:srgbClr val="C00000"/>
                </a:solidFill>
              </a:rPr>
              <a:t>Predict</a:t>
            </a:r>
            <a:r>
              <a:rPr lang="en-US" altLang="en-US" dirty="0"/>
              <a:t> Rework and Other Costs from Defect Level</a:t>
            </a:r>
          </a:p>
        </p:txBody>
      </p:sp>
      <p:sp>
        <p:nvSpPr>
          <p:cNvPr id="2740227" name="Rectangle 1027"/>
          <p:cNvSpPr>
            <a:spLocks noGrp="1" noChangeArrowheads="1"/>
          </p:cNvSpPr>
          <p:nvPr>
            <p:ph type="body" idx="1"/>
          </p:nvPr>
        </p:nvSpPr>
        <p:spPr>
          <a:xfrm>
            <a:off x="1071310" y="1356648"/>
            <a:ext cx="10036756" cy="4990989"/>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r>
              <a:rPr lang="en-US" altLang="en-US" dirty="0"/>
              <a:t>A </a:t>
            </a:r>
            <a:r>
              <a:rPr lang="en-US" altLang="en-US" i="1" dirty="0">
                <a:solidFill>
                  <a:srgbClr val="0000CC"/>
                </a:solidFill>
              </a:rPr>
              <a:t>predictive model</a:t>
            </a:r>
            <a:r>
              <a:rPr lang="en-US" altLang="en-US" dirty="0"/>
              <a:t>, to be introduced in the next several slides, relates future defect levels to defect containment values</a:t>
            </a:r>
          </a:p>
          <a:p>
            <a:pPr marL="0" indent="0" algn="ctr">
              <a:spcBef>
                <a:spcPts val="1800"/>
              </a:spcBef>
              <a:buNone/>
            </a:pPr>
            <a:r>
              <a:rPr lang="en-US" altLang="en-US" dirty="0"/>
              <a:t>For a given project or group of similar projects, we can </a:t>
            </a:r>
            <a:r>
              <a:rPr lang="en-US" altLang="en-US" i="1" dirty="0">
                <a:solidFill>
                  <a:srgbClr val="0000CC"/>
                </a:solidFill>
              </a:rPr>
              <a:t>predict future defects </a:t>
            </a:r>
            <a:r>
              <a:rPr lang="en-US" altLang="en-US" dirty="0"/>
              <a:t>and</a:t>
            </a:r>
            <a:r>
              <a:rPr lang="en-US" altLang="en-US" i="1" dirty="0">
                <a:solidFill>
                  <a:srgbClr val="0000CC"/>
                </a:solidFill>
              </a:rPr>
              <a:t> rework cost</a:t>
            </a:r>
            <a:r>
              <a:rPr lang="en-US" altLang="en-US" dirty="0"/>
              <a:t> </a:t>
            </a:r>
          </a:p>
          <a:p>
            <a:pPr marL="0" indent="0" algn="ctr">
              <a:spcBef>
                <a:spcPts val="1200"/>
              </a:spcBef>
              <a:buNone/>
            </a:pPr>
            <a:r>
              <a:rPr lang="en-US" altLang="en-US" dirty="0"/>
              <a:t>as a function of </a:t>
            </a:r>
          </a:p>
          <a:p>
            <a:pPr marL="0" indent="0" algn="ctr">
              <a:spcBef>
                <a:spcPts val="1200"/>
              </a:spcBef>
              <a:buNone/>
            </a:pPr>
            <a:r>
              <a:rPr lang="en-US" altLang="en-US" dirty="0"/>
              <a:t>the defect level achieved during software development</a:t>
            </a:r>
          </a:p>
          <a:p>
            <a:pPr marL="285750" indent="-285750">
              <a:spcBef>
                <a:spcPts val="1800"/>
              </a:spcBef>
            </a:pPr>
            <a:r>
              <a:rPr lang="en-US" altLang="en-US" dirty="0"/>
              <a:t>The model can be applied early in development and continually refined as development proceeds</a:t>
            </a:r>
          </a:p>
          <a:p>
            <a:pPr lvl="1" indent="-342900">
              <a:spcBef>
                <a:spcPts val="600"/>
              </a:spcBef>
              <a:buFont typeface="Wingdings" panose="05000000000000000000" pitchFamily="2" charset="2"/>
              <a:buChar char="Ø"/>
            </a:pPr>
            <a:r>
              <a:rPr lang="en-US" altLang="en-US" dirty="0"/>
              <a:t>So you can </a:t>
            </a:r>
            <a:r>
              <a:rPr lang="en-US" altLang="en-US" b="1" i="1" dirty="0">
                <a:solidFill>
                  <a:srgbClr val="C00000"/>
                </a:solidFill>
              </a:rPr>
              <a:t>spot potential trouble early</a:t>
            </a:r>
          </a:p>
        </p:txBody>
      </p:sp>
    </p:spTree>
    <p:extLst>
      <p:ext uri="{BB962C8B-B14F-4D97-AF65-F5344CB8AC3E}">
        <p14:creationId xmlns:p14="http://schemas.microsoft.com/office/powerpoint/2010/main" val="715164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0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0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0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0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022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0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1250" name="Rectangle 1026"/>
          <p:cNvSpPr>
            <a:spLocks noGrp="1" noChangeArrowheads="1"/>
          </p:cNvSpPr>
          <p:nvPr>
            <p:ph type="title"/>
          </p:nvPr>
        </p:nvSpPr>
        <p:spPr>
          <a:xfrm>
            <a:off x="1870702" y="0"/>
            <a:ext cx="8797300" cy="1152469"/>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i="1" dirty="0"/>
              <a:t>Predicting Quality</a:t>
            </a:r>
            <a:br>
              <a:rPr lang="en-US" altLang="en-US" dirty="0"/>
            </a:br>
            <a:r>
              <a:rPr lang="en-US" altLang="en-US" sz="2800" dirty="0">
                <a:solidFill>
                  <a:srgbClr val="008000"/>
                </a:solidFill>
              </a:rPr>
              <a:t>A Model Based on Defect Containment</a:t>
            </a:r>
            <a:endParaRPr lang="en-US" altLang="en-US" dirty="0">
              <a:solidFill>
                <a:srgbClr val="008000"/>
              </a:solidFill>
            </a:endParaRPr>
          </a:p>
        </p:txBody>
      </p:sp>
      <p:sp>
        <p:nvSpPr>
          <p:cNvPr id="2741251" name="Rectangle 1027"/>
          <p:cNvSpPr>
            <a:spLocks noGrp="1" noChangeArrowheads="1"/>
          </p:cNvSpPr>
          <p:nvPr>
            <p:ph type="body" idx="1"/>
          </p:nvPr>
        </p:nvSpPr>
        <p:spPr>
          <a:xfrm>
            <a:off x="1076721" y="1482519"/>
            <a:ext cx="10069220" cy="363931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solidFill>
                  <a:srgbClr val="006600"/>
                </a:solidFill>
              </a:rPr>
              <a:t>Assumption</a:t>
            </a:r>
            <a:r>
              <a:rPr lang="en-US" altLang="en-US" dirty="0"/>
              <a:t>:  </a:t>
            </a:r>
          </a:p>
          <a:p>
            <a:pPr marL="285750" indent="-285750" algn="ctr">
              <a:spcBef>
                <a:spcPts val="1800"/>
              </a:spcBef>
              <a:buNone/>
            </a:pPr>
            <a:r>
              <a:rPr lang="en-US" altLang="en-US" dirty="0"/>
              <a:t>We have a software development process with </a:t>
            </a:r>
            <a:r>
              <a:rPr lang="en-US" altLang="en-US" dirty="0">
                <a:solidFill>
                  <a:srgbClr val="C00000"/>
                </a:solidFill>
              </a:rPr>
              <a:t>N</a:t>
            </a:r>
            <a:r>
              <a:rPr lang="en-US" altLang="en-US" dirty="0"/>
              <a:t> phases</a:t>
            </a:r>
            <a:endParaRPr lang="en-US" altLang="en-US" sz="900" dirty="0"/>
          </a:p>
          <a:p>
            <a:pPr marL="285750" indent="-285750" algn="ctr">
              <a:spcBef>
                <a:spcPts val="1800"/>
              </a:spcBef>
              <a:buNone/>
            </a:pPr>
            <a:r>
              <a:rPr lang="en-US" altLang="en-US" dirty="0">
                <a:solidFill>
                  <a:srgbClr val="C00000"/>
                </a:solidFill>
              </a:rPr>
              <a:t>L</a:t>
            </a:r>
            <a:r>
              <a:rPr lang="en-US" altLang="en-US" baseline="-25000" dirty="0">
                <a:solidFill>
                  <a:srgbClr val="C00000"/>
                </a:solidFill>
              </a:rPr>
              <a:t>i</a:t>
            </a:r>
            <a:r>
              <a:rPr lang="en-US" altLang="en-US" dirty="0"/>
              <a:t> = the number of defects introduced in phase </a:t>
            </a:r>
            <a:r>
              <a:rPr lang="en-US" altLang="en-US" dirty="0" err="1">
                <a:solidFill>
                  <a:srgbClr val="C00000"/>
                </a:solidFill>
              </a:rPr>
              <a:t>i</a:t>
            </a:r>
            <a:endParaRPr lang="en-US" altLang="en-US" dirty="0">
              <a:solidFill>
                <a:srgbClr val="C00000"/>
              </a:solidFill>
            </a:endParaRPr>
          </a:p>
          <a:p>
            <a:pPr marL="285750" indent="-285750">
              <a:buNone/>
            </a:pPr>
            <a:r>
              <a:rPr lang="en-US" altLang="en-US" dirty="0"/>
              <a:t>  </a:t>
            </a:r>
          </a:p>
          <a:p>
            <a:pPr marL="285750" indent="-285750" algn="ctr">
              <a:buNone/>
            </a:pPr>
            <a:r>
              <a:rPr lang="en-US" altLang="en-US" dirty="0">
                <a:solidFill>
                  <a:srgbClr val="008000"/>
                </a:solidFill>
              </a:rPr>
              <a:t>Other Assumptions</a:t>
            </a:r>
            <a:r>
              <a:rPr lang="en-US" altLang="en-US" dirty="0"/>
              <a:t>: </a:t>
            </a:r>
          </a:p>
          <a:p>
            <a:pPr marL="2171700" lvl="4" indent="-457200">
              <a:buFont typeface="+mj-lt"/>
              <a:buAutoNum type="arabicPeriod"/>
            </a:pPr>
            <a:r>
              <a:rPr lang="en-US" altLang="en-US" sz="2400" b="1" dirty="0">
                <a:solidFill>
                  <a:srgbClr val="C00000"/>
                </a:solidFill>
              </a:rPr>
              <a:t>L</a:t>
            </a:r>
            <a:r>
              <a:rPr lang="en-US" altLang="en-US" sz="2400" b="1" baseline="-25000" dirty="0">
                <a:solidFill>
                  <a:srgbClr val="C00000"/>
                </a:solidFill>
              </a:rPr>
              <a:t>i</a:t>
            </a:r>
            <a:r>
              <a:rPr lang="en-US" altLang="en-US" sz="2400" dirty="0"/>
              <a:t> has a Poisson distribution with mean </a:t>
            </a:r>
            <a:r>
              <a:rPr lang="en-US" altLang="en-US" sz="2400" b="1" dirty="0">
                <a:solidFill>
                  <a:srgbClr val="C00000"/>
                </a:solidFill>
                <a:latin typeface="Symbol" pitchFamily="18" charset="2"/>
              </a:rPr>
              <a:t></a:t>
            </a:r>
            <a:r>
              <a:rPr lang="en-US" altLang="en-US" sz="2400" b="1" baseline="-25000" dirty="0" err="1">
                <a:solidFill>
                  <a:srgbClr val="C00000"/>
                </a:solidFill>
              </a:rPr>
              <a:t>i</a:t>
            </a:r>
            <a:endParaRPr lang="en-US" altLang="en-US" sz="2400" dirty="0"/>
          </a:p>
          <a:p>
            <a:pPr marL="2171700" lvl="4" indent="-457200">
              <a:buFont typeface="+mj-lt"/>
              <a:buAutoNum type="arabicPeriod"/>
            </a:pPr>
            <a:r>
              <a:rPr lang="en-US" altLang="en-US" sz="2400" b="1" dirty="0">
                <a:solidFill>
                  <a:srgbClr val="C00000"/>
                </a:solidFill>
              </a:rPr>
              <a:t>L</a:t>
            </a:r>
            <a:r>
              <a:rPr lang="en-US" altLang="en-US" sz="2400" b="1" baseline="-25000" dirty="0">
                <a:solidFill>
                  <a:srgbClr val="C00000"/>
                </a:solidFill>
              </a:rPr>
              <a:t>i</a:t>
            </a:r>
            <a:r>
              <a:rPr lang="en-US" altLang="en-US" sz="2400" b="0" dirty="0"/>
              <a:t> </a:t>
            </a:r>
            <a:r>
              <a:rPr lang="en-US" altLang="en-US" sz="2400" dirty="0"/>
              <a:t>and </a:t>
            </a:r>
            <a:r>
              <a:rPr lang="en-US" altLang="en-US" sz="2400" b="1" dirty="0" err="1">
                <a:solidFill>
                  <a:srgbClr val="C00000"/>
                </a:solidFill>
              </a:rPr>
              <a:t>L</a:t>
            </a:r>
            <a:r>
              <a:rPr lang="en-US" altLang="en-US" sz="2400" b="1" baseline="-25000" dirty="0" err="1">
                <a:solidFill>
                  <a:srgbClr val="C00000"/>
                </a:solidFill>
              </a:rPr>
              <a:t>j</a:t>
            </a:r>
            <a:r>
              <a:rPr lang="en-US" altLang="en-US" sz="2400" dirty="0"/>
              <a:t> are independent for </a:t>
            </a:r>
            <a:r>
              <a:rPr lang="en-US" altLang="en-US" sz="2400" b="1" dirty="0" err="1">
                <a:solidFill>
                  <a:srgbClr val="C00000"/>
                </a:solidFill>
              </a:rPr>
              <a:t>i</a:t>
            </a:r>
            <a:r>
              <a:rPr lang="en-US" altLang="en-US" sz="2400" b="1" dirty="0">
                <a:solidFill>
                  <a:srgbClr val="C00000"/>
                </a:solidFill>
              </a:rPr>
              <a:t> </a:t>
            </a:r>
            <a:r>
              <a:rPr lang="en-US" altLang="en-US" sz="2800" b="1" dirty="0">
                <a:solidFill>
                  <a:srgbClr val="C00000"/>
                </a:solidFill>
                <a:latin typeface="Symbol" pitchFamily="18" charset="2"/>
                <a:sym typeface="WP MathA"/>
              </a:rPr>
              <a:t></a:t>
            </a:r>
            <a:r>
              <a:rPr lang="en-US" altLang="en-US" sz="2400" b="1" dirty="0">
                <a:solidFill>
                  <a:srgbClr val="C00000"/>
                </a:solidFill>
              </a:rPr>
              <a:t> j</a:t>
            </a:r>
            <a:r>
              <a:rPr lang="en-US" altLang="en-US" sz="2400" dirty="0"/>
              <a:t>.</a:t>
            </a:r>
          </a:p>
          <a:p>
            <a:pPr marL="285750" indent="-285750">
              <a:buNone/>
            </a:pPr>
            <a:endParaRPr lang="en-US" altLang="en-US" b="0" dirty="0"/>
          </a:p>
        </p:txBody>
      </p:sp>
    </p:spTree>
    <p:extLst>
      <p:ext uri="{BB962C8B-B14F-4D97-AF65-F5344CB8AC3E}">
        <p14:creationId xmlns:p14="http://schemas.microsoft.com/office/powerpoint/2010/main" val="3671464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1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1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1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12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12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412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2274" name="Rectangle 1026"/>
          <p:cNvSpPr>
            <a:spLocks noGrp="1" noChangeArrowheads="1"/>
          </p:cNvSpPr>
          <p:nvPr>
            <p:ph type="title"/>
          </p:nvPr>
        </p:nvSpPr>
        <p:spPr>
          <a:xfrm>
            <a:off x="2533830" y="136619"/>
            <a:ext cx="7456487" cy="9906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Continuation of the Model</a:t>
            </a:r>
          </a:p>
        </p:txBody>
      </p:sp>
      <p:sp>
        <p:nvSpPr>
          <p:cNvPr id="2742275" name="Rectangle 1027"/>
          <p:cNvSpPr>
            <a:spLocks noGrp="1" noChangeArrowheads="1"/>
          </p:cNvSpPr>
          <p:nvPr>
            <p:ph type="body" idx="1"/>
          </p:nvPr>
        </p:nvSpPr>
        <p:spPr>
          <a:xfrm>
            <a:off x="2001941" y="1676400"/>
            <a:ext cx="8207957"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err="1">
                <a:solidFill>
                  <a:srgbClr val="C00000"/>
                </a:solidFill>
              </a:rPr>
              <a:t>K</a:t>
            </a:r>
            <a:r>
              <a:rPr lang="en-US" altLang="en-US" baseline="-25000" dirty="0" err="1">
                <a:solidFill>
                  <a:srgbClr val="C00000"/>
                </a:solidFill>
              </a:rPr>
              <a:t>ij</a:t>
            </a:r>
            <a:r>
              <a:rPr lang="en-US" altLang="en-US" dirty="0"/>
              <a:t> = the number of defects detected in phase</a:t>
            </a:r>
            <a:r>
              <a:rPr lang="en-US" altLang="en-US" dirty="0">
                <a:solidFill>
                  <a:srgbClr val="C00000"/>
                </a:solidFill>
              </a:rPr>
              <a:t> j</a:t>
            </a:r>
            <a:r>
              <a:rPr lang="en-US" altLang="en-US" dirty="0"/>
              <a:t> that originated in phase </a:t>
            </a:r>
            <a:r>
              <a:rPr lang="en-US" altLang="en-US" dirty="0" err="1">
                <a:solidFill>
                  <a:srgbClr val="C00000"/>
                </a:solidFill>
              </a:rPr>
              <a:t>i</a:t>
            </a:r>
            <a:endParaRPr lang="en-US" altLang="en-US" dirty="0">
              <a:solidFill>
                <a:srgbClr val="C00000"/>
              </a:solidFill>
            </a:endParaRPr>
          </a:p>
        </p:txBody>
      </p:sp>
      <p:sp>
        <p:nvSpPr>
          <p:cNvPr id="2742276" name="AutoShape 1028"/>
          <p:cNvSpPr>
            <a:spLocks noChangeArrowheads="1"/>
          </p:cNvSpPr>
          <p:nvPr/>
        </p:nvSpPr>
        <p:spPr bwMode="auto">
          <a:xfrm>
            <a:off x="2467257" y="4464051"/>
            <a:ext cx="7282736" cy="930275"/>
          </a:xfrm>
          <a:prstGeom prst="roundRect">
            <a:avLst>
              <a:gd name="adj" fmla="val 16667"/>
            </a:avLst>
          </a:prstGeom>
          <a:solidFill>
            <a:schemeClr val="accent2"/>
          </a:solidFill>
          <a:ln w="28575">
            <a:solidFill>
              <a:srgbClr val="0000CC"/>
            </a:solidFill>
            <a:round/>
            <a:headEnd/>
            <a:tailEnd/>
          </a:ln>
          <a:effectLst>
            <a:outerShdw dist="107763" dir="2700000" algn="ctr" rotWithShape="0">
              <a:schemeClr val="bg2"/>
            </a:outerShdw>
          </a:effectLst>
        </p:spPr>
        <p:txBody>
          <a:bodyPr wrap="square" anchor="ctr">
            <a:spAutoFit/>
          </a:bodyPr>
          <a:lstStyle/>
          <a:p>
            <a:pPr algn="ctr">
              <a:spcBef>
                <a:spcPct val="50000"/>
              </a:spcBef>
            </a:pPr>
            <a:r>
              <a:rPr lang="en-US" altLang="en-US" b="0" dirty="0">
                <a:latin typeface="Comic Sans MS" pitchFamily="66" charset="0"/>
              </a:rPr>
              <a:t>For additional information on this model, see </a:t>
            </a:r>
            <a:r>
              <a:rPr lang="en-US" altLang="en-US" i="1" dirty="0" err="1">
                <a:solidFill>
                  <a:srgbClr val="0000CC"/>
                </a:solidFill>
                <a:latin typeface="Comic Sans MS" pitchFamily="66" charset="0"/>
              </a:rPr>
              <a:t>Hedstrom</a:t>
            </a:r>
            <a:r>
              <a:rPr lang="en-US" altLang="en-US" i="1" dirty="0">
                <a:solidFill>
                  <a:srgbClr val="0000CC"/>
                </a:solidFill>
                <a:latin typeface="Comic Sans MS" pitchFamily="66" charset="0"/>
              </a:rPr>
              <a:t> and Watson</a:t>
            </a:r>
            <a:r>
              <a:rPr lang="en-US" altLang="en-US" b="0" dirty="0">
                <a:latin typeface="Comic Sans MS" pitchFamily="66" charset="0"/>
              </a:rPr>
              <a:t> in the Reference List</a:t>
            </a:r>
          </a:p>
        </p:txBody>
      </p:sp>
    </p:spTree>
    <p:extLst>
      <p:ext uri="{BB962C8B-B14F-4D97-AF65-F5344CB8AC3E}">
        <p14:creationId xmlns:p14="http://schemas.microsoft.com/office/powerpoint/2010/main" val="23655151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3298" name="Rectangle 1026"/>
          <p:cNvSpPr>
            <a:spLocks noGrp="1" noChangeArrowheads="1"/>
          </p:cNvSpPr>
          <p:nvPr>
            <p:ph type="title"/>
          </p:nvPr>
        </p:nvSpPr>
        <p:spPr/>
        <p:txBody>
          <a:bodyPr/>
          <a:lstStyle/>
          <a:p>
            <a:r>
              <a:rPr lang="en-US" altLang="en-US"/>
              <a:t>The Model</a:t>
            </a:r>
          </a:p>
        </p:txBody>
      </p:sp>
      <p:graphicFrame>
        <p:nvGraphicFramePr>
          <p:cNvPr id="2743299" name="Object 1027"/>
          <p:cNvGraphicFramePr>
            <a:graphicFrameLocks noChangeAspect="1"/>
          </p:cNvGraphicFramePr>
          <p:nvPr/>
        </p:nvGraphicFramePr>
        <p:xfrm>
          <a:off x="2443042" y="1962944"/>
          <a:ext cx="7772400" cy="3983037"/>
        </p:xfrm>
        <a:graphic>
          <a:graphicData uri="http://schemas.openxmlformats.org/presentationml/2006/ole">
            <mc:AlternateContent xmlns:mc="http://schemas.openxmlformats.org/markup-compatibility/2006">
              <mc:Choice xmlns:v="urn:schemas-microsoft-com:vml" Requires="v">
                <p:oleObj spid="_x0000_s11271" name="Worksheet" r:id="rId4" imgW="5250363" imgH="2735885" progId="Excel.Sheet.8">
                  <p:embed/>
                </p:oleObj>
              </mc:Choice>
              <mc:Fallback>
                <p:oleObj name="Worksheet" r:id="rId4" imgW="5250363" imgH="2735885" progId="Excel.Sheet.8">
                  <p:embed/>
                  <p:pic>
                    <p:nvPicPr>
                      <p:cNvPr id="2743299" name="Object 10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042" y="1962944"/>
                        <a:ext cx="7772400" cy="398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43300" name="Rectangle 1028"/>
          <p:cNvSpPr>
            <a:spLocks noChangeArrowheads="1"/>
          </p:cNvSpPr>
          <p:nvPr/>
        </p:nvSpPr>
        <p:spPr bwMode="auto">
          <a:xfrm rot="16200000">
            <a:off x="1189038" y="3540247"/>
            <a:ext cx="1679575" cy="8284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Detection</a:t>
            </a:r>
          </a:p>
        </p:txBody>
      </p:sp>
      <p:sp>
        <p:nvSpPr>
          <p:cNvPr id="2743301" name="Rectangle 1029"/>
          <p:cNvSpPr>
            <a:spLocks noChangeArrowheads="1"/>
          </p:cNvSpPr>
          <p:nvPr/>
        </p:nvSpPr>
        <p:spPr bwMode="auto">
          <a:xfrm>
            <a:off x="3979864" y="1338263"/>
            <a:ext cx="4416425"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dirty="0">
                <a:solidFill>
                  <a:srgbClr val="0000CC"/>
                </a:solidFill>
                <a:latin typeface="Comic Sans MS" pitchFamily="66" charset="0"/>
              </a:rPr>
              <a:t>Phase of Injection</a:t>
            </a:r>
          </a:p>
        </p:txBody>
      </p:sp>
    </p:spTree>
    <p:extLst>
      <p:ext uri="{BB962C8B-B14F-4D97-AF65-F5344CB8AC3E}">
        <p14:creationId xmlns:p14="http://schemas.microsoft.com/office/powerpoint/2010/main" val="2762836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22" name="Rectangle 2"/>
          <p:cNvSpPr>
            <a:spLocks noGrp="1" noChangeArrowheads="1"/>
          </p:cNvSpPr>
          <p:nvPr>
            <p:ph type="title"/>
          </p:nvPr>
        </p:nvSpPr>
        <p:spPr>
          <a:xfrm>
            <a:off x="2229188" y="292100"/>
            <a:ext cx="8210213" cy="63853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i="1" dirty="0"/>
              <a:t>More of the Model</a:t>
            </a:r>
            <a:endParaRPr lang="en-US" altLang="en-US" dirty="0"/>
          </a:p>
        </p:txBody>
      </p:sp>
      <p:sp>
        <p:nvSpPr>
          <p:cNvPr id="2744323" name="Rectangle 3"/>
          <p:cNvSpPr>
            <a:spLocks noGrp="1" noChangeArrowheads="1"/>
          </p:cNvSpPr>
          <p:nvPr>
            <p:ph type="body" idx="1"/>
          </p:nvPr>
        </p:nvSpPr>
        <p:spPr>
          <a:xfrm>
            <a:off x="1049666" y="1442408"/>
            <a:ext cx="10107096" cy="477443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err="1">
                <a:solidFill>
                  <a:srgbClr val="C00000"/>
                </a:solidFill>
              </a:rPr>
              <a:t>P</a:t>
            </a:r>
            <a:r>
              <a:rPr lang="en-US" altLang="en-US" baseline="-25000" dirty="0" err="1">
                <a:solidFill>
                  <a:srgbClr val="C00000"/>
                </a:solidFill>
              </a:rPr>
              <a:t>ij</a:t>
            </a:r>
            <a:r>
              <a:rPr lang="en-US" altLang="en-US" dirty="0"/>
              <a:t> = the probability that a defect introduced in phase </a:t>
            </a:r>
            <a:r>
              <a:rPr lang="en-US" altLang="en-US" dirty="0" err="1">
                <a:solidFill>
                  <a:srgbClr val="C00000"/>
                </a:solidFill>
              </a:rPr>
              <a:t>i</a:t>
            </a:r>
            <a:r>
              <a:rPr lang="en-US" altLang="en-US" b="0" dirty="0"/>
              <a:t> </a:t>
            </a:r>
            <a:r>
              <a:rPr lang="en-US" altLang="en-US" dirty="0"/>
              <a:t>will be detected in phase </a:t>
            </a:r>
            <a:r>
              <a:rPr lang="en-US" altLang="en-US" dirty="0">
                <a:solidFill>
                  <a:srgbClr val="C00000"/>
                </a:solidFill>
              </a:rPr>
              <a:t>j</a:t>
            </a:r>
          </a:p>
          <a:p>
            <a:pPr marL="285750" indent="-285750" algn="ctr">
              <a:buNone/>
            </a:pPr>
            <a:r>
              <a:rPr lang="en-US" altLang="en-US" dirty="0"/>
              <a:t>  </a:t>
            </a:r>
          </a:p>
          <a:p>
            <a:pPr marL="285750" indent="-285750" algn="ctr">
              <a:buNone/>
            </a:pPr>
            <a:r>
              <a:rPr lang="en-US" altLang="en-US" dirty="0">
                <a:solidFill>
                  <a:srgbClr val="006600"/>
                </a:solidFill>
              </a:rPr>
              <a:t>Assumptions:</a:t>
            </a:r>
            <a:r>
              <a:rPr lang="en-US" altLang="en-US" dirty="0"/>
              <a:t> </a:t>
            </a:r>
          </a:p>
          <a:p>
            <a:pPr marL="285750" indent="-285750" algn="ctr">
              <a:spcBef>
                <a:spcPts val="1800"/>
              </a:spcBef>
              <a:buNone/>
            </a:pPr>
            <a:r>
              <a:rPr lang="en-US" altLang="en-US" dirty="0"/>
              <a:t>The detection forms a Bernoulli process</a:t>
            </a:r>
          </a:p>
          <a:p>
            <a:pPr marL="285750" indent="-285750" algn="ctr">
              <a:spcBef>
                <a:spcPts val="1800"/>
              </a:spcBef>
              <a:buNone/>
            </a:pPr>
            <a:r>
              <a:rPr lang="en-US" altLang="en-US" dirty="0"/>
              <a:t>[in other words, a software development process where the individual steps are independent from each other] </a:t>
            </a:r>
          </a:p>
          <a:p>
            <a:pPr marL="285750" indent="-285750" algn="ctr">
              <a:spcBef>
                <a:spcPts val="1800"/>
              </a:spcBef>
              <a:buNone/>
            </a:pPr>
            <a:r>
              <a:rPr lang="en-US" altLang="en-US" dirty="0"/>
              <a:t>and </a:t>
            </a:r>
          </a:p>
          <a:p>
            <a:pPr marL="285750" indent="-285750" algn="ctr">
              <a:spcBef>
                <a:spcPts val="1800"/>
              </a:spcBef>
              <a:buNone/>
            </a:pPr>
            <a:r>
              <a:rPr lang="en-US" altLang="en-US" dirty="0"/>
              <a:t>Detection of one defect is independent of others</a:t>
            </a:r>
          </a:p>
        </p:txBody>
      </p:sp>
    </p:spTree>
    <p:extLst>
      <p:ext uri="{BB962C8B-B14F-4D97-AF65-F5344CB8AC3E}">
        <p14:creationId xmlns:p14="http://schemas.microsoft.com/office/powerpoint/2010/main" val="1099330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4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4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4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43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43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44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534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a:t>Distribution of Detected Defects</a:t>
            </a:r>
          </a:p>
        </p:txBody>
      </p:sp>
      <p:sp>
        <p:nvSpPr>
          <p:cNvPr id="2745347" name="Rectangle 3"/>
          <p:cNvSpPr>
            <a:spLocks noGrp="1" noChangeArrowheads="1"/>
          </p:cNvSpPr>
          <p:nvPr>
            <p:ph type="body" idx="1"/>
          </p:nvPr>
        </p:nvSpPr>
        <p:spPr>
          <a:xfrm>
            <a:off x="1531214" y="1451122"/>
            <a:ext cx="9143999" cy="298608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t>It can be shown that </a:t>
            </a:r>
            <a:r>
              <a:rPr lang="en-US" altLang="en-US" dirty="0" err="1">
                <a:solidFill>
                  <a:srgbClr val="C00000"/>
                </a:solidFill>
              </a:rPr>
              <a:t>K</a:t>
            </a:r>
            <a:r>
              <a:rPr lang="en-US" altLang="en-US" baseline="-25000" dirty="0" err="1">
                <a:solidFill>
                  <a:srgbClr val="C00000"/>
                </a:solidFill>
              </a:rPr>
              <a:t>ii</a:t>
            </a:r>
            <a:r>
              <a:rPr lang="en-US" altLang="en-US" dirty="0">
                <a:solidFill>
                  <a:srgbClr val="C00000"/>
                </a:solidFill>
              </a:rPr>
              <a:t> </a:t>
            </a:r>
            <a:r>
              <a:rPr lang="en-US" altLang="en-US" dirty="0"/>
              <a:t>has a Poisson distribution with mean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dirty="0" err="1">
                <a:solidFill>
                  <a:srgbClr val="C00000"/>
                </a:solidFill>
              </a:rPr>
              <a:t>P</a:t>
            </a:r>
            <a:r>
              <a:rPr lang="en-US" altLang="en-US" baseline="-25000" dirty="0" err="1">
                <a:solidFill>
                  <a:srgbClr val="C00000"/>
                </a:solidFill>
              </a:rPr>
              <a:t>ii</a:t>
            </a:r>
            <a:r>
              <a:rPr lang="en-US" altLang="en-US" dirty="0"/>
              <a:t>.  </a:t>
            </a:r>
            <a:r>
              <a:rPr lang="en-US" altLang="en-US" sz="1400" dirty="0"/>
              <a:t>[Ross, 1993]</a:t>
            </a:r>
            <a:endParaRPr lang="en-US" altLang="en-US" dirty="0"/>
          </a:p>
          <a:p>
            <a:pPr marL="285750" indent="-285750" algn="ctr">
              <a:spcBef>
                <a:spcPts val="1800"/>
              </a:spcBef>
              <a:buNone/>
            </a:pPr>
            <a:r>
              <a:rPr lang="en-US" altLang="en-US" dirty="0"/>
              <a:t>It can also be shown that the number of defects leaking from the phase where they were introduced, </a:t>
            </a:r>
            <a:r>
              <a:rPr lang="en-US" altLang="en-US" dirty="0">
                <a:solidFill>
                  <a:srgbClr val="C00000"/>
                </a:solidFill>
              </a:rPr>
              <a:t>L</a:t>
            </a:r>
            <a:r>
              <a:rPr lang="en-US" altLang="en-US" baseline="-25000" dirty="0">
                <a:solidFill>
                  <a:srgbClr val="C00000"/>
                </a:solidFill>
              </a:rPr>
              <a:t>i</a:t>
            </a:r>
            <a:r>
              <a:rPr lang="en-US" altLang="en-US" dirty="0">
                <a:solidFill>
                  <a:srgbClr val="C00000"/>
                </a:solidFill>
              </a:rPr>
              <a:t> - </a:t>
            </a:r>
            <a:r>
              <a:rPr lang="en-US" altLang="en-US" dirty="0" err="1">
                <a:solidFill>
                  <a:srgbClr val="C00000"/>
                </a:solidFill>
              </a:rPr>
              <a:t>K</a:t>
            </a:r>
            <a:r>
              <a:rPr lang="en-US" altLang="en-US" baseline="-25000" dirty="0" err="1">
                <a:solidFill>
                  <a:srgbClr val="C00000"/>
                </a:solidFill>
              </a:rPr>
              <a:t>ii</a:t>
            </a:r>
            <a:r>
              <a:rPr lang="en-US" altLang="en-US" dirty="0"/>
              <a:t>, </a:t>
            </a:r>
          </a:p>
          <a:p>
            <a:pPr marL="285750" indent="-285750" algn="ctr">
              <a:spcBef>
                <a:spcPts val="1800"/>
              </a:spcBef>
              <a:buNone/>
            </a:pPr>
            <a:r>
              <a:rPr lang="en-US" altLang="en-US" dirty="0"/>
              <a:t>has a Poisson distribution with mean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dirty="0">
                <a:solidFill>
                  <a:srgbClr val="C00000"/>
                </a:solidFill>
              </a:rPr>
              <a:t>(1-P</a:t>
            </a:r>
            <a:r>
              <a:rPr lang="en-US" altLang="en-US" baseline="-25000" dirty="0">
                <a:solidFill>
                  <a:srgbClr val="C00000"/>
                </a:solidFill>
              </a:rPr>
              <a:t>ii</a:t>
            </a:r>
            <a:r>
              <a:rPr lang="en-US" altLang="en-US" dirty="0">
                <a:solidFill>
                  <a:srgbClr val="C00000"/>
                </a:solidFill>
              </a:rPr>
              <a:t>)</a:t>
            </a:r>
            <a:r>
              <a:rPr lang="en-US" altLang="en-US" dirty="0"/>
              <a:t>.</a:t>
            </a:r>
          </a:p>
          <a:p>
            <a:pPr marL="285750" indent="-285750">
              <a:buNone/>
            </a:pPr>
            <a:endParaRPr lang="en-US" altLang="en-US" b="0" baseline="-25000" dirty="0"/>
          </a:p>
        </p:txBody>
      </p:sp>
      <p:sp>
        <p:nvSpPr>
          <p:cNvPr id="2745348" name="AutoShape 4"/>
          <p:cNvSpPr>
            <a:spLocks noChangeArrowheads="1"/>
          </p:cNvSpPr>
          <p:nvPr/>
        </p:nvSpPr>
        <p:spPr bwMode="auto">
          <a:xfrm>
            <a:off x="1531215" y="4884302"/>
            <a:ext cx="9143998" cy="1328023"/>
          </a:xfrm>
          <a:prstGeom prst="roundRect">
            <a:avLst>
              <a:gd name="adj" fmla="val 16667"/>
            </a:avLst>
          </a:prstGeom>
          <a:solidFill>
            <a:schemeClr val="accent2"/>
          </a:solidFill>
          <a:ln w="28575">
            <a:solidFill>
              <a:schemeClr val="tx1"/>
            </a:solidFill>
            <a:round/>
            <a:headEnd/>
            <a:tailEnd/>
          </a:ln>
          <a:effectLst>
            <a:outerShdw dist="107763" dir="2700000" algn="ctr" rotWithShape="0">
              <a:schemeClr val="bg2"/>
            </a:outerShdw>
          </a:effectLst>
        </p:spPr>
        <p:txBody>
          <a:bodyPr wrap="square" anchor="ctr">
            <a:spAutoFit/>
          </a:bodyPr>
          <a:lstStyle/>
          <a:p>
            <a:pPr algn="ctr">
              <a:spcBef>
                <a:spcPct val="50000"/>
              </a:spcBef>
            </a:pPr>
            <a:r>
              <a:rPr lang="en-US" altLang="en-US" b="0" dirty="0">
                <a:solidFill>
                  <a:srgbClr val="0000CC"/>
                </a:solidFill>
                <a:latin typeface="Comic Sans MS" pitchFamily="66" charset="0"/>
              </a:rPr>
              <a:t>Reminder: A Poisson distribution is a common assumption when dealing with discrete, independent and relatively rare events. For more on this see Ross or Knuth in references</a:t>
            </a:r>
            <a:r>
              <a:rPr lang="en-US" altLang="en-US" sz="2000" b="0" dirty="0">
                <a:solidFill>
                  <a:srgbClr val="0000CC"/>
                </a:solidFill>
                <a:latin typeface="Comic Sans MS" pitchFamily="66" charset="0"/>
              </a:rPr>
              <a:t>.</a:t>
            </a:r>
          </a:p>
        </p:txBody>
      </p:sp>
    </p:spTree>
    <p:extLst>
      <p:ext uri="{BB962C8B-B14F-4D97-AF65-F5344CB8AC3E}">
        <p14:creationId xmlns:p14="http://schemas.microsoft.com/office/powerpoint/2010/main" val="22237594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5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5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5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45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53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6370"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Distribution of Detected Defects </a:t>
            </a:r>
            <a:r>
              <a:rPr lang="en-US" altLang="en-US" sz="2000" dirty="0"/>
              <a:t>(continued)</a:t>
            </a:r>
            <a:endParaRPr lang="en-US" altLang="en-US" dirty="0"/>
          </a:p>
        </p:txBody>
      </p:sp>
      <p:sp>
        <p:nvSpPr>
          <p:cNvPr id="2746371" name="Rectangle 3"/>
          <p:cNvSpPr>
            <a:spLocks noGrp="1" noChangeArrowheads="1"/>
          </p:cNvSpPr>
          <p:nvPr>
            <p:ph type="body" idx="1"/>
          </p:nvPr>
        </p:nvSpPr>
        <p:spPr>
          <a:xfrm>
            <a:off x="1212887" y="1292469"/>
            <a:ext cx="9766225" cy="4667589"/>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t>In general, the number of phase </a:t>
            </a:r>
            <a:r>
              <a:rPr lang="en-US" altLang="en-US" dirty="0" err="1">
                <a:solidFill>
                  <a:srgbClr val="C00000"/>
                </a:solidFill>
              </a:rPr>
              <a:t>i</a:t>
            </a:r>
            <a:r>
              <a:rPr lang="en-US" altLang="en-US" dirty="0"/>
              <a:t> defects detected in the </a:t>
            </a:r>
            <a:r>
              <a:rPr lang="en-US" altLang="en-US" dirty="0" err="1">
                <a:solidFill>
                  <a:srgbClr val="C00000"/>
                </a:solidFill>
              </a:rPr>
              <a:t>j</a:t>
            </a:r>
            <a:r>
              <a:rPr lang="en-US" altLang="en-US" dirty="0" err="1"/>
              <a:t>th</a:t>
            </a:r>
            <a:r>
              <a:rPr lang="en-US" altLang="en-US" dirty="0"/>
              <a:t> phase (i.e., </a:t>
            </a:r>
            <a:r>
              <a:rPr lang="en-US" altLang="en-US" dirty="0" err="1">
                <a:solidFill>
                  <a:srgbClr val="C00000"/>
                </a:solidFill>
              </a:rPr>
              <a:t>K</a:t>
            </a:r>
            <a:r>
              <a:rPr lang="en-US" altLang="en-US" baseline="-25000" dirty="0" err="1">
                <a:solidFill>
                  <a:srgbClr val="C00000"/>
                </a:solidFill>
              </a:rPr>
              <a:t>ij</a:t>
            </a:r>
            <a:r>
              <a:rPr lang="en-US" altLang="en-US" dirty="0"/>
              <a:t>) </a:t>
            </a:r>
          </a:p>
          <a:p>
            <a:pPr marL="285750" indent="-285750" algn="ctr">
              <a:spcBef>
                <a:spcPts val="1800"/>
              </a:spcBef>
              <a:buNone/>
            </a:pPr>
            <a:r>
              <a:rPr lang="en-US" altLang="en-US" dirty="0"/>
              <a:t>has a Poisson distribution with mean:</a:t>
            </a:r>
          </a:p>
          <a:p>
            <a:pPr marL="285750" indent="-285750" algn="ctr">
              <a:spcBef>
                <a:spcPts val="1200"/>
              </a:spcBef>
              <a:buNone/>
            </a:pPr>
            <a:r>
              <a:rPr lang="en-US" altLang="en-US" dirty="0">
                <a:solidFill>
                  <a:srgbClr val="C00000"/>
                </a:solidFill>
              </a:rPr>
              <a:t>(1-P</a:t>
            </a:r>
            <a:r>
              <a:rPr lang="en-US" altLang="en-US" baseline="-25000" dirty="0">
                <a:solidFill>
                  <a:srgbClr val="C00000"/>
                </a:solidFill>
              </a:rPr>
              <a:t>ii</a:t>
            </a:r>
            <a:r>
              <a:rPr lang="en-US" altLang="en-US" dirty="0">
                <a:solidFill>
                  <a:srgbClr val="C00000"/>
                </a:solidFill>
              </a:rPr>
              <a:t>) * (1-P</a:t>
            </a:r>
            <a:r>
              <a:rPr lang="en-US" altLang="en-US" baseline="-25000" dirty="0">
                <a:solidFill>
                  <a:srgbClr val="C00000"/>
                </a:solidFill>
              </a:rPr>
              <a:t>ii+1</a:t>
            </a:r>
            <a:r>
              <a:rPr lang="en-US" altLang="en-US" dirty="0">
                <a:solidFill>
                  <a:srgbClr val="C00000"/>
                </a:solidFill>
              </a:rPr>
              <a:t>)*...*(1-P</a:t>
            </a:r>
            <a:r>
              <a:rPr lang="en-US" altLang="en-US" baseline="-25000" dirty="0">
                <a:solidFill>
                  <a:srgbClr val="C00000"/>
                </a:solidFill>
              </a:rPr>
              <a:t>ij-1</a:t>
            </a:r>
            <a:r>
              <a:rPr lang="en-US" altLang="en-US" dirty="0">
                <a:solidFill>
                  <a:srgbClr val="C00000"/>
                </a:solidFill>
              </a:rPr>
              <a:t>)*</a:t>
            </a:r>
            <a:r>
              <a:rPr lang="en-US" altLang="en-US" dirty="0" err="1">
                <a:solidFill>
                  <a:srgbClr val="C00000"/>
                </a:solidFill>
              </a:rPr>
              <a:t>P</a:t>
            </a:r>
            <a:r>
              <a:rPr lang="en-US" altLang="en-US" baseline="-25000" dirty="0" err="1">
                <a:solidFill>
                  <a:srgbClr val="C00000"/>
                </a:solidFill>
              </a:rPr>
              <a:t>ij</a:t>
            </a:r>
            <a:r>
              <a:rPr lang="en-US" altLang="en-US" dirty="0" err="1">
                <a:solidFill>
                  <a:srgbClr val="C00000"/>
                </a:solidFill>
                <a:latin typeface="Symbol" pitchFamily="18" charset="2"/>
              </a:rPr>
              <a:t></a:t>
            </a:r>
            <a:r>
              <a:rPr lang="en-US" altLang="en-US" baseline="-25000" dirty="0" err="1">
                <a:solidFill>
                  <a:srgbClr val="C00000"/>
                </a:solidFill>
              </a:rPr>
              <a:t>i</a:t>
            </a:r>
            <a:endParaRPr lang="en-US" altLang="en-US" baseline="-25000" dirty="0">
              <a:solidFill>
                <a:srgbClr val="C00000"/>
              </a:solidFill>
            </a:endParaRPr>
          </a:p>
        </p:txBody>
      </p:sp>
      <p:grpSp>
        <p:nvGrpSpPr>
          <p:cNvPr id="4" name="Group 3">
            <a:extLst>
              <a:ext uri="{FF2B5EF4-FFF2-40B4-BE49-F238E27FC236}">
                <a16:creationId xmlns:a16="http://schemas.microsoft.com/office/drawing/2014/main" id="{7A32A99C-24C3-4F7D-83C8-9508C06D300C}"/>
              </a:ext>
            </a:extLst>
          </p:cNvPr>
          <p:cNvGrpSpPr/>
          <p:nvPr/>
        </p:nvGrpSpPr>
        <p:grpSpPr>
          <a:xfrm>
            <a:off x="3838574" y="3502945"/>
            <a:ext cx="4514850" cy="2819400"/>
            <a:chOff x="3838574" y="3502945"/>
            <a:chExt cx="4514850" cy="2819400"/>
          </a:xfrm>
        </p:grpSpPr>
        <p:pic>
          <p:nvPicPr>
            <p:cNvPr id="2" name="Picture 1">
              <a:extLst>
                <a:ext uri="{FF2B5EF4-FFF2-40B4-BE49-F238E27FC236}">
                  <a16:creationId xmlns:a16="http://schemas.microsoft.com/office/drawing/2014/main" id="{66FF5953-603D-4F48-ABC3-483C435807F4}"/>
                </a:ext>
              </a:extLst>
            </p:cNvPr>
            <p:cNvPicPr>
              <a:picLocks noChangeAspect="1"/>
            </p:cNvPicPr>
            <p:nvPr/>
          </p:nvPicPr>
          <p:blipFill>
            <a:blip r:embed="rId3"/>
            <a:stretch>
              <a:fillRect/>
            </a:stretch>
          </p:blipFill>
          <p:spPr>
            <a:xfrm>
              <a:off x="3838574" y="3502945"/>
              <a:ext cx="4514850" cy="2819400"/>
            </a:xfrm>
            <a:prstGeom prst="rect">
              <a:avLst/>
            </a:prstGeom>
          </p:spPr>
        </p:pic>
        <p:sp>
          <p:nvSpPr>
            <p:cNvPr id="3" name="TextBox 2">
              <a:extLst>
                <a:ext uri="{FF2B5EF4-FFF2-40B4-BE49-F238E27FC236}">
                  <a16:creationId xmlns:a16="http://schemas.microsoft.com/office/drawing/2014/main" id="{A84228DA-8DD6-4941-A53D-4351783A7B16}"/>
                </a:ext>
              </a:extLst>
            </p:cNvPr>
            <p:cNvSpPr txBox="1"/>
            <p:nvPr/>
          </p:nvSpPr>
          <p:spPr>
            <a:xfrm>
              <a:off x="5690200" y="6106901"/>
              <a:ext cx="811597" cy="215444"/>
            </a:xfrm>
            <a:prstGeom prst="rect">
              <a:avLst/>
            </a:prstGeom>
            <a:noFill/>
          </p:spPr>
          <p:txBody>
            <a:bodyPr wrap="square" rtlCol="0">
              <a:spAutoFit/>
            </a:bodyPr>
            <a:lstStyle/>
            <a:p>
              <a:pPr algn="ctr"/>
              <a:r>
                <a:rPr lang="en-US" sz="800" dirty="0">
                  <a:latin typeface="Arial Narrow" panose="020B0606020202030204" pitchFamily="34" charset="0"/>
                </a:rPr>
                <a:t>Quazoo.com</a:t>
              </a:r>
            </a:p>
          </p:txBody>
        </p:sp>
      </p:grpSp>
      <p:sp>
        <p:nvSpPr>
          <p:cNvPr id="5" name="Speech Bubble: Rectangle with Corners Rounded 4">
            <a:extLst>
              <a:ext uri="{FF2B5EF4-FFF2-40B4-BE49-F238E27FC236}">
                <a16:creationId xmlns:a16="http://schemas.microsoft.com/office/drawing/2014/main" id="{0E349CA5-F5EB-4C48-B7C4-CACAF6668F3B}"/>
              </a:ext>
            </a:extLst>
          </p:cNvPr>
          <p:cNvSpPr/>
          <p:nvPr/>
        </p:nvSpPr>
        <p:spPr bwMode="auto">
          <a:xfrm>
            <a:off x="9560620" y="3626264"/>
            <a:ext cx="2240010" cy="1806030"/>
          </a:xfrm>
          <a:prstGeom prst="wedgeRoundRectCallout">
            <a:avLst>
              <a:gd name="adj1" fmla="val -162331"/>
              <a:gd name="adj2" fmla="val 25636"/>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Verdana" pitchFamily="34" charset="0"/>
              </a:rPr>
              <a:t>It might look something like this</a:t>
            </a:r>
          </a:p>
        </p:txBody>
      </p:sp>
    </p:spTree>
    <p:extLst>
      <p:ext uri="{BB962C8B-B14F-4D97-AF65-F5344CB8AC3E}">
        <p14:creationId xmlns:p14="http://schemas.microsoft.com/office/powerpoint/2010/main" val="3430941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6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63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463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49A6-2AE8-4AF0-9FBF-EE48E2080202}"/>
              </a:ext>
            </a:extLst>
          </p:cNvPr>
          <p:cNvSpPr>
            <a:spLocks noGrp="1"/>
          </p:cNvSpPr>
          <p:nvPr>
            <p:ph type="title"/>
          </p:nvPr>
        </p:nvSpPr>
        <p:spPr/>
        <p:txBody>
          <a:bodyPr/>
          <a:lstStyle/>
          <a:p>
            <a:r>
              <a:rPr lang="en-US" dirty="0"/>
              <a:t>Note on Defect Containment</a:t>
            </a:r>
          </a:p>
        </p:txBody>
      </p:sp>
      <p:sp>
        <p:nvSpPr>
          <p:cNvPr id="3" name="Content Placeholder 2">
            <a:extLst>
              <a:ext uri="{FF2B5EF4-FFF2-40B4-BE49-F238E27FC236}">
                <a16:creationId xmlns:a16="http://schemas.microsoft.com/office/drawing/2014/main" id="{63923005-9793-41E3-8FAC-DFFD5963FEA9}"/>
              </a:ext>
            </a:extLst>
          </p:cNvPr>
          <p:cNvSpPr>
            <a:spLocks noGrp="1"/>
          </p:cNvSpPr>
          <p:nvPr>
            <p:ph idx="1"/>
          </p:nvPr>
        </p:nvSpPr>
        <p:spPr>
          <a:xfrm>
            <a:off x="872067" y="1012613"/>
            <a:ext cx="10630977" cy="1752600"/>
          </a:xfrm>
        </p:spPr>
        <p:txBody>
          <a:bodyPr/>
          <a:lstStyle/>
          <a:p>
            <a:r>
              <a:rPr lang="en-US" dirty="0"/>
              <a:t>There are several variations on this method</a:t>
            </a:r>
          </a:p>
          <a:p>
            <a:pPr>
              <a:spcBef>
                <a:spcPts val="2400"/>
              </a:spcBef>
            </a:pPr>
            <a:r>
              <a:rPr lang="en-US" dirty="0"/>
              <a:t>All use the same basic data (base measures) but they use the data in different ways</a:t>
            </a:r>
          </a:p>
          <a:p>
            <a:pPr marL="0" indent="0">
              <a:buNone/>
            </a:pPr>
            <a:endParaRPr lang="en-US" dirty="0"/>
          </a:p>
        </p:txBody>
      </p:sp>
      <p:sp>
        <p:nvSpPr>
          <p:cNvPr id="4" name="TextBox 3">
            <a:extLst>
              <a:ext uri="{FF2B5EF4-FFF2-40B4-BE49-F238E27FC236}">
                <a16:creationId xmlns:a16="http://schemas.microsoft.com/office/drawing/2014/main" id="{0AF8E638-492E-4FB8-90AB-EAEF62261622}"/>
              </a:ext>
            </a:extLst>
          </p:cNvPr>
          <p:cNvSpPr txBox="1"/>
          <p:nvPr/>
        </p:nvSpPr>
        <p:spPr>
          <a:xfrm>
            <a:off x="872067" y="2865201"/>
            <a:ext cx="10630977" cy="2826306"/>
          </a:xfrm>
          <a:prstGeom prst="roundRect">
            <a:avLst/>
          </a:prstGeom>
          <a:solidFill>
            <a:schemeClr val="accent2"/>
          </a:solidFill>
          <a:ln w="38100">
            <a:solidFill>
              <a:srgbClr val="006600"/>
            </a:solidFill>
          </a:ln>
        </p:spPr>
        <p:txBody>
          <a:bodyPr wrap="square" rtlCol="0">
            <a:spAutoFit/>
          </a:bodyPr>
          <a:lstStyle/>
          <a:p>
            <a:pPr algn="ctr"/>
            <a:r>
              <a:rPr lang="en-US" sz="4000" dirty="0"/>
              <a:t>In this course we will illustrate one of the variations on this method.</a:t>
            </a:r>
          </a:p>
          <a:p>
            <a:pPr algn="ctr"/>
            <a:r>
              <a:rPr lang="en-US" sz="4000" dirty="0"/>
              <a:t>You may find others at www.sei.cmu.edu</a:t>
            </a:r>
          </a:p>
        </p:txBody>
      </p:sp>
    </p:spTree>
    <p:extLst>
      <p:ext uri="{BB962C8B-B14F-4D97-AF65-F5344CB8AC3E}">
        <p14:creationId xmlns:p14="http://schemas.microsoft.com/office/powerpoint/2010/main" val="7163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8418" name="Rectangle 1026"/>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Distribution of Escaping Defects</a:t>
            </a:r>
          </a:p>
        </p:txBody>
      </p:sp>
      <p:sp>
        <p:nvSpPr>
          <p:cNvPr id="2748419" name="Rectangle 1027"/>
          <p:cNvSpPr>
            <a:spLocks noGrp="1" noChangeArrowheads="1"/>
          </p:cNvSpPr>
          <p:nvPr>
            <p:ph type="body" idx="1"/>
          </p:nvPr>
        </p:nvSpPr>
        <p:spPr>
          <a:xfrm>
            <a:off x="1092951" y="1608138"/>
            <a:ext cx="10020526" cy="41148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t>Let</a:t>
            </a:r>
            <a:r>
              <a:rPr lang="en-US" altLang="en-US" b="0" dirty="0">
                <a:solidFill>
                  <a:srgbClr val="C00000"/>
                </a:solidFill>
              </a:rPr>
              <a:t> </a:t>
            </a:r>
            <a:r>
              <a:rPr lang="en-US" altLang="en-US" dirty="0">
                <a:solidFill>
                  <a:srgbClr val="C00000"/>
                </a:solidFill>
              </a:rPr>
              <a:t>L</a:t>
            </a:r>
            <a:r>
              <a:rPr lang="en-US" altLang="en-US" baseline="-25000" dirty="0">
                <a:solidFill>
                  <a:srgbClr val="C00000"/>
                </a:solidFill>
              </a:rPr>
              <a:t>i</a:t>
            </a:r>
            <a:r>
              <a:rPr lang="en-US" altLang="en-US" baseline="30000" dirty="0">
                <a:solidFill>
                  <a:srgbClr val="C00000"/>
                </a:solidFill>
              </a:rPr>
              <a:t>*</a:t>
            </a:r>
            <a:r>
              <a:rPr lang="en-US" altLang="en-US" dirty="0">
                <a:solidFill>
                  <a:srgbClr val="C00000"/>
                </a:solidFill>
              </a:rPr>
              <a:t> = L</a:t>
            </a:r>
            <a:r>
              <a:rPr lang="en-US" altLang="en-US" baseline="-25000" dirty="0">
                <a:solidFill>
                  <a:srgbClr val="C00000"/>
                </a:solidFill>
              </a:rPr>
              <a:t>i</a:t>
            </a:r>
            <a:r>
              <a:rPr lang="en-US" altLang="en-US" dirty="0">
                <a:solidFill>
                  <a:srgbClr val="C00000"/>
                </a:solidFill>
              </a:rPr>
              <a:t> - </a:t>
            </a:r>
            <a:r>
              <a:rPr lang="en-US" altLang="en-US" sz="3200" dirty="0">
                <a:solidFill>
                  <a:srgbClr val="C00000"/>
                </a:solidFill>
                <a:latin typeface="Symbol" pitchFamily="18" charset="2"/>
              </a:rPr>
              <a:t></a:t>
            </a:r>
            <a:r>
              <a:rPr lang="en-US" altLang="en-US" dirty="0" err="1">
                <a:solidFill>
                  <a:srgbClr val="C00000"/>
                </a:solidFill>
              </a:rPr>
              <a:t>K</a:t>
            </a:r>
            <a:r>
              <a:rPr lang="en-US" altLang="en-US" baseline="-25000" dirty="0" err="1">
                <a:solidFill>
                  <a:srgbClr val="C00000"/>
                </a:solidFill>
              </a:rPr>
              <a:t>ij</a:t>
            </a:r>
            <a:r>
              <a:rPr lang="en-US" altLang="en-US" b="0" dirty="0"/>
              <a:t> [</a:t>
            </a:r>
            <a:r>
              <a:rPr lang="en-US" altLang="en-US" dirty="0">
                <a:solidFill>
                  <a:srgbClr val="C00000"/>
                </a:solidFill>
              </a:rPr>
              <a:t>j=1..N</a:t>
            </a:r>
            <a:r>
              <a:rPr lang="en-US" altLang="en-US" b="0" dirty="0"/>
              <a:t>]</a:t>
            </a:r>
            <a:r>
              <a:rPr lang="en-US" altLang="en-US" dirty="0"/>
              <a:t> be </a:t>
            </a:r>
          </a:p>
          <a:p>
            <a:pPr marL="285750" indent="-285750" algn="ctr">
              <a:spcBef>
                <a:spcPts val="3000"/>
              </a:spcBef>
              <a:buNone/>
            </a:pPr>
            <a:r>
              <a:rPr lang="en-US" altLang="en-US" dirty="0"/>
              <a:t>the number of step </a:t>
            </a:r>
            <a:r>
              <a:rPr lang="en-US" altLang="en-US" dirty="0" err="1">
                <a:solidFill>
                  <a:srgbClr val="C00000"/>
                </a:solidFill>
              </a:rPr>
              <a:t>i</a:t>
            </a:r>
            <a:r>
              <a:rPr lang="en-US" altLang="en-US" dirty="0"/>
              <a:t> defects not detected by the </a:t>
            </a:r>
            <a:r>
              <a:rPr lang="en-US" altLang="en-US" dirty="0">
                <a:solidFill>
                  <a:srgbClr val="C00000"/>
                </a:solidFill>
              </a:rPr>
              <a:t>N</a:t>
            </a:r>
            <a:r>
              <a:rPr lang="en-US" altLang="en-US" dirty="0"/>
              <a:t>th step of the process </a:t>
            </a:r>
          </a:p>
          <a:p>
            <a:pPr marL="285750" indent="-285750" algn="ctr">
              <a:spcBef>
                <a:spcPts val="2400"/>
              </a:spcBef>
              <a:buNone/>
            </a:pPr>
            <a:r>
              <a:rPr lang="en-US" altLang="en-US" dirty="0"/>
              <a:t>(i.e., the number of escaping defects from step </a:t>
            </a:r>
            <a:r>
              <a:rPr lang="en-US" altLang="en-US" dirty="0" err="1">
                <a:solidFill>
                  <a:srgbClr val="C00000"/>
                </a:solidFill>
              </a:rPr>
              <a:t>i</a:t>
            </a:r>
            <a:r>
              <a:rPr lang="en-US" altLang="en-US" dirty="0"/>
              <a:t>)</a:t>
            </a:r>
          </a:p>
        </p:txBody>
      </p:sp>
    </p:spTree>
    <p:extLst>
      <p:ext uri="{BB962C8B-B14F-4D97-AF65-F5344CB8AC3E}">
        <p14:creationId xmlns:p14="http://schemas.microsoft.com/office/powerpoint/2010/main" val="2771971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8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84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8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9442" name="Rectangle 1026"/>
          <p:cNvSpPr>
            <a:spLocks noGrp="1" noChangeArrowheads="1"/>
          </p:cNvSpPr>
          <p:nvPr>
            <p:ph type="title"/>
          </p:nvPr>
        </p:nvSpPr>
        <p:spPr>
          <a:xfrm>
            <a:off x="2126385" y="260736"/>
            <a:ext cx="7858493" cy="7620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Distribution of Escaping Defects</a:t>
            </a:r>
            <a:br>
              <a:rPr lang="en-US" altLang="en-US" dirty="0"/>
            </a:br>
            <a:r>
              <a:rPr lang="en-US" altLang="en-US" sz="2000" dirty="0"/>
              <a:t>(continued)</a:t>
            </a:r>
            <a:endParaRPr lang="en-US" altLang="en-US" dirty="0"/>
          </a:p>
        </p:txBody>
      </p:sp>
      <p:sp>
        <p:nvSpPr>
          <p:cNvPr id="2749443" name="Rectangle 1027"/>
          <p:cNvSpPr>
            <a:spLocks noGrp="1" noChangeArrowheads="1"/>
          </p:cNvSpPr>
          <p:nvPr>
            <p:ph type="body" idx="1"/>
          </p:nvPr>
        </p:nvSpPr>
        <p:spPr>
          <a:xfrm>
            <a:off x="1514982" y="1709738"/>
            <a:ext cx="9116947" cy="37084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buNone/>
            </a:pPr>
            <a:r>
              <a:rPr lang="en-US" altLang="en-US" dirty="0"/>
              <a:t>It can be shown by induction that </a:t>
            </a:r>
            <a:r>
              <a:rPr lang="en-US" altLang="en-US" dirty="0">
                <a:solidFill>
                  <a:srgbClr val="C00000"/>
                </a:solidFill>
              </a:rPr>
              <a:t>L</a:t>
            </a:r>
            <a:r>
              <a:rPr lang="en-US" altLang="en-US" baseline="-25000" dirty="0">
                <a:solidFill>
                  <a:srgbClr val="C00000"/>
                </a:solidFill>
              </a:rPr>
              <a:t>i</a:t>
            </a:r>
            <a:r>
              <a:rPr lang="en-US" altLang="en-US" baseline="30000" dirty="0">
                <a:solidFill>
                  <a:srgbClr val="C00000"/>
                </a:solidFill>
              </a:rPr>
              <a:t>*</a:t>
            </a:r>
            <a:r>
              <a:rPr lang="en-US" altLang="en-US" dirty="0"/>
              <a:t> has a Poisson distribution with mean:</a:t>
            </a:r>
          </a:p>
          <a:p>
            <a:pPr marL="285750" indent="-285750" algn="ctr">
              <a:buNone/>
            </a:pPr>
            <a:r>
              <a:rPr lang="en-US" altLang="en-US" dirty="0">
                <a:solidFill>
                  <a:srgbClr val="C00000"/>
                </a:solidFill>
                <a:latin typeface="Symbol" pitchFamily="18" charset="2"/>
              </a:rPr>
              <a:t></a:t>
            </a:r>
            <a:r>
              <a:rPr lang="en-US" altLang="en-US" baseline="-25000" dirty="0" err="1">
                <a:solidFill>
                  <a:srgbClr val="C00000"/>
                </a:solidFill>
              </a:rPr>
              <a:t>i</a:t>
            </a:r>
            <a:r>
              <a:rPr lang="en-US" altLang="en-US" baseline="30000" dirty="0">
                <a:solidFill>
                  <a:srgbClr val="C00000"/>
                </a:solidFill>
              </a:rPr>
              <a:t>*</a:t>
            </a:r>
            <a:r>
              <a:rPr lang="en-US" altLang="en-US" dirty="0">
                <a:solidFill>
                  <a:srgbClr val="C00000"/>
                </a:solidFill>
              </a:rPr>
              <a:t> =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dirty="0">
                <a:solidFill>
                  <a:srgbClr val="C00000"/>
                </a:solidFill>
              </a:rPr>
              <a:t> </a:t>
            </a:r>
            <a:r>
              <a:rPr lang="en-US" altLang="en-US" sz="2800" dirty="0">
                <a:solidFill>
                  <a:srgbClr val="C00000"/>
                </a:solidFill>
                <a:latin typeface="Symbol" pitchFamily="18" charset="2"/>
              </a:rPr>
              <a:t></a:t>
            </a:r>
            <a:r>
              <a:rPr lang="en-US" altLang="en-US" dirty="0">
                <a:solidFill>
                  <a:srgbClr val="C00000"/>
                </a:solidFill>
              </a:rPr>
              <a:t> (1-P</a:t>
            </a:r>
            <a:r>
              <a:rPr lang="en-US" altLang="en-US" baseline="-25000" dirty="0">
                <a:solidFill>
                  <a:srgbClr val="C00000"/>
                </a:solidFill>
              </a:rPr>
              <a:t>ij</a:t>
            </a:r>
            <a:r>
              <a:rPr lang="en-US" altLang="en-US" dirty="0">
                <a:solidFill>
                  <a:srgbClr val="C00000"/>
                </a:solidFill>
              </a:rPr>
              <a:t>)</a:t>
            </a:r>
            <a:r>
              <a:rPr lang="en-US" altLang="en-US" dirty="0"/>
              <a:t> </a:t>
            </a:r>
            <a:r>
              <a:rPr lang="en-US" altLang="en-US" b="0" dirty="0"/>
              <a:t>[</a:t>
            </a:r>
            <a:r>
              <a:rPr lang="en-US" altLang="en-US" dirty="0">
                <a:solidFill>
                  <a:srgbClr val="C00000"/>
                </a:solidFill>
              </a:rPr>
              <a:t>j=1..N</a:t>
            </a:r>
            <a:r>
              <a:rPr lang="en-US" altLang="en-US" b="0" dirty="0"/>
              <a:t>]</a:t>
            </a:r>
          </a:p>
          <a:p>
            <a:pPr marL="285750" indent="-285750">
              <a:spcBef>
                <a:spcPts val="3600"/>
              </a:spcBef>
              <a:buNone/>
            </a:pPr>
            <a:r>
              <a:rPr lang="en-US" altLang="en-US" dirty="0"/>
              <a:t>which we can rewrite as:</a:t>
            </a:r>
          </a:p>
          <a:p>
            <a:pPr marL="285750" indent="-285750" algn="ctr">
              <a:buNone/>
            </a:pPr>
            <a:r>
              <a:rPr lang="en-US" altLang="en-US" dirty="0">
                <a:solidFill>
                  <a:srgbClr val="C00000"/>
                </a:solidFill>
                <a:latin typeface="Symbol" pitchFamily="18" charset="2"/>
              </a:rPr>
              <a:t></a:t>
            </a:r>
            <a:r>
              <a:rPr lang="en-US" altLang="en-US" baseline="-25000" dirty="0" err="1">
                <a:solidFill>
                  <a:srgbClr val="C00000"/>
                </a:solidFill>
              </a:rPr>
              <a:t>i</a:t>
            </a:r>
            <a:r>
              <a:rPr lang="en-US" altLang="en-US" baseline="30000" dirty="0">
                <a:solidFill>
                  <a:srgbClr val="C00000"/>
                </a:solidFill>
              </a:rPr>
              <a:t>*</a:t>
            </a:r>
            <a:r>
              <a:rPr lang="en-US" altLang="en-US" dirty="0">
                <a:solidFill>
                  <a:srgbClr val="C00000"/>
                </a:solidFill>
              </a:rPr>
              <a:t> = </a:t>
            </a:r>
            <a:r>
              <a:rPr lang="en-US" altLang="en-US" dirty="0" err="1">
                <a:solidFill>
                  <a:srgbClr val="C00000"/>
                </a:solidFill>
              </a:rPr>
              <a:t>a</a:t>
            </a:r>
            <a:r>
              <a:rPr lang="en-US" altLang="en-US" baseline="-25000" dirty="0" err="1">
                <a:solidFill>
                  <a:srgbClr val="C00000"/>
                </a:solidFill>
              </a:rPr>
              <a:t>i</a:t>
            </a:r>
            <a:r>
              <a:rPr lang="en-US" altLang="en-US" dirty="0" err="1">
                <a:solidFill>
                  <a:srgbClr val="C00000"/>
                </a:solidFill>
                <a:latin typeface="Symbol" pitchFamily="18" charset="2"/>
              </a:rPr>
              <a:t></a:t>
            </a:r>
            <a:r>
              <a:rPr lang="en-US" altLang="en-US" baseline="-25000" dirty="0" err="1">
                <a:solidFill>
                  <a:srgbClr val="C00000"/>
                </a:solidFill>
              </a:rPr>
              <a:t>i</a:t>
            </a:r>
            <a:r>
              <a:rPr lang="en-US" altLang="en-US" dirty="0"/>
              <a:t> </a:t>
            </a:r>
          </a:p>
          <a:p>
            <a:pPr marL="285750" indent="-285750" algn="ctr">
              <a:buNone/>
            </a:pPr>
            <a:r>
              <a:rPr lang="en-US" altLang="en-US" dirty="0"/>
              <a:t>where </a:t>
            </a:r>
            <a:r>
              <a:rPr lang="en-US" altLang="en-US" dirty="0" err="1">
                <a:solidFill>
                  <a:srgbClr val="C00000"/>
                </a:solidFill>
              </a:rPr>
              <a:t>a</a:t>
            </a:r>
            <a:r>
              <a:rPr lang="en-US" altLang="en-US" baseline="-25000" dirty="0" err="1">
                <a:solidFill>
                  <a:srgbClr val="C00000"/>
                </a:solidFill>
              </a:rPr>
              <a:t>i</a:t>
            </a:r>
            <a:r>
              <a:rPr lang="en-US" altLang="en-US" dirty="0">
                <a:solidFill>
                  <a:srgbClr val="C00000"/>
                </a:solidFill>
              </a:rPr>
              <a:t> = </a:t>
            </a:r>
            <a:r>
              <a:rPr lang="en-US" altLang="en-US" sz="2800" dirty="0">
                <a:solidFill>
                  <a:srgbClr val="C00000"/>
                </a:solidFill>
                <a:latin typeface="Symbol" pitchFamily="18" charset="2"/>
              </a:rPr>
              <a:t></a:t>
            </a:r>
            <a:r>
              <a:rPr lang="en-US" altLang="en-US" dirty="0">
                <a:solidFill>
                  <a:srgbClr val="C00000"/>
                </a:solidFill>
              </a:rPr>
              <a:t> (1-P</a:t>
            </a:r>
            <a:r>
              <a:rPr lang="en-US" altLang="en-US" baseline="-25000" dirty="0">
                <a:solidFill>
                  <a:srgbClr val="C00000"/>
                </a:solidFill>
              </a:rPr>
              <a:t>ij</a:t>
            </a:r>
            <a:r>
              <a:rPr lang="en-US" altLang="en-US" dirty="0">
                <a:solidFill>
                  <a:srgbClr val="C00000"/>
                </a:solidFill>
              </a:rPr>
              <a:t>) </a:t>
            </a:r>
            <a:r>
              <a:rPr lang="en-US" altLang="en-US" b="0" dirty="0"/>
              <a:t>[</a:t>
            </a:r>
            <a:r>
              <a:rPr lang="en-US" altLang="en-US" dirty="0">
                <a:solidFill>
                  <a:srgbClr val="C00000"/>
                </a:solidFill>
              </a:rPr>
              <a:t>j=1..N</a:t>
            </a:r>
            <a:r>
              <a:rPr lang="en-US" altLang="en-US" b="0" dirty="0"/>
              <a:t>]</a:t>
            </a:r>
          </a:p>
        </p:txBody>
      </p:sp>
    </p:spTree>
    <p:extLst>
      <p:ext uri="{BB962C8B-B14F-4D97-AF65-F5344CB8AC3E}">
        <p14:creationId xmlns:p14="http://schemas.microsoft.com/office/powerpoint/2010/main" val="2394636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9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494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494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494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49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466"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Total Escaping Defects</a:t>
            </a:r>
          </a:p>
        </p:txBody>
      </p:sp>
      <p:sp>
        <p:nvSpPr>
          <p:cNvPr id="2750467" name="Rectangle 3"/>
          <p:cNvSpPr>
            <a:spLocks noGrp="1" noChangeArrowheads="1"/>
          </p:cNvSpPr>
          <p:nvPr>
            <p:ph type="body" idx="1"/>
          </p:nvPr>
        </p:nvSpPr>
        <p:spPr>
          <a:xfrm>
            <a:off x="1073427" y="1217543"/>
            <a:ext cx="10045461" cy="508883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solidFill>
                  <a:srgbClr val="C00000"/>
                </a:solidFill>
              </a:rPr>
              <a:t>L</a:t>
            </a:r>
            <a:r>
              <a:rPr lang="en-US" altLang="en-US" baseline="30000" dirty="0">
                <a:solidFill>
                  <a:srgbClr val="C00000"/>
                </a:solidFill>
              </a:rPr>
              <a:t>*</a:t>
            </a:r>
            <a:r>
              <a:rPr lang="en-US" altLang="en-US" dirty="0">
                <a:solidFill>
                  <a:srgbClr val="C00000"/>
                </a:solidFill>
              </a:rPr>
              <a:t> = </a:t>
            </a:r>
            <a:r>
              <a:rPr lang="en-US" altLang="en-US" sz="3200" dirty="0">
                <a:solidFill>
                  <a:srgbClr val="C00000"/>
                </a:solidFill>
                <a:latin typeface="Symbol" pitchFamily="18" charset="2"/>
              </a:rPr>
              <a:t></a:t>
            </a:r>
            <a:r>
              <a:rPr lang="en-US" altLang="en-US" dirty="0">
                <a:solidFill>
                  <a:srgbClr val="C00000"/>
                </a:solidFill>
              </a:rPr>
              <a:t> L</a:t>
            </a:r>
            <a:r>
              <a:rPr lang="en-US" altLang="en-US" baseline="-25000" dirty="0">
                <a:solidFill>
                  <a:srgbClr val="C00000"/>
                </a:solidFill>
              </a:rPr>
              <a:t>i</a:t>
            </a:r>
            <a:r>
              <a:rPr lang="en-US" altLang="en-US" baseline="30000" dirty="0">
                <a:solidFill>
                  <a:srgbClr val="C00000"/>
                </a:solidFill>
              </a:rPr>
              <a:t>*</a:t>
            </a:r>
            <a:r>
              <a:rPr lang="en-US" altLang="en-US" dirty="0"/>
              <a:t> </a:t>
            </a:r>
            <a:r>
              <a:rPr lang="en-US" altLang="en-US" b="0" dirty="0"/>
              <a:t>[</a:t>
            </a:r>
            <a:r>
              <a:rPr lang="en-US" altLang="en-US" dirty="0" err="1">
                <a:solidFill>
                  <a:srgbClr val="C00000"/>
                </a:solidFill>
              </a:rPr>
              <a:t>i</a:t>
            </a:r>
            <a:r>
              <a:rPr lang="en-US" altLang="en-US" dirty="0">
                <a:solidFill>
                  <a:srgbClr val="C00000"/>
                </a:solidFill>
              </a:rPr>
              <a:t>=1..N</a:t>
            </a:r>
            <a:r>
              <a:rPr lang="en-US" altLang="en-US" b="0" dirty="0"/>
              <a:t>]</a:t>
            </a:r>
            <a:r>
              <a:rPr lang="en-US" altLang="en-US" dirty="0"/>
              <a:t> </a:t>
            </a:r>
          </a:p>
          <a:p>
            <a:pPr marL="285750" indent="-285750" algn="ctr">
              <a:buNone/>
            </a:pPr>
            <a:r>
              <a:rPr lang="en-US" altLang="en-US" dirty="0"/>
              <a:t>is the total number of escaping defects.  </a:t>
            </a:r>
          </a:p>
          <a:p>
            <a:pPr marL="285750" indent="-285750" algn="ctr">
              <a:spcBef>
                <a:spcPts val="6000"/>
              </a:spcBef>
              <a:buNone/>
            </a:pPr>
            <a:r>
              <a:rPr lang="en-US" altLang="en-US" dirty="0"/>
              <a:t>It has a Poisson distribution with mean:</a:t>
            </a:r>
          </a:p>
          <a:p>
            <a:pPr marL="285750" indent="-285750" algn="ctr">
              <a:spcBef>
                <a:spcPts val="1800"/>
              </a:spcBef>
              <a:buNone/>
            </a:pPr>
            <a:r>
              <a:rPr lang="en-US" altLang="en-US" dirty="0">
                <a:solidFill>
                  <a:srgbClr val="C00000"/>
                </a:solidFill>
                <a:latin typeface="Symbol" pitchFamily="18" charset="2"/>
              </a:rPr>
              <a:t></a:t>
            </a:r>
            <a:r>
              <a:rPr lang="en-US" altLang="en-US" baseline="30000" dirty="0">
                <a:solidFill>
                  <a:srgbClr val="C00000"/>
                </a:solidFill>
              </a:rPr>
              <a:t>*</a:t>
            </a:r>
            <a:r>
              <a:rPr lang="en-US" altLang="en-US" dirty="0">
                <a:solidFill>
                  <a:srgbClr val="C00000"/>
                </a:solidFill>
              </a:rPr>
              <a:t> = </a:t>
            </a:r>
            <a:r>
              <a:rPr lang="en-US" altLang="en-US" sz="3200" dirty="0">
                <a:solidFill>
                  <a:srgbClr val="C00000"/>
                </a:solidFill>
                <a:latin typeface="Symbol" pitchFamily="18" charset="2"/>
              </a:rPr>
              <a:t></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baseline="30000" dirty="0">
                <a:solidFill>
                  <a:srgbClr val="C00000"/>
                </a:solidFill>
              </a:rPr>
              <a:t>*</a:t>
            </a:r>
            <a:r>
              <a:rPr lang="en-US" altLang="en-US" dirty="0">
                <a:solidFill>
                  <a:srgbClr val="C00000"/>
                </a:solidFill>
              </a:rPr>
              <a:t> = </a:t>
            </a:r>
            <a:r>
              <a:rPr lang="en-US" altLang="en-US" sz="3200" dirty="0">
                <a:solidFill>
                  <a:srgbClr val="C00000"/>
                </a:solidFill>
                <a:latin typeface="Symbol" pitchFamily="18" charset="2"/>
              </a:rPr>
              <a:t></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sz="2800" dirty="0">
                <a:solidFill>
                  <a:srgbClr val="C00000"/>
                </a:solidFill>
                <a:latin typeface="Symbol" pitchFamily="18" charset="2"/>
              </a:rPr>
              <a:t></a:t>
            </a:r>
            <a:r>
              <a:rPr lang="en-US" altLang="en-US" dirty="0">
                <a:solidFill>
                  <a:srgbClr val="C00000"/>
                </a:solidFill>
              </a:rPr>
              <a:t> (1-P</a:t>
            </a:r>
            <a:r>
              <a:rPr lang="en-US" altLang="en-US" baseline="-25000" dirty="0">
                <a:solidFill>
                  <a:srgbClr val="C00000"/>
                </a:solidFill>
              </a:rPr>
              <a:t>ij</a:t>
            </a:r>
            <a:r>
              <a:rPr lang="en-US" altLang="en-US" dirty="0">
                <a:solidFill>
                  <a:srgbClr val="C00000"/>
                </a:solidFill>
              </a:rPr>
              <a:t>) = </a:t>
            </a:r>
            <a:r>
              <a:rPr lang="en-US" altLang="en-US" sz="3200" dirty="0">
                <a:solidFill>
                  <a:srgbClr val="C00000"/>
                </a:solidFill>
                <a:latin typeface="Symbol" pitchFamily="18" charset="2"/>
              </a:rPr>
              <a:t></a:t>
            </a:r>
            <a:r>
              <a:rPr lang="en-US" altLang="en-US" dirty="0">
                <a:solidFill>
                  <a:srgbClr val="C00000"/>
                </a:solidFill>
              </a:rPr>
              <a:t> </a:t>
            </a:r>
            <a:r>
              <a:rPr lang="en-US" altLang="en-US" dirty="0" err="1">
                <a:solidFill>
                  <a:srgbClr val="C00000"/>
                </a:solidFill>
              </a:rPr>
              <a:t>a</a:t>
            </a:r>
            <a:r>
              <a:rPr lang="en-US" altLang="en-US" baseline="-25000" dirty="0" err="1">
                <a:solidFill>
                  <a:srgbClr val="C00000"/>
                </a:solidFill>
              </a:rPr>
              <a:t>i</a:t>
            </a:r>
            <a:r>
              <a:rPr lang="en-US" altLang="en-US" dirty="0" err="1">
                <a:solidFill>
                  <a:srgbClr val="C00000"/>
                </a:solidFill>
                <a:latin typeface="Symbol" pitchFamily="18" charset="2"/>
              </a:rPr>
              <a:t></a:t>
            </a:r>
            <a:r>
              <a:rPr lang="en-US" altLang="en-US" baseline="-25000" dirty="0" err="1">
                <a:solidFill>
                  <a:srgbClr val="C00000"/>
                </a:solidFill>
              </a:rPr>
              <a:t>i</a:t>
            </a:r>
            <a:r>
              <a:rPr lang="en-US" altLang="en-US" b="0" dirty="0"/>
              <a:t> [</a:t>
            </a:r>
            <a:r>
              <a:rPr lang="en-US" altLang="en-US" dirty="0" err="1">
                <a:solidFill>
                  <a:srgbClr val="C00000"/>
                </a:solidFill>
              </a:rPr>
              <a:t>i</a:t>
            </a:r>
            <a:r>
              <a:rPr lang="en-US" altLang="en-US" dirty="0">
                <a:solidFill>
                  <a:srgbClr val="C00000"/>
                </a:solidFill>
              </a:rPr>
              <a:t>=1..N</a:t>
            </a:r>
            <a:r>
              <a:rPr lang="en-US" altLang="en-US" b="0" dirty="0"/>
              <a:t>]</a:t>
            </a:r>
          </a:p>
          <a:p>
            <a:pPr marL="285750" indent="-285750">
              <a:spcBef>
                <a:spcPts val="1800"/>
              </a:spcBef>
              <a:buNone/>
            </a:pPr>
            <a:endParaRPr lang="en-US" altLang="en-US" b="0" dirty="0"/>
          </a:p>
          <a:p>
            <a:pPr marL="285750" indent="-285750">
              <a:buNone/>
            </a:pPr>
            <a:endParaRPr lang="en-US" altLang="en-US" b="0" dirty="0"/>
          </a:p>
        </p:txBody>
      </p:sp>
    </p:spTree>
    <p:extLst>
      <p:ext uri="{BB962C8B-B14F-4D97-AF65-F5344CB8AC3E}">
        <p14:creationId xmlns:p14="http://schemas.microsoft.com/office/powerpoint/2010/main" val="738316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04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04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5046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504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1490" name="Rectangle 2"/>
          <p:cNvSpPr>
            <a:spLocks noGrp="1" noChangeArrowheads="1"/>
          </p:cNvSpPr>
          <p:nvPr>
            <p:ph type="title"/>
          </p:nvPr>
        </p:nvSpPr>
        <p:spPr/>
        <p:txBody>
          <a:bodyPr/>
          <a:lstStyle/>
          <a:p>
            <a:r>
              <a:rPr lang="en-US" altLang="en-US" dirty="0"/>
              <a:t>Leaking and Escaping Defects</a:t>
            </a:r>
          </a:p>
        </p:txBody>
      </p:sp>
      <p:graphicFrame>
        <p:nvGraphicFramePr>
          <p:cNvPr id="2751491" name="Object 3"/>
          <p:cNvGraphicFramePr>
            <a:graphicFrameLocks noChangeAspect="1"/>
          </p:cNvGraphicFramePr>
          <p:nvPr/>
        </p:nvGraphicFramePr>
        <p:xfrm>
          <a:off x="2370138" y="1354138"/>
          <a:ext cx="7823200" cy="4894262"/>
        </p:xfrm>
        <a:graphic>
          <a:graphicData uri="http://schemas.openxmlformats.org/presentationml/2006/ole">
            <mc:AlternateContent xmlns:mc="http://schemas.openxmlformats.org/markup-compatibility/2006">
              <mc:Choice xmlns:v="urn:schemas-microsoft-com:vml" Requires="v">
                <p:oleObj spid="_x0000_s12297" name="Worksheet" r:id="rId4" imgW="5250363" imgH="3299643" progId="Excel.Sheet.8">
                  <p:embed/>
                </p:oleObj>
              </mc:Choice>
              <mc:Fallback>
                <p:oleObj name="Worksheet" r:id="rId4" imgW="5250363" imgH="3299643" progId="Excel.Sheet.8">
                  <p:embed/>
                  <p:pic>
                    <p:nvPicPr>
                      <p:cNvPr id="275149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138" y="1354138"/>
                        <a:ext cx="7823200" cy="489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Oval 1">
            <a:extLst>
              <a:ext uri="{FF2B5EF4-FFF2-40B4-BE49-F238E27FC236}">
                <a16:creationId xmlns:a16="http://schemas.microsoft.com/office/drawing/2014/main" id="{A21329FE-FCA0-4554-92CE-C7CA02D04493}"/>
              </a:ext>
            </a:extLst>
          </p:cNvPr>
          <p:cNvSpPr/>
          <p:nvPr/>
        </p:nvSpPr>
        <p:spPr bwMode="auto">
          <a:xfrm>
            <a:off x="1872085" y="5237040"/>
            <a:ext cx="7033846" cy="920750"/>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
        <p:nvSpPr>
          <p:cNvPr id="3" name="Arrow: Right 2">
            <a:extLst>
              <a:ext uri="{FF2B5EF4-FFF2-40B4-BE49-F238E27FC236}">
                <a16:creationId xmlns:a16="http://schemas.microsoft.com/office/drawing/2014/main" id="{C124648D-C604-46AE-B696-8F1500EE5842}"/>
              </a:ext>
            </a:extLst>
          </p:cNvPr>
          <p:cNvSpPr/>
          <p:nvPr/>
        </p:nvSpPr>
        <p:spPr bwMode="auto">
          <a:xfrm>
            <a:off x="137183" y="5358003"/>
            <a:ext cx="1723402" cy="678824"/>
          </a:xfrm>
          <a:prstGeom prst="rightArrow">
            <a:avLst/>
          </a:prstGeom>
          <a:solidFill>
            <a:schemeClr val="accent2"/>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rPr>
              <a:t>Escaping</a:t>
            </a:r>
          </a:p>
        </p:txBody>
      </p:sp>
      <p:sp>
        <p:nvSpPr>
          <p:cNvPr id="6" name="Arrow: Right 5">
            <a:extLst>
              <a:ext uri="{FF2B5EF4-FFF2-40B4-BE49-F238E27FC236}">
                <a16:creationId xmlns:a16="http://schemas.microsoft.com/office/drawing/2014/main" id="{1CF7EBA9-3AAE-464E-8149-6705AD42CDDA}"/>
              </a:ext>
            </a:extLst>
          </p:cNvPr>
          <p:cNvSpPr/>
          <p:nvPr/>
        </p:nvSpPr>
        <p:spPr bwMode="auto">
          <a:xfrm>
            <a:off x="1860585" y="3259261"/>
            <a:ext cx="1723402" cy="678824"/>
          </a:xfrm>
          <a:prstGeom prst="rightArrow">
            <a:avLst/>
          </a:prstGeom>
          <a:solidFill>
            <a:schemeClr val="accent2"/>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Verdana" pitchFamily="34" charset="0"/>
              </a:rPr>
              <a:t>Leaking</a:t>
            </a:r>
          </a:p>
        </p:txBody>
      </p:sp>
      <p:sp>
        <p:nvSpPr>
          <p:cNvPr id="4" name="Right Triangle 3">
            <a:extLst>
              <a:ext uri="{FF2B5EF4-FFF2-40B4-BE49-F238E27FC236}">
                <a16:creationId xmlns:a16="http://schemas.microsoft.com/office/drawing/2014/main" id="{8290204D-93FE-450F-A3A4-21C94A7C45A7}"/>
              </a:ext>
            </a:extLst>
          </p:cNvPr>
          <p:cNvSpPr/>
          <p:nvPr/>
        </p:nvSpPr>
        <p:spPr bwMode="auto">
          <a:xfrm>
            <a:off x="3608321" y="2025916"/>
            <a:ext cx="4276326" cy="2748676"/>
          </a:xfrm>
          <a:prstGeom prst="rtTriangl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23875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514"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a:t>Total Detected Defects</a:t>
            </a:r>
          </a:p>
        </p:txBody>
      </p:sp>
      <p:sp>
        <p:nvSpPr>
          <p:cNvPr id="2752515" name="Rectangle 3"/>
          <p:cNvSpPr>
            <a:spLocks noGrp="1" noChangeArrowheads="1"/>
          </p:cNvSpPr>
          <p:nvPr>
            <p:ph type="body" idx="1"/>
          </p:nvPr>
        </p:nvSpPr>
        <p:spPr>
          <a:xfrm>
            <a:off x="822419" y="1166813"/>
            <a:ext cx="10556180" cy="48768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t>It can also be shown that</a:t>
            </a:r>
            <a:r>
              <a:rPr lang="en-US" altLang="en-US" dirty="0">
                <a:solidFill>
                  <a:srgbClr val="C00000"/>
                </a:solidFill>
              </a:rPr>
              <a:t> K</a:t>
            </a:r>
            <a:r>
              <a:rPr lang="en-US" altLang="en-US" baseline="-25000" dirty="0">
                <a:solidFill>
                  <a:srgbClr val="C00000"/>
                </a:solidFill>
              </a:rPr>
              <a:t>i</a:t>
            </a:r>
            <a:r>
              <a:rPr lang="en-US" altLang="en-US" dirty="0">
                <a:solidFill>
                  <a:srgbClr val="C00000"/>
                </a:solidFill>
              </a:rPr>
              <a:t> = </a:t>
            </a:r>
            <a:r>
              <a:rPr lang="en-US" altLang="en-US" sz="3200" dirty="0">
                <a:solidFill>
                  <a:srgbClr val="C00000"/>
                </a:solidFill>
                <a:latin typeface="Symbol" pitchFamily="18" charset="2"/>
              </a:rPr>
              <a:t></a:t>
            </a:r>
            <a:r>
              <a:rPr lang="en-US" altLang="en-US" dirty="0">
                <a:solidFill>
                  <a:srgbClr val="C00000"/>
                </a:solidFill>
              </a:rPr>
              <a:t> </a:t>
            </a:r>
            <a:r>
              <a:rPr lang="en-US" altLang="en-US" dirty="0" err="1">
                <a:solidFill>
                  <a:srgbClr val="C00000"/>
                </a:solidFill>
              </a:rPr>
              <a:t>K</a:t>
            </a:r>
            <a:r>
              <a:rPr lang="en-US" altLang="en-US" baseline="-25000" dirty="0" err="1">
                <a:solidFill>
                  <a:srgbClr val="C00000"/>
                </a:solidFill>
              </a:rPr>
              <a:t>ij</a:t>
            </a:r>
            <a:r>
              <a:rPr lang="en-US" altLang="en-US" b="0" dirty="0"/>
              <a:t> [</a:t>
            </a:r>
            <a:r>
              <a:rPr lang="en-US" altLang="en-US" dirty="0">
                <a:solidFill>
                  <a:srgbClr val="C00000"/>
                </a:solidFill>
              </a:rPr>
              <a:t>j=1..N</a:t>
            </a:r>
            <a:r>
              <a:rPr lang="en-US" altLang="en-US" b="0" dirty="0"/>
              <a:t>],</a:t>
            </a:r>
          </a:p>
          <a:p>
            <a:pPr marL="285750" indent="-285750" algn="ctr">
              <a:buNone/>
            </a:pPr>
            <a:r>
              <a:rPr lang="en-US" altLang="en-US" dirty="0"/>
              <a:t>[the total number of defects from stage </a:t>
            </a:r>
            <a:r>
              <a:rPr lang="en-US" altLang="en-US" dirty="0" err="1">
                <a:solidFill>
                  <a:srgbClr val="C00000"/>
                </a:solidFill>
              </a:rPr>
              <a:t>i</a:t>
            </a:r>
            <a:r>
              <a:rPr lang="en-US" altLang="en-US" b="0" dirty="0"/>
              <a:t> </a:t>
            </a:r>
            <a:r>
              <a:rPr lang="en-US" altLang="en-US" dirty="0"/>
              <a:t>which were detected]</a:t>
            </a:r>
          </a:p>
          <a:p>
            <a:pPr marL="285750" indent="-285750" algn="ctr">
              <a:spcBef>
                <a:spcPts val="1800"/>
              </a:spcBef>
              <a:buNone/>
            </a:pPr>
            <a:r>
              <a:rPr lang="en-US" altLang="en-US" dirty="0"/>
              <a:t>has a Poisson distribution with mean and variance given by:</a:t>
            </a:r>
            <a:endParaRPr lang="en-US" altLang="en-US" b="0" dirty="0"/>
          </a:p>
          <a:p>
            <a:pPr marL="285750" indent="-285750" algn="ctr">
              <a:spcBef>
                <a:spcPts val="1200"/>
              </a:spcBef>
              <a:buNone/>
            </a:pPr>
            <a:r>
              <a:rPr lang="en-US" altLang="en-US" b="0" dirty="0"/>
              <a:t>Mean (</a:t>
            </a:r>
            <a:r>
              <a:rPr lang="en-US" altLang="en-US" dirty="0">
                <a:solidFill>
                  <a:srgbClr val="C00000"/>
                </a:solidFill>
              </a:rPr>
              <a:t>K</a:t>
            </a:r>
            <a:r>
              <a:rPr lang="en-US" altLang="en-US" baseline="-25000" dirty="0">
                <a:solidFill>
                  <a:srgbClr val="C00000"/>
                </a:solidFill>
              </a:rPr>
              <a:t>i</a:t>
            </a:r>
            <a:r>
              <a:rPr lang="en-US" altLang="en-US" b="0" dirty="0"/>
              <a:t>) = </a:t>
            </a:r>
            <a:r>
              <a:rPr lang="en-US" altLang="en-US" dirty="0" err="1">
                <a:solidFill>
                  <a:srgbClr val="C00000"/>
                </a:solidFill>
              </a:rPr>
              <a:t>a</a:t>
            </a:r>
            <a:r>
              <a:rPr lang="en-US" altLang="en-US" baseline="-25000" dirty="0" err="1">
                <a:solidFill>
                  <a:srgbClr val="C00000"/>
                </a:solidFill>
              </a:rPr>
              <a:t>i</a:t>
            </a:r>
            <a:r>
              <a:rPr lang="en-US" altLang="en-US" dirty="0" err="1">
                <a:solidFill>
                  <a:srgbClr val="C00000"/>
                </a:solidFill>
                <a:latin typeface="Symbol" pitchFamily="18" charset="2"/>
              </a:rPr>
              <a:t></a:t>
            </a:r>
            <a:r>
              <a:rPr lang="en-US" altLang="en-US" baseline="-25000" dirty="0" err="1">
                <a:solidFill>
                  <a:srgbClr val="C00000"/>
                </a:solidFill>
              </a:rPr>
              <a:t>i</a:t>
            </a:r>
            <a:r>
              <a:rPr lang="en-US" altLang="en-US" dirty="0">
                <a:solidFill>
                  <a:srgbClr val="C00000"/>
                </a:solidFill>
              </a:rPr>
              <a:t> </a:t>
            </a:r>
            <a:r>
              <a:rPr lang="en-US" altLang="en-US" sz="3200" dirty="0">
                <a:solidFill>
                  <a:srgbClr val="C00000"/>
                </a:solidFill>
                <a:latin typeface="Symbol" pitchFamily="18" charset="2"/>
              </a:rPr>
              <a:t></a:t>
            </a:r>
            <a:r>
              <a:rPr lang="en-US" altLang="en-US" dirty="0">
                <a:solidFill>
                  <a:srgbClr val="C00000"/>
                </a:solidFill>
              </a:rPr>
              <a:t>(</a:t>
            </a:r>
            <a:r>
              <a:rPr lang="en-US" altLang="en-US" dirty="0" err="1">
                <a:solidFill>
                  <a:srgbClr val="C00000"/>
                </a:solidFill>
              </a:rPr>
              <a:t>P</a:t>
            </a:r>
            <a:r>
              <a:rPr lang="en-US" altLang="en-US" baseline="-25000" dirty="0" err="1">
                <a:solidFill>
                  <a:srgbClr val="C00000"/>
                </a:solidFill>
              </a:rPr>
              <a:t>ij</a:t>
            </a:r>
            <a:r>
              <a:rPr lang="en-US" altLang="en-US" dirty="0">
                <a:solidFill>
                  <a:srgbClr val="C00000"/>
                </a:solidFill>
              </a:rPr>
              <a:t>/</a:t>
            </a:r>
            <a:r>
              <a:rPr lang="en-US" altLang="en-US" dirty="0" err="1">
                <a:solidFill>
                  <a:srgbClr val="C00000"/>
                </a:solidFill>
              </a:rPr>
              <a:t>b</a:t>
            </a:r>
            <a:r>
              <a:rPr lang="en-US" altLang="en-US" baseline="-25000" dirty="0" err="1">
                <a:solidFill>
                  <a:srgbClr val="C00000"/>
                </a:solidFill>
              </a:rPr>
              <a:t>ij</a:t>
            </a:r>
            <a:r>
              <a:rPr lang="en-US" altLang="en-US" dirty="0">
                <a:solidFill>
                  <a:srgbClr val="C00000"/>
                </a:solidFill>
              </a:rPr>
              <a:t>)</a:t>
            </a:r>
            <a:r>
              <a:rPr lang="en-US" altLang="en-US" b="0" dirty="0"/>
              <a:t> [</a:t>
            </a:r>
            <a:r>
              <a:rPr lang="en-US" altLang="en-US" dirty="0">
                <a:solidFill>
                  <a:srgbClr val="C00000"/>
                </a:solidFill>
              </a:rPr>
              <a:t>j=1..N</a:t>
            </a:r>
            <a:r>
              <a:rPr lang="en-US" altLang="en-US" b="0" dirty="0"/>
              <a:t>]</a:t>
            </a:r>
          </a:p>
          <a:p>
            <a:pPr marL="285750" indent="-285750" algn="ctr">
              <a:spcBef>
                <a:spcPts val="1200"/>
              </a:spcBef>
              <a:buNone/>
            </a:pPr>
            <a:r>
              <a:rPr lang="en-US" altLang="en-US" b="0" dirty="0" err="1"/>
              <a:t>Var</a:t>
            </a:r>
            <a:r>
              <a:rPr lang="en-US" altLang="en-US" b="0" dirty="0"/>
              <a:t> (</a:t>
            </a:r>
            <a:r>
              <a:rPr lang="en-US" altLang="en-US" dirty="0">
                <a:solidFill>
                  <a:srgbClr val="C00000"/>
                </a:solidFill>
              </a:rPr>
              <a:t>K</a:t>
            </a:r>
            <a:r>
              <a:rPr lang="en-US" altLang="en-US" baseline="-25000" dirty="0">
                <a:solidFill>
                  <a:srgbClr val="C00000"/>
                </a:solidFill>
              </a:rPr>
              <a:t>i</a:t>
            </a:r>
            <a:r>
              <a:rPr lang="en-US" altLang="en-US" b="0" dirty="0"/>
              <a:t>) = </a:t>
            </a:r>
            <a:r>
              <a:rPr lang="en-US" altLang="en-US" dirty="0" err="1">
                <a:solidFill>
                  <a:srgbClr val="C00000"/>
                </a:solidFill>
              </a:rPr>
              <a:t>a</a:t>
            </a:r>
            <a:r>
              <a:rPr lang="en-US" altLang="en-US" baseline="-25000" dirty="0" err="1">
                <a:solidFill>
                  <a:srgbClr val="C00000"/>
                </a:solidFill>
              </a:rPr>
              <a:t>i</a:t>
            </a:r>
            <a:r>
              <a:rPr lang="en-US" altLang="en-US" dirty="0" err="1">
                <a:solidFill>
                  <a:srgbClr val="C00000"/>
                </a:solidFill>
                <a:latin typeface="Symbol" pitchFamily="18" charset="2"/>
              </a:rPr>
              <a:t></a:t>
            </a:r>
            <a:r>
              <a:rPr lang="en-US" altLang="en-US" baseline="-25000" dirty="0" err="1">
                <a:solidFill>
                  <a:srgbClr val="C00000"/>
                </a:solidFill>
              </a:rPr>
              <a:t>i</a:t>
            </a:r>
            <a:r>
              <a:rPr lang="en-US" altLang="en-US" dirty="0">
                <a:solidFill>
                  <a:srgbClr val="C00000"/>
                </a:solidFill>
              </a:rPr>
              <a:t> </a:t>
            </a:r>
            <a:r>
              <a:rPr lang="en-US" altLang="en-US" sz="3200" dirty="0">
                <a:solidFill>
                  <a:srgbClr val="C00000"/>
                </a:solidFill>
                <a:latin typeface="Symbol" pitchFamily="18" charset="2"/>
              </a:rPr>
              <a:t></a:t>
            </a:r>
            <a:r>
              <a:rPr lang="en-US" altLang="en-US" dirty="0">
                <a:solidFill>
                  <a:srgbClr val="C00000"/>
                </a:solidFill>
              </a:rPr>
              <a:t>(</a:t>
            </a:r>
            <a:r>
              <a:rPr lang="en-US" altLang="en-US" dirty="0" err="1">
                <a:solidFill>
                  <a:srgbClr val="C00000"/>
                </a:solidFill>
              </a:rPr>
              <a:t>P</a:t>
            </a:r>
            <a:r>
              <a:rPr lang="en-US" altLang="en-US" baseline="-25000" dirty="0" err="1">
                <a:solidFill>
                  <a:srgbClr val="C00000"/>
                </a:solidFill>
              </a:rPr>
              <a:t>ij</a:t>
            </a:r>
            <a:r>
              <a:rPr lang="en-US" altLang="en-US" dirty="0">
                <a:solidFill>
                  <a:srgbClr val="C00000"/>
                </a:solidFill>
              </a:rPr>
              <a:t>/</a:t>
            </a:r>
            <a:r>
              <a:rPr lang="en-US" altLang="en-US" dirty="0" err="1">
                <a:solidFill>
                  <a:srgbClr val="C00000"/>
                </a:solidFill>
              </a:rPr>
              <a:t>b</a:t>
            </a:r>
            <a:r>
              <a:rPr lang="en-US" altLang="en-US" baseline="-25000" dirty="0" err="1">
                <a:solidFill>
                  <a:srgbClr val="C00000"/>
                </a:solidFill>
              </a:rPr>
              <a:t>ij</a:t>
            </a:r>
            <a:r>
              <a:rPr lang="en-US" altLang="en-US" dirty="0">
                <a:solidFill>
                  <a:srgbClr val="C00000"/>
                </a:solidFill>
              </a:rPr>
              <a:t>)</a:t>
            </a:r>
            <a:r>
              <a:rPr lang="en-US" altLang="en-US" b="0" dirty="0"/>
              <a:t> [</a:t>
            </a:r>
            <a:r>
              <a:rPr lang="en-US" altLang="en-US" dirty="0">
                <a:solidFill>
                  <a:srgbClr val="C00000"/>
                </a:solidFill>
              </a:rPr>
              <a:t>j=1..N</a:t>
            </a:r>
            <a:r>
              <a:rPr lang="en-US" altLang="en-US" b="0" dirty="0"/>
              <a:t>]</a:t>
            </a:r>
          </a:p>
          <a:p>
            <a:pPr marL="285750" indent="-285750" algn="ctr">
              <a:spcBef>
                <a:spcPts val="1200"/>
              </a:spcBef>
              <a:buNone/>
            </a:pPr>
            <a:r>
              <a:rPr lang="en-US" altLang="en-US" dirty="0"/>
              <a:t>where</a:t>
            </a:r>
            <a:r>
              <a:rPr lang="en-US" altLang="en-US" b="0" dirty="0"/>
              <a:t> </a:t>
            </a:r>
            <a:r>
              <a:rPr lang="en-US" altLang="en-US" dirty="0" err="1">
                <a:solidFill>
                  <a:srgbClr val="C00000"/>
                </a:solidFill>
              </a:rPr>
              <a:t>b</a:t>
            </a:r>
            <a:r>
              <a:rPr lang="en-US" altLang="en-US" baseline="-25000" dirty="0" err="1">
                <a:solidFill>
                  <a:srgbClr val="C00000"/>
                </a:solidFill>
              </a:rPr>
              <a:t>ij</a:t>
            </a:r>
            <a:r>
              <a:rPr lang="en-US" altLang="en-US" dirty="0">
                <a:solidFill>
                  <a:srgbClr val="C00000"/>
                </a:solidFill>
              </a:rPr>
              <a:t> = </a:t>
            </a:r>
            <a:r>
              <a:rPr lang="en-US" altLang="en-US" sz="2800" dirty="0">
                <a:solidFill>
                  <a:srgbClr val="C00000"/>
                </a:solidFill>
                <a:latin typeface="Symbol" pitchFamily="18" charset="2"/>
              </a:rPr>
              <a:t></a:t>
            </a:r>
            <a:r>
              <a:rPr lang="en-US" altLang="en-US" dirty="0">
                <a:solidFill>
                  <a:srgbClr val="C00000"/>
                </a:solidFill>
              </a:rPr>
              <a:t> (1-P</a:t>
            </a:r>
            <a:r>
              <a:rPr lang="en-US" altLang="en-US" baseline="-25000" dirty="0">
                <a:solidFill>
                  <a:srgbClr val="C00000"/>
                </a:solidFill>
              </a:rPr>
              <a:t>ik</a:t>
            </a:r>
            <a:r>
              <a:rPr lang="en-US" altLang="en-US" dirty="0">
                <a:solidFill>
                  <a:srgbClr val="C00000"/>
                </a:solidFill>
              </a:rPr>
              <a:t>)</a:t>
            </a:r>
            <a:r>
              <a:rPr lang="en-US" altLang="en-US" b="0" dirty="0"/>
              <a:t> [</a:t>
            </a:r>
            <a:r>
              <a:rPr lang="en-US" altLang="en-US" dirty="0">
                <a:solidFill>
                  <a:srgbClr val="C00000"/>
                </a:solidFill>
              </a:rPr>
              <a:t>k=</a:t>
            </a:r>
            <a:r>
              <a:rPr lang="en-US" altLang="en-US" dirty="0" err="1">
                <a:solidFill>
                  <a:srgbClr val="C00000"/>
                </a:solidFill>
              </a:rPr>
              <a:t>j..N</a:t>
            </a:r>
            <a:r>
              <a:rPr lang="en-US" altLang="en-US" b="0" dirty="0"/>
              <a:t>]</a:t>
            </a:r>
          </a:p>
          <a:p>
            <a:pPr marL="285750" indent="-285750" algn="ctr">
              <a:spcBef>
                <a:spcPts val="1200"/>
              </a:spcBef>
              <a:buNone/>
            </a:pPr>
            <a:r>
              <a:rPr lang="en-US" altLang="en-US" sz="1800" i="1" dirty="0">
                <a:solidFill>
                  <a:srgbClr val="0000CC"/>
                </a:solidFill>
              </a:rPr>
              <a:t>(mean = variance because Poisson)</a:t>
            </a:r>
          </a:p>
        </p:txBody>
      </p:sp>
    </p:spTree>
    <p:extLst>
      <p:ext uri="{BB962C8B-B14F-4D97-AF65-F5344CB8AC3E}">
        <p14:creationId xmlns:p14="http://schemas.microsoft.com/office/powerpoint/2010/main" val="851764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25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25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525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5251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5251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5251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525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3538" name="Rectangle 2"/>
          <p:cNvSpPr>
            <a:spLocks noGrp="1" noChangeArrowheads="1"/>
          </p:cNvSpPr>
          <p:nvPr>
            <p:ph type="title"/>
          </p:nvPr>
        </p:nvSpPr>
        <p:spPr>
          <a:xfrm>
            <a:off x="1982858" y="152400"/>
            <a:ext cx="8221630"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Estimating Escaping Defects</a:t>
            </a:r>
          </a:p>
        </p:txBody>
      </p:sp>
      <p:sp>
        <p:nvSpPr>
          <p:cNvPr id="2753539" name="Rectangle 3"/>
          <p:cNvSpPr>
            <a:spLocks noGrp="1" noChangeArrowheads="1"/>
          </p:cNvSpPr>
          <p:nvPr>
            <p:ph type="body" idx="1"/>
          </p:nvPr>
        </p:nvSpPr>
        <p:spPr>
          <a:xfrm>
            <a:off x="1060488" y="1457325"/>
            <a:ext cx="10085453" cy="2476722"/>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lgn="ctr">
              <a:buNone/>
            </a:pPr>
            <a:r>
              <a:rPr lang="en-US" altLang="en-US" dirty="0"/>
              <a:t>The </a:t>
            </a:r>
            <a:r>
              <a:rPr lang="en-US" altLang="en-US" dirty="0">
                <a:solidFill>
                  <a:srgbClr val="C00000"/>
                </a:solidFill>
              </a:rPr>
              <a:t>K</a:t>
            </a:r>
            <a:r>
              <a:rPr lang="en-US" altLang="en-US" baseline="-25000" dirty="0">
                <a:solidFill>
                  <a:srgbClr val="C00000"/>
                </a:solidFill>
              </a:rPr>
              <a:t>i</a:t>
            </a:r>
            <a:r>
              <a:rPr lang="en-US" altLang="en-US" dirty="0"/>
              <a:t> form a sufficient statistic for estimating the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dirty="0"/>
              <a:t> and hence the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baseline="30000" dirty="0">
                <a:solidFill>
                  <a:srgbClr val="C00000"/>
                </a:solidFill>
              </a:rPr>
              <a:t>*</a:t>
            </a:r>
            <a:r>
              <a:rPr lang="en-US" altLang="en-US" dirty="0"/>
              <a:t> and </a:t>
            </a:r>
            <a:r>
              <a:rPr lang="en-US" altLang="en-US" dirty="0">
                <a:solidFill>
                  <a:srgbClr val="C00000"/>
                </a:solidFill>
                <a:latin typeface="Symbol" pitchFamily="18" charset="2"/>
              </a:rPr>
              <a:t></a:t>
            </a:r>
            <a:r>
              <a:rPr lang="en-US" altLang="en-US" baseline="30000" dirty="0">
                <a:solidFill>
                  <a:srgbClr val="C00000"/>
                </a:solidFill>
              </a:rPr>
              <a:t>*</a:t>
            </a:r>
            <a:r>
              <a:rPr lang="en-US" altLang="en-US" dirty="0"/>
              <a:t>.</a:t>
            </a:r>
          </a:p>
          <a:p>
            <a:pPr marL="285750" indent="-285750" algn="ctr">
              <a:spcBef>
                <a:spcPts val="1800"/>
              </a:spcBef>
              <a:buNone/>
            </a:pPr>
            <a:r>
              <a:rPr lang="en-US" altLang="en-US" dirty="0"/>
              <a:t>Maximum likelihood estimators for the </a:t>
            </a:r>
            <a:r>
              <a:rPr lang="en-US" altLang="en-US" dirty="0">
                <a:solidFill>
                  <a:srgbClr val="C00000"/>
                </a:solidFill>
                <a:latin typeface="Symbol" pitchFamily="18" charset="2"/>
              </a:rPr>
              <a:t></a:t>
            </a:r>
            <a:r>
              <a:rPr lang="en-US" altLang="en-US" baseline="-25000" dirty="0" err="1">
                <a:solidFill>
                  <a:srgbClr val="C00000"/>
                </a:solidFill>
              </a:rPr>
              <a:t>i</a:t>
            </a:r>
            <a:r>
              <a:rPr lang="en-US" altLang="en-US" baseline="-25000" dirty="0">
                <a:solidFill>
                  <a:srgbClr val="C00000"/>
                </a:solidFill>
              </a:rPr>
              <a:t> </a:t>
            </a:r>
            <a:r>
              <a:rPr lang="en-US" altLang="en-US" dirty="0"/>
              <a:t>are given in </a:t>
            </a:r>
            <a:r>
              <a:rPr lang="en-US" altLang="en-US" sz="2000" dirty="0"/>
              <a:t>[</a:t>
            </a:r>
            <a:r>
              <a:rPr lang="en-US" altLang="en-US" sz="2000" i="1" dirty="0" err="1">
                <a:solidFill>
                  <a:srgbClr val="0000CC"/>
                </a:solidFill>
              </a:rPr>
              <a:t>Hedstrom</a:t>
            </a:r>
            <a:r>
              <a:rPr lang="en-US" altLang="en-US" sz="2000" i="1" dirty="0">
                <a:solidFill>
                  <a:srgbClr val="0000CC"/>
                </a:solidFill>
              </a:rPr>
              <a:t> and Watson, 1995</a:t>
            </a:r>
            <a:r>
              <a:rPr lang="en-US" altLang="en-US" sz="2000" dirty="0"/>
              <a:t>], </a:t>
            </a:r>
            <a:r>
              <a:rPr lang="en-US" altLang="en-US" dirty="0"/>
              <a:t>along with additional details of the model and its derivation</a:t>
            </a:r>
            <a:r>
              <a:rPr lang="en-US" altLang="en-US" sz="2800" dirty="0"/>
              <a:t>.</a:t>
            </a:r>
          </a:p>
        </p:txBody>
      </p:sp>
      <p:sp>
        <p:nvSpPr>
          <p:cNvPr id="2753540" name="AutoShape 4"/>
          <p:cNvSpPr>
            <a:spLocks noChangeArrowheads="1"/>
          </p:cNvSpPr>
          <p:nvPr/>
        </p:nvSpPr>
        <p:spPr bwMode="auto">
          <a:xfrm>
            <a:off x="2878465" y="4150353"/>
            <a:ext cx="6433265" cy="2009061"/>
          </a:xfrm>
          <a:prstGeom prst="roundRect">
            <a:avLst>
              <a:gd name="adj" fmla="val 16667"/>
            </a:avLst>
          </a:prstGeom>
          <a:solidFill>
            <a:schemeClr val="accent2"/>
          </a:solidFill>
          <a:ln w="28575">
            <a:solidFill>
              <a:srgbClr val="0000CC"/>
            </a:solidFill>
            <a:round/>
            <a:headEnd type="none" w="sm" len="sm"/>
            <a:tailEnd type="none" w="sm" len="sm"/>
          </a:ln>
          <a:effectLst>
            <a:outerShdw dist="107763" dir="2700000" algn="ctr" rotWithShape="0">
              <a:schemeClr val="bg2"/>
            </a:outerShdw>
          </a:effectLst>
        </p:spPr>
        <p:txBody>
          <a:bodyPr wrap="square">
            <a:spAutoFit/>
          </a:bodyPr>
          <a:lstStyle/>
          <a:p>
            <a:pPr algn="ctr"/>
            <a:r>
              <a:rPr lang="en-US" altLang="en-US" sz="2800" b="0" dirty="0">
                <a:latin typeface="Comic Sans MS" pitchFamily="66" charset="0"/>
              </a:rPr>
              <a:t>The point is that </a:t>
            </a:r>
          </a:p>
          <a:p>
            <a:pPr algn="ctr"/>
            <a:r>
              <a:rPr lang="en-US" altLang="en-US" sz="2800" b="0" dirty="0">
                <a:latin typeface="Comic Sans MS" pitchFamily="66" charset="0"/>
              </a:rPr>
              <a:t>we can estimate escaping defects </a:t>
            </a:r>
          </a:p>
          <a:p>
            <a:pPr algn="ctr"/>
            <a:r>
              <a:rPr lang="en-US" altLang="en-US" sz="2800" b="0" dirty="0">
                <a:latin typeface="Comic Sans MS" pitchFamily="66" charset="0"/>
              </a:rPr>
              <a:t>as a function of measurable data, </a:t>
            </a:r>
          </a:p>
          <a:p>
            <a:pPr algn="ctr"/>
            <a:r>
              <a:rPr lang="en-US" altLang="en-US" sz="2800" b="0" dirty="0">
                <a:latin typeface="Comic Sans MS" pitchFamily="66" charset="0"/>
              </a:rPr>
              <a:t>namely the </a:t>
            </a:r>
            <a:r>
              <a:rPr lang="en-US" altLang="en-US" sz="2800" dirty="0">
                <a:solidFill>
                  <a:srgbClr val="C00000"/>
                </a:solidFill>
                <a:latin typeface="Comic Sans MS" pitchFamily="66" charset="0"/>
              </a:rPr>
              <a:t>K</a:t>
            </a:r>
            <a:r>
              <a:rPr lang="en-US" altLang="en-US" sz="2800" baseline="-25000" dirty="0">
                <a:solidFill>
                  <a:srgbClr val="C00000"/>
                </a:solidFill>
                <a:latin typeface="Comic Sans MS" pitchFamily="66" charset="0"/>
              </a:rPr>
              <a:t>i</a:t>
            </a:r>
            <a:r>
              <a:rPr lang="en-US" altLang="en-US" sz="2800" b="0" dirty="0">
                <a:latin typeface="Comic Sans MS" pitchFamily="66" charset="0"/>
              </a:rPr>
              <a:t> and the </a:t>
            </a:r>
            <a:r>
              <a:rPr lang="en-US" altLang="en-US" sz="2800" dirty="0" err="1">
                <a:solidFill>
                  <a:srgbClr val="C00000"/>
                </a:solidFill>
                <a:latin typeface="Comic Sans MS" pitchFamily="66" charset="0"/>
              </a:rPr>
              <a:t>P</a:t>
            </a:r>
            <a:r>
              <a:rPr lang="en-US" altLang="en-US" sz="2800" baseline="-25000" dirty="0" err="1">
                <a:solidFill>
                  <a:srgbClr val="C00000"/>
                </a:solidFill>
                <a:latin typeface="Comic Sans MS" pitchFamily="66" charset="0"/>
              </a:rPr>
              <a:t>ij</a:t>
            </a:r>
            <a:r>
              <a:rPr lang="en-US" altLang="en-US" sz="2800" b="0" dirty="0">
                <a:latin typeface="Comic Sans MS" pitchFamily="66" charset="0"/>
              </a:rPr>
              <a:t>.</a:t>
            </a:r>
          </a:p>
        </p:txBody>
      </p:sp>
      <p:sp>
        <p:nvSpPr>
          <p:cNvPr id="2" name="Speech Bubble: Rectangle with Corners Rounded 1">
            <a:extLst>
              <a:ext uri="{FF2B5EF4-FFF2-40B4-BE49-F238E27FC236}">
                <a16:creationId xmlns:a16="http://schemas.microsoft.com/office/drawing/2014/main" id="{CDCD6B13-71CB-499F-8F03-4284C146D238}"/>
              </a:ext>
            </a:extLst>
          </p:cNvPr>
          <p:cNvSpPr/>
          <p:nvPr/>
        </p:nvSpPr>
        <p:spPr bwMode="auto">
          <a:xfrm>
            <a:off x="10090864" y="4150352"/>
            <a:ext cx="1855853" cy="2082717"/>
          </a:xfrm>
          <a:prstGeom prst="wedgeRoundRectCallout">
            <a:avLst>
              <a:gd name="adj1" fmla="val -140548"/>
              <a:gd name="adj2" fmla="val 27210"/>
              <a:gd name="adj3" fmla="val 16667"/>
            </a:avLst>
          </a:prstGeom>
          <a:solidFill>
            <a:srgbClr val="CCFFFF"/>
          </a:solidFill>
          <a:ln w="1905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anose="020B0606020202030204" pitchFamily="34" charset="0"/>
              </a:rPr>
              <a:t>The numbers in the defect containment matrix</a:t>
            </a:r>
          </a:p>
        </p:txBody>
      </p:sp>
    </p:spTree>
    <p:extLst>
      <p:ext uri="{BB962C8B-B14F-4D97-AF65-F5344CB8AC3E}">
        <p14:creationId xmlns:p14="http://schemas.microsoft.com/office/powerpoint/2010/main" val="2598136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3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3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35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3540"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62" name="Rectangle 2"/>
          <p:cNvSpPr>
            <a:spLocks noGrp="1" noChangeArrowheads="1"/>
          </p:cNvSpPr>
          <p:nvPr>
            <p:ph type="title"/>
          </p:nvPr>
        </p:nvSpPr>
        <p:spPr>
          <a:xfrm>
            <a:off x="2453000" y="0"/>
            <a:ext cx="7315201" cy="969154"/>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Uses of the Model</a:t>
            </a:r>
            <a:br>
              <a:rPr lang="en-US" altLang="en-US" dirty="0"/>
            </a:br>
            <a:r>
              <a:rPr lang="en-US" altLang="en-US" dirty="0">
                <a:solidFill>
                  <a:srgbClr val="006600"/>
                </a:solidFill>
              </a:rPr>
              <a:t>Defect Predictive Engine</a:t>
            </a:r>
          </a:p>
        </p:txBody>
      </p:sp>
      <p:sp>
        <p:nvSpPr>
          <p:cNvPr id="2754563" name="Rectangle 3"/>
          <p:cNvSpPr>
            <a:spLocks noGrp="1" noChangeArrowheads="1"/>
          </p:cNvSpPr>
          <p:nvPr>
            <p:ph type="body" idx="1"/>
          </p:nvPr>
        </p:nvSpPr>
        <p:spPr>
          <a:xfrm>
            <a:off x="1309378" y="1433822"/>
            <a:ext cx="9647190" cy="2851414"/>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r>
              <a:rPr lang="en-US" altLang="en-US" dirty="0"/>
              <a:t>The </a:t>
            </a:r>
            <a:r>
              <a:rPr lang="en-US" altLang="en-US" i="1" dirty="0">
                <a:solidFill>
                  <a:srgbClr val="0000CC"/>
                </a:solidFill>
              </a:rPr>
              <a:t>defect predictive engine</a:t>
            </a:r>
            <a:r>
              <a:rPr lang="en-US" altLang="en-US" dirty="0"/>
              <a:t> is a spreadsheet that</a:t>
            </a:r>
          </a:p>
          <a:p>
            <a:pPr marL="685800" lvl="1"/>
            <a:r>
              <a:rPr lang="en-US" altLang="en-US" dirty="0"/>
              <a:t>uses the formulas on the previous slides </a:t>
            </a:r>
          </a:p>
          <a:p>
            <a:pPr marL="685800" lvl="1"/>
            <a:r>
              <a:rPr lang="en-US" altLang="en-US" dirty="0"/>
              <a:t>to relate the final escaping defect level </a:t>
            </a:r>
          </a:p>
          <a:p>
            <a:pPr marL="685800" lvl="1"/>
            <a:r>
              <a:rPr lang="en-US" altLang="en-US" dirty="0"/>
              <a:t>to the numbers in the defect containment chart</a:t>
            </a:r>
          </a:p>
          <a:p>
            <a:pPr marL="285750" indent="-285750">
              <a:spcBef>
                <a:spcPts val="1800"/>
              </a:spcBef>
            </a:pPr>
            <a:r>
              <a:rPr lang="en-US" altLang="en-US" dirty="0"/>
              <a:t>The engine </a:t>
            </a:r>
            <a:r>
              <a:rPr lang="en-US" altLang="en-US" i="1" dirty="0">
                <a:solidFill>
                  <a:srgbClr val="0000CC"/>
                </a:solidFill>
              </a:rPr>
              <a:t>predicts final defect level</a:t>
            </a:r>
            <a:r>
              <a:rPr lang="en-US" altLang="en-US" dirty="0"/>
              <a:t>, given estimated or actual defect levels	</a:t>
            </a:r>
          </a:p>
        </p:txBody>
      </p:sp>
      <p:grpSp>
        <p:nvGrpSpPr>
          <p:cNvPr id="4" name="Group 3">
            <a:extLst>
              <a:ext uri="{FF2B5EF4-FFF2-40B4-BE49-F238E27FC236}">
                <a16:creationId xmlns:a16="http://schemas.microsoft.com/office/drawing/2014/main" id="{0697433A-3E4A-4218-AB85-8B70913E07F4}"/>
              </a:ext>
            </a:extLst>
          </p:cNvPr>
          <p:cNvGrpSpPr/>
          <p:nvPr/>
        </p:nvGrpSpPr>
        <p:grpSpPr>
          <a:xfrm>
            <a:off x="1880501" y="4177024"/>
            <a:ext cx="5450931" cy="2193495"/>
            <a:chOff x="2454030" y="4160792"/>
            <a:chExt cx="5450931" cy="2193495"/>
          </a:xfrm>
        </p:grpSpPr>
        <p:pic>
          <p:nvPicPr>
            <p:cNvPr id="2" name="Picture 1">
              <a:extLst>
                <a:ext uri="{FF2B5EF4-FFF2-40B4-BE49-F238E27FC236}">
                  <a16:creationId xmlns:a16="http://schemas.microsoft.com/office/drawing/2014/main" id="{AC2A684B-00B4-40FE-AB2C-1D588FB37B2F}"/>
                </a:ext>
              </a:extLst>
            </p:cNvPr>
            <p:cNvPicPr>
              <a:picLocks noChangeAspect="1"/>
            </p:cNvPicPr>
            <p:nvPr/>
          </p:nvPicPr>
          <p:blipFill>
            <a:blip r:embed="rId3"/>
            <a:stretch>
              <a:fillRect/>
            </a:stretch>
          </p:blipFill>
          <p:spPr>
            <a:xfrm>
              <a:off x="2454031" y="4160792"/>
              <a:ext cx="5411583" cy="2193495"/>
            </a:xfrm>
            <a:prstGeom prst="rect">
              <a:avLst/>
            </a:prstGeom>
          </p:spPr>
        </p:pic>
        <p:sp>
          <p:nvSpPr>
            <p:cNvPr id="3" name="TextBox 2">
              <a:extLst>
                <a:ext uri="{FF2B5EF4-FFF2-40B4-BE49-F238E27FC236}">
                  <a16:creationId xmlns:a16="http://schemas.microsoft.com/office/drawing/2014/main" id="{D5710A92-9712-4695-BFC7-029BF511BD42}"/>
                </a:ext>
              </a:extLst>
            </p:cNvPr>
            <p:cNvSpPr txBox="1"/>
            <p:nvPr/>
          </p:nvSpPr>
          <p:spPr>
            <a:xfrm>
              <a:off x="2454030" y="6108066"/>
              <a:ext cx="5450931" cy="246221"/>
            </a:xfrm>
            <a:prstGeom prst="rect">
              <a:avLst/>
            </a:prstGeom>
            <a:solidFill>
              <a:schemeClr val="bg1"/>
            </a:solidFill>
          </p:spPr>
          <p:txBody>
            <a:bodyPr wrap="square" rtlCol="0">
              <a:spAutoFit/>
            </a:bodyPr>
            <a:lstStyle/>
            <a:p>
              <a:pPr algn="ctr"/>
              <a:r>
                <a:rPr lang="en-US" sz="1000" dirty="0">
                  <a:latin typeface="Arial Narrow" panose="020B0606020202030204" pitchFamily="34" charset="0"/>
                </a:rPr>
                <a:t>Semanticscholar.org</a:t>
              </a:r>
            </a:p>
          </p:txBody>
        </p:sp>
      </p:grpSp>
      <p:sp>
        <p:nvSpPr>
          <p:cNvPr id="5" name="Arrow: Right 4">
            <a:extLst>
              <a:ext uri="{FF2B5EF4-FFF2-40B4-BE49-F238E27FC236}">
                <a16:creationId xmlns:a16="http://schemas.microsoft.com/office/drawing/2014/main" id="{7234B4E2-FA1A-467D-B9F5-B723DC44CC45}"/>
              </a:ext>
            </a:extLst>
          </p:cNvPr>
          <p:cNvSpPr/>
          <p:nvPr/>
        </p:nvSpPr>
        <p:spPr bwMode="auto">
          <a:xfrm>
            <a:off x="7531626" y="4907181"/>
            <a:ext cx="1184933" cy="549182"/>
          </a:xfrm>
          <a:prstGeom prst="rightArrow">
            <a:avLst/>
          </a:prstGeom>
          <a:solidFill>
            <a:srgbClr val="0000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grpSp>
        <p:nvGrpSpPr>
          <p:cNvPr id="8" name="Group 7">
            <a:extLst>
              <a:ext uri="{FF2B5EF4-FFF2-40B4-BE49-F238E27FC236}">
                <a16:creationId xmlns:a16="http://schemas.microsoft.com/office/drawing/2014/main" id="{6323B672-1A6C-4B16-AC5F-D3A2A996BE8C}"/>
              </a:ext>
            </a:extLst>
          </p:cNvPr>
          <p:cNvGrpSpPr/>
          <p:nvPr/>
        </p:nvGrpSpPr>
        <p:grpSpPr>
          <a:xfrm>
            <a:off x="8997911" y="4053914"/>
            <a:ext cx="2997501" cy="2231894"/>
            <a:chOff x="8997911" y="4053914"/>
            <a:chExt cx="2997501" cy="2231894"/>
          </a:xfrm>
        </p:grpSpPr>
        <p:pic>
          <p:nvPicPr>
            <p:cNvPr id="6" name="Picture 5">
              <a:extLst>
                <a:ext uri="{FF2B5EF4-FFF2-40B4-BE49-F238E27FC236}">
                  <a16:creationId xmlns:a16="http://schemas.microsoft.com/office/drawing/2014/main" id="{4E195777-4B5E-4958-A04E-D1FAD4E7D188}"/>
                </a:ext>
              </a:extLst>
            </p:cNvPr>
            <p:cNvPicPr>
              <a:picLocks noChangeAspect="1"/>
            </p:cNvPicPr>
            <p:nvPr/>
          </p:nvPicPr>
          <p:blipFill>
            <a:blip r:embed="rId4"/>
            <a:stretch>
              <a:fillRect/>
            </a:stretch>
          </p:blipFill>
          <p:spPr>
            <a:xfrm>
              <a:off x="9104702" y="4053914"/>
              <a:ext cx="2724377" cy="2231893"/>
            </a:xfrm>
            <a:prstGeom prst="rect">
              <a:avLst/>
            </a:prstGeom>
          </p:spPr>
        </p:pic>
        <p:sp>
          <p:nvSpPr>
            <p:cNvPr id="7" name="TextBox 6">
              <a:extLst>
                <a:ext uri="{FF2B5EF4-FFF2-40B4-BE49-F238E27FC236}">
                  <a16:creationId xmlns:a16="http://schemas.microsoft.com/office/drawing/2014/main" id="{950B137C-1888-4742-ABF4-1DA01EA5EEAF}"/>
                </a:ext>
              </a:extLst>
            </p:cNvPr>
            <p:cNvSpPr txBox="1"/>
            <p:nvPr/>
          </p:nvSpPr>
          <p:spPr>
            <a:xfrm>
              <a:off x="8997911" y="6039587"/>
              <a:ext cx="2997501" cy="246221"/>
            </a:xfrm>
            <a:prstGeom prst="rect">
              <a:avLst/>
            </a:prstGeom>
            <a:solidFill>
              <a:schemeClr val="bg1"/>
            </a:solidFill>
          </p:spPr>
          <p:txBody>
            <a:bodyPr wrap="square" rtlCol="0">
              <a:spAutoFit/>
            </a:bodyPr>
            <a:lstStyle/>
            <a:p>
              <a:pPr algn="ctr"/>
              <a:r>
                <a:rPr lang="en-US" sz="1000" dirty="0">
                  <a:latin typeface="Arial Narrow" panose="020B0606020202030204" pitchFamily="34" charset="0"/>
                </a:rPr>
                <a:t>Dreamstime.com</a:t>
              </a:r>
            </a:p>
          </p:txBody>
        </p:sp>
      </p:grpSp>
    </p:spTree>
    <p:extLst>
      <p:ext uri="{BB962C8B-B14F-4D97-AF65-F5344CB8AC3E}">
        <p14:creationId xmlns:p14="http://schemas.microsoft.com/office/powerpoint/2010/main" val="4902807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45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5456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5456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5456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545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7759-D835-428D-8C56-1709D18ECE50}"/>
              </a:ext>
            </a:extLst>
          </p:cNvPr>
          <p:cNvSpPr>
            <a:spLocks noGrp="1"/>
          </p:cNvSpPr>
          <p:nvPr>
            <p:ph type="title"/>
          </p:nvPr>
        </p:nvSpPr>
        <p:spPr>
          <a:xfrm>
            <a:off x="1498750" y="152400"/>
            <a:ext cx="9154822" cy="881270"/>
          </a:xfrm>
        </p:spPr>
        <p:txBody>
          <a:bodyPr/>
          <a:lstStyle/>
          <a:p>
            <a:r>
              <a:rPr lang="en-US" altLang="en-US" dirty="0"/>
              <a:t>You Can Manage the Process</a:t>
            </a:r>
            <a:br>
              <a:rPr lang="en-US" altLang="en-US" dirty="0"/>
            </a:br>
            <a:r>
              <a:rPr lang="en-US" altLang="en-US" dirty="0"/>
              <a:t>to Achieve a Desired Defect Level</a:t>
            </a:r>
            <a:endParaRPr lang="en-US" dirty="0"/>
          </a:p>
        </p:txBody>
      </p:sp>
      <p:sp>
        <p:nvSpPr>
          <p:cNvPr id="3" name="Content Placeholder 2">
            <a:extLst>
              <a:ext uri="{FF2B5EF4-FFF2-40B4-BE49-F238E27FC236}">
                <a16:creationId xmlns:a16="http://schemas.microsoft.com/office/drawing/2014/main" id="{E1604EDC-0E08-47DC-B774-544559FCF012}"/>
              </a:ext>
            </a:extLst>
          </p:cNvPr>
          <p:cNvSpPr>
            <a:spLocks noGrp="1"/>
          </p:cNvSpPr>
          <p:nvPr>
            <p:ph idx="1"/>
          </p:nvPr>
        </p:nvSpPr>
        <p:spPr>
          <a:xfrm>
            <a:off x="1213051" y="1178582"/>
            <a:ext cx="9558867" cy="4744278"/>
          </a:xfrm>
        </p:spPr>
        <p:txBody>
          <a:bodyPr/>
          <a:lstStyle/>
          <a:p>
            <a:pPr marL="514350" indent="-457200">
              <a:buFont typeface="+mj-lt"/>
              <a:buAutoNum type="arabicPeriod"/>
            </a:pPr>
            <a:r>
              <a:rPr lang="en-US" altLang="en-US" dirty="0"/>
              <a:t>Start with historical data</a:t>
            </a:r>
          </a:p>
          <a:p>
            <a:pPr lvl="1"/>
            <a:r>
              <a:rPr lang="en-US" altLang="en-US" dirty="0"/>
              <a:t>Populate the defect containment chart with historical averages from your organization</a:t>
            </a:r>
          </a:p>
          <a:p>
            <a:pPr lvl="1"/>
            <a:r>
              <a:rPr lang="en-US" altLang="en-US" dirty="0"/>
              <a:t>Predict the escaping defects, using the formulas in the model</a:t>
            </a:r>
          </a:p>
          <a:p>
            <a:pPr marL="514350" indent="-457200">
              <a:spcBef>
                <a:spcPts val="1800"/>
              </a:spcBef>
              <a:buFont typeface="+mj-lt"/>
              <a:buAutoNum type="arabicPeriod"/>
            </a:pPr>
            <a:r>
              <a:rPr lang="en-US" altLang="en-US" dirty="0"/>
              <a:t>Augment with actual data </a:t>
            </a:r>
          </a:p>
          <a:p>
            <a:pPr lvl="1"/>
            <a:r>
              <a:rPr lang="en-US" altLang="en-US" dirty="0"/>
              <a:t>As the development project proceeds, replace the averages with actual project data</a:t>
            </a:r>
          </a:p>
          <a:p>
            <a:pPr lvl="1"/>
            <a:r>
              <a:rPr lang="en-US" altLang="en-US" dirty="0"/>
              <a:t>Recompute the predicted escaping defect levels</a:t>
            </a:r>
          </a:p>
          <a:p>
            <a:pPr lvl="1"/>
            <a:r>
              <a:rPr lang="en-US" altLang="en-US" dirty="0"/>
              <a:t>If the levels are too high, refine the process, such as:</a:t>
            </a:r>
          </a:p>
          <a:p>
            <a:pPr lvl="2"/>
            <a:r>
              <a:rPr lang="en-US" altLang="en-US" dirty="0"/>
              <a:t>More rigorous inspections, testing and peer reviews</a:t>
            </a:r>
          </a:p>
          <a:p>
            <a:pPr lvl="2"/>
            <a:r>
              <a:rPr lang="en-US" altLang="en-US" dirty="0"/>
              <a:t>More careful development practices</a:t>
            </a:r>
          </a:p>
          <a:p>
            <a:pPr lvl="2"/>
            <a:r>
              <a:rPr lang="en-US" altLang="en-US" dirty="0"/>
              <a:t>Etc.</a:t>
            </a:r>
          </a:p>
          <a:p>
            <a:pPr lvl="1"/>
            <a:r>
              <a:rPr lang="en-US" altLang="en-US" dirty="0"/>
              <a:t>Repeat</a:t>
            </a:r>
          </a:p>
          <a:p>
            <a:endParaRPr lang="en-US" dirty="0"/>
          </a:p>
        </p:txBody>
      </p:sp>
      <p:sp>
        <p:nvSpPr>
          <p:cNvPr id="4" name="Arrow: Curved Left 3">
            <a:extLst>
              <a:ext uri="{FF2B5EF4-FFF2-40B4-BE49-F238E27FC236}">
                <a16:creationId xmlns:a16="http://schemas.microsoft.com/office/drawing/2014/main" id="{A66D689C-AC53-4428-BB57-E102301A02DC}"/>
              </a:ext>
            </a:extLst>
          </p:cNvPr>
          <p:cNvSpPr/>
          <p:nvPr/>
        </p:nvSpPr>
        <p:spPr bwMode="auto">
          <a:xfrm rot="10800000">
            <a:off x="602385" y="3327550"/>
            <a:ext cx="963096" cy="2975858"/>
          </a:xfrm>
          <a:prstGeom prst="curvedLeftArrow">
            <a:avLst/>
          </a:prstGeom>
          <a:solidFill>
            <a:srgbClr val="0000CC"/>
          </a:solidFill>
          <a:ln w="3175"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123659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42831D1-A2A2-4D6D-B38D-3DA84DD0B6E3}"/>
              </a:ext>
            </a:extLst>
          </p:cNvPr>
          <p:cNvGrpSpPr/>
          <p:nvPr/>
        </p:nvGrpSpPr>
        <p:grpSpPr>
          <a:xfrm>
            <a:off x="2223778" y="3284538"/>
            <a:ext cx="7969561" cy="2906422"/>
            <a:chOff x="2223778" y="3284538"/>
            <a:chExt cx="7969561" cy="2906422"/>
          </a:xfrm>
        </p:grpSpPr>
        <p:graphicFrame>
          <p:nvGraphicFramePr>
            <p:cNvPr id="2756612" name="Object 4"/>
            <p:cNvGraphicFramePr>
              <a:graphicFrameLocks noChangeAspect="1"/>
            </p:cNvGraphicFramePr>
            <p:nvPr/>
          </p:nvGraphicFramePr>
          <p:xfrm>
            <a:off x="2455864" y="3284538"/>
            <a:ext cx="7737475" cy="2895600"/>
          </p:xfrm>
          <a:graphic>
            <a:graphicData uri="http://schemas.openxmlformats.org/presentationml/2006/ole">
              <mc:AlternateContent xmlns:mc="http://schemas.openxmlformats.org/markup-compatibility/2006">
                <mc:Choice xmlns:v="urn:schemas-microsoft-com:vml" Requires="v">
                  <p:oleObj spid="_x0000_s13319" name="Document" r:id="rId4" imgW="7749360" imgH="2943000" progId="Word.Document.8">
                    <p:embed/>
                  </p:oleObj>
                </mc:Choice>
                <mc:Fallback>
                  <p:oleObj name="Document" r:id="rId4" imgW="7749360" imgH="2943000" progId="Word.Document.8">
                    <p:embed/>
                    <p:pic>
                      <p:nvPicPr>
                        <p:cNvPr id="27566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3284538"/>
                          <a:ext cx="7737475"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1B6C49A7-0E1F-42DF-B0B6-DE2DBB57B576}"/>
                </a:ext>
              </a:extLst>
            </p:cNvPr>
            <p:cNvSpPr/>
            <p:nvPr/>
          </p:nvSpPr>
          <p:spPr bwMode="auto">
            <a:xfrm>
              <a:off x="2223778" y="5069781"/>
              <a:ext cx="7969535" cy="1121179"/>
            </a:xfrm>
            <a:prstGeom prst="rect">
              <a:avLst/>
            </a:prstGeom>
            <a:solidFill>
              <a:srgbClr val="FFFFFF"/>
            </a:solid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sp>
          <p:nvSpPr>
            <p:cNvPr id="3" name="Rectangle 2">
              <a:extLst>
                <a:ext uri="{FF2B5EF4-FFF2-40B4-BE49-F238E27FC236}">
                  <a16:creationId xmlns:a16="http://schemas.microsoft.com/office/drawing/2014/main" id="{7C4BB09C-F6A5-40FB-AE18-17DA80AB4E78}"/>
                </a:ext>
              </a:extLst>
            </p:cNvPr>
            <p:cNvSpPr/>
            <p:nvPr/>
          </p:nvSpPr>
          <p:spPr bwMode="auto">
            <a:xfrm>
              <a:off x="8500131" y="3284538"/>
              <a:ext cx="1563678" cy="2299254"/>
            </a:xfrm>
            <a:prstGeom prst="rect">
              <a:avLst/>
            </a:prstGeom>
            <a:solidFill>
              <a:srgbClr val="FFFFFF"/>
            </a:solid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grpSp>
      <p:sp>
        <p:nvSpPr>
          <p:cNvPr id="2756610" name="Rectangle 2"/>
          <p:cNvSpPr>
            <a:spLocks noChangeArrowheads="1"/>
          </p:cNvSpPr>
          <p:nvPr/>
        </p:nvSpPr>
        <p:spPr bwMode="auto">
          <a:xfrm>
            <a:off x="1525804" y="1434914"/>
            <a:ext cx="9165642" cy="82843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338138" indent="-338138">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gn="ctr"/>
            <a:r>
              <a:rPr lang="en-US" altLang="en-US" dirty="0">
                <a:latin typeface="Verdana" pitchFamily="34" charset="0"/>
              </a:rPr>
              <a:t>Consider a software product</a:t>
            </a:r>
          </a:p>
          <a:p>
            <a:pPr marL="0" indent="0" algn="ctr"/>
            <a:r>
              <a:rPr lang="en-US" altLang="en-US" dirty="0">
                <a:latin typeface="Verdana" pitchFamily="34" charset="0"/>
              </a:rPr>
              <a:t>with a predicted number of defects.</a:t>
            </a:r>
          </a:p>
        </p:txBody>
      </p:sp>
      <p:sp>
        <p:nvSpPr>
          <p:cNvPr id="2756611" name="Rectangle 3"/>
          <p:cNvSpPr>
            <a:spLocks noGrp="1" noChangeArrowheads="1"/>
          </p:cNvSpPr>
          <p:nvPr>
            <p:ph type="title"/>
          </p:nvPr>
        </p:nvSpPr>
        <p:spPr>
          <a:xfrm>
            <a:off x="1525804" y="152400"/>
            <a:ext cx="9165642"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Example: Quantifying the Warranty Cost for a Software Product </a:t>
            </a:r>
            <a:r>
              <a:rPr lang="en-US" altLang="en-US" sz="2000" dirty="0"/>
              <a:t>(1 of 3)</a:t>
            </a:r>
            <a:endParaRPr lang="en-US" altLang="en-US" dirty="0"/>
          </a:p>
        </p:txBody>
      </p:sp>
    </p:spTree>
    <p:extLst>
      <p:ext uri="{BB962C8B-B14F-4D97-AF65-F5344CB8AC3E}">
        <p14:creationId xmlns:p14="http://schemas.microsoft.com/office/powerpoint/2010/main" val="393580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66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566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6610" name="Rectangle 2"/>
          <p:cNvSpPr>
            <a:spLocks noChangeArrowheads="1"/>
          </p:cNvSpPr>
          <p:nvPr/>
        </p:nvSpPr>
        <p:spPr bwMode="auto">
          <a:xfrm>
            <a:off x="1525804" y="1434914"/>
            <a:ext cx="9165642" cy="179792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338138" indent="-338138">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gn="ctr"/>
            <a:r>
              <a:rPr lang="en-US" altLang="en-US" dirty="0">
                <a:latin typeface="Verdana" pitchFamily="34" charset="0"/>
              </a:rPr>
              <a:t>Consider a software product</a:t>
            </a:r>
          </a:p>
          <a:p>
            <a:pPr marL="0" indent="0" algn="ctr"/>
            <a:r>
              <a:rPr lang="en-US" altLang="en-US" dirty="0">
                <a:latin typeface="Verdana" pitchFamily="34" charset="0"/>
              </a:rPr>
              <a:t>with a predicted number of defects.</a:t>
            </a:r>
          </a:p>
          <a:p>
            <a:pPr marL="342900" indent="-342900" algn="ctr">
              <a:spcBef>
                <a:spcPts val="1800"/>
              </a:spcBef>
              <a:buFont typeface="Wingdings" panose="05000000000000000000" pitchFamily="2" charset="2"/>
              <a:buChar char="Ø"/>
            </a:pPr>
            <a:r>
              <a:rPr lang="en-US" altLang="en-US" dirty="0">
                <a:latin typeface="Verdana" pitchFamily="34" charset="0"/>
              </a:rPr>
              <a:t>Estimate the potential cost of warranty work </a:t>
            </a:r>
          </a:p>
          <a:p>
            <a:pPr marL="0" indent="0" algn="ctr"/>
            <a:r>
              <a:rPr lang="en-US" altLang="en-US" dirty="0">
                <a:latin typeface="Verdana" pitchFamily="34" charset="0"/>
              </a:rPr>
              <a:t>(labor hours * $xx/hr.).</a:t>
            </a:r>
          </a:p>
        </p:txBody>
      </p:sp>
      <p:sp>
        <p:nvSpPr>
          <p:cNvPr id="2756611" name="Rectangle 3"/>
          <p:cNvSpPr>
            <a:spLocks noGrp="1" noChangeArrowheads="1"/>
          </p:cNvSpPr>
          <p:nvPr>
            <p:ph type="title"/>
          </p:nvPr>
        </p:nvSpPr>
        <p:spPr>
          <a:xfrm>
            <a:off x="1525804" y="152400"/>
            <a:ext cx="9165642"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Example: Quantifying the Warranty Cost for a Software Product </a:t>
            </a:r>
            <a:r>
              <a:rPr lang="en-US" altLang="en-US" sz="2000" dirty="0"/>
              <a:t>(2 of 3)</a:t>
            </a:r>
            <a:endParaRPr lang="en-US" altLang="en-US" dirty="0"/>
          </a:p>
        </p:txBody>
      </p:sp>
      <p:sp>
        <p:nvSpPr>
          <p:cNvPr id="2756613" name="Line 5"/>
          <p:cNvSpPr>
            <a:spLocks noChangeShapeType="1"/>
          </p:cNvSpPr>
          <p:nvPr/>
        </p:nvSpPr>
        <p:spPr bwMode="auto">
          <a:xfrm>
            <a:off x="8923338" y="4284664"/>
            <a:ext cx="0" cy="523875"/>
          </a:xfrm>
          <a:prstGeom prst="line">
            <a:avLst/>
          </a:prstGeom>
          <a:noFill/>
          <a:ln w="76200">
            <a:solidFill>
              <a:schemeClr val="tx2"/>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 name="Group 3">
            <a:extLst>
              <a:ext uri="{FF2B5EF4-FFF2-40B4-BE49-F238E27FC236}">
                <a16:creationId xmlns:a16="http://schemas.microsoft.com/office/drawing/2014/main" id="{3B5F4DE3-62B8-487C-BD31-1DE928E1977E}"/>
              </a:ext>
            </a:extLst>
          </p:cNvPr>
          <p:cNvGrpSpPr/>
          <p:nvPr/>
        </p:nvGrpSpPr>
        <p:grpSpPr>
          <a:xfrm>
            <a:off x="2455864" y="3284538"/>
            <a:ext cx="7737475" cy="2895600"/>
            <a:chOff x="2455864" y="3284538"/>
            <a:chExt cx="7737475" cy="2895600"/>
          </a:xfrm>
        </p:grpSpPr>
        <p:graphicFrame>
          <p:nvGraphicFramePr>
            <p:cNvPr id="2756612" name="Object 4"/>
            <p:cNvGraphicFramePr>
              <a:graphicFrameLocks noChangeAspect="1"/>
            </p:cNvGraphicFramePr>
            <p:nvPr/>
          </p:nvGraphicFramePr>
          <p:xfrm>
            <a:off x="2455864" y="3284538"/>
            <a:ext cx="7737475" cy="2895600"/>
          </p:xfrm>
          <a:graphic>
            <a:graphicData uri="http://schemas.openxmlformats.org/presentationml/2006/ole">
              <mc:AlternateContent xmlns:mc="http://schemas.openxmlformats.org/markup-compatibility/2006">
                <mc:Choice xmlns:v="urn:schemas-microsoft-com:vml" Requires="v">
                  <p:oleObj spid="_x0000_s14343" name="Document" r:id="rId4" imgW="7749360" imgH="2943000" progId="Word.Document.8">
                    <p:embed/>
                  </p:oleObj>
                </mc:Choice>
                <mc:Fallback>
                  <p:oleObj name="Document" r:id="rId4" imgW="7749360" imgH="2943000" progId="Word.Document.8">
                    <p:embed/>
                    <p:pic>
                      <p:nvPicPr>
                        <p:cNvPr id="27566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3284538"/>
                          <a:ext cx="7737475"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a:extLst>
                <a:ext uri="{FF2B5EF4-FFF2-40B4-BE49-F238E27FC236}">
                  <a16:creationId xmlns:a16="http://schemas.microsoft.com/office/drawing/2014/main" id="{7A3074D9-B8F8-4A34-BDCB-A795358868DE}"/>
                </a:ext>
              </a:extLst>
            </p:cNvPr>
            <p:cNvSpPr/>
            <p:nvPr/>
          </p:nvSpPr>
          <p:spPr bwMode="auto">
            <a:xfrm>
              <a:off x="8494721" y="3284538"/>
              <a:ext cx="1525803" cy="2895600"/>
            </a:xfrm>
            <a:prstGeom prst="rect">
              <a:avLst/>
            </a:prstGeom>
            <a:solidFill>
              <a:srgbClr val="FFFFFF"/>
            </a:solidFill>
            <a:ln w="317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Verdana" pitchFamily="34" charset="0"/>
              </a:endParaRPr>
            </a:p>
          </p:txBody>
        </p:sp>
      </p:grpSp>
    </p:spTree>
    <p:extLst>
      <p:ext uri="{BB962C8B-B14F-4D97-AF65-F5344CB8AC3E}">
        <p14:creationId xmlns:p14="http://schemas.microsoft.com/office/powerpoint/2010/main" val="9253298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Defect Containment</a:t>
            </a:r>
          </a:p>
        </p:txBody>
      </p:sp>
      <p:sp>
        <p:nvSpPr>
          <p:cNvPr id="3" name="Content Placeholder 2"/>
          <p:cNvSpPr>
            <a:spLocks noGrp="1"/>
          </p:cNvSpPr>
          <p:nvPr>
            <p:ph idx="1"/>
          </p:nvPr>
        </p:nvSpPr>
        <p:spPr/>
        <p:txBody>
          <a:bodyPr/>
          <a:lstStyle/>
          <a:p>
            <a:r>
              <a:rPr lang="en-US" dirty="0"/>
              <a:t>Suppose you </a:t>
            </a:r>
            <a:r>
              <a:rPr lang="en-US" i="1" dirty="0">
                <a:solidFill>
                  <a:srgbClr val="C00000"/>
                </a:solidFill>
              </a:rPr>
              <a:t>detect</a:t>
            </a:r>
            <a:r>
              <a:rPr lang="en-US" dirty="0"/>
              <a:t> a lot of defects during </a:t>
            </a:r>
            <a:r>
              <a:rPr lang="en-US" i="1" dirty="0">
                <a:solidFill>
                  <a:srgbClr val="C00000"/>
                </a:solidFill>
              </a:rPr>
              <a:t>system test</a:t>
            </a:r>
          </a:p>
          <a:p>
            <a:endParaRPr lang="en-US" dirty="0"/>
          </a:p>
          <a:p>
            <a:r>
              <a:rPr lang="en-US" dirty="0"/>
              <a:t>And suppose you discover that most of them </a:t>
            </a:r>
            <a:r>
              <a:rPr lang="en-US" i="1" dirty="0">
                <a:solidFill>
                  <a:srgbClr val="C00000"/>
                </a:solidFill>
              </a:rPr>
              <a:t>occurred</a:t>
            </a:r>
            <a:r>
              <a:rPr lang="en-US" dirty="0"/>
              <a:t> due to </a:t>
            </a:r>
            <a:r>
              <a:rPr lang="en-US" i="1" dirty="0">
                <a:solidFill>
                  <a:srgbClr val="C00000"/>
                </a:solidFill>
              </a:rPr>
              <a:t>bad design procedures</a:t>
            </a:r>
          </a:p>
          <a:p>
            <a:endParaRPr lang="en-US" dirty="0"/>
          </a:p>
          <a:p>
            <a:r>
              <a:rPr lang="en-US" dirty="0"/>
              <a:t>Then you know that the best way to fix the problem is to </a:t>
            </a:r>
            <a:r>
              <a:rPr lang="en-US" i="1" dirty="0">
                <a:solidFill>
                  <a:srgbClr val="C00000"/>
                </a:solidFill>
              </a:rPr>
              <a:t>improve your design procedures</a:t>
            </a:r>
          </a:p>
        </p:txBody>
      </p:sp>
    </p:spTree>
    <p:extLst>
      <p:ext uri="{BB962C8B-B14F-4D97-AF65-F5344CB8AC3E}">
        <p14:creationId xmlns:p14="http://schemas.microsoft.com/office/powerpoint/2010/main" val="379012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6610" name="Rectangle 2"/>
          <p:cNvSpPr>
            <a:spLocks noChangeArrowheads="1"/>
          </p:cNvSpPr>
          <p:nvPr/>
        </p:nvSpPr>
        <p:spPr bwMode="auto">
          <a:xfrm>
            <a:off x="1525804" y="1434914"/>
            <a:ext cx="9165642" cy="179792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cmpd="tri">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marL="338138" indent="-338138">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gn="ctr"/>
            <a:r>
              <a:rPr lang="en-US" altLang="en-US" dirty="0">
                <a:latin typeface="Verdana" pitchFamily="34" charset="0"/>
              </a:rPr>
              <a:t>Consider a software product</a:t>
            </a:r>
          </a:p>
          <a:p>
            <a:pPr marL="0" indent="0" algn="ctr"/>
            <a:r>
              <a:rPr lang="en-US" altLang="en-US" dirty="0">
                <a:latin typeface="Verdana" pitchFamily="34" charset="0"/>
              </a:rPr>
              <a:t>with a predicted number of defects.</a:t>
            </a:r>
          </a:p>
          <a:p>
            <a:pPr marL="342900" indent="-342900" algn="ctr">
              <a:spcBef>
                <a:spcPts val="1800"/>
              </a:spcBef>
              <a:buFont typeface="Wingdings" panose="05000000000000000000" pitchFamily="2" charset="2"/>
              <a:buChar char="Ø"/>
            </a:pPr>
            <a:r>
              <a:rPr lang="en-US" altLang="en-US" dirty="0">
                <a:latin typeface="Verdana" pitchFamily="34" charset="0"/>
              </a:rPr>
              <a:t>Estimate the potential cost of warranty work </a:t>
            </a:r>
          </a:p>
          <a:p>
            <a:pPr marL="0" indent="0" algn="ctr"/>
            <a:r>
              <a:rPr lang="en-US" altLang="en-US" dirty="0">
                <a:latin typeface="Verdana" pitchFamily="34" charset="0"/>
              </a:rPr>
              <a:t>(labor hours * $xx/hr.).</a:t>
            </a:r>
          </a:p>
        </p:txBody>
      </p:sp>
      <p:sp>
        <p:nvSpPr>
          <p:cNvPr id="2756611" name="Rectangle 3"/>
          <p:cNvSpPr>
            <a:spLocks noGrp="1" noChangeArrowheads="1"/>
          </p:cNvSpPr>
          <p:nvPr>
            <p:ph type="title"/>
          </p:nvPr>
        </p:nvSpPr>
        <p:spPr>
          <a:xfrm>
            <a:off x="1525804" y="152400"/>
            <a:ext cx="9165642"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Example: Quantifying the Warranty Cost for a Software Product </a:t>
            </a:r>
            <a:r>
              <a:rPr lang="en-US" altLang="en-US" sz="2000" dirty="0"/>
              <a:t>(3 of 3)</a:t>
            </a:r>
            <a:endParaRPr lang="en-US" altLang="en-US" dirty="0"/>
          </a:p>
        </p:txBody>
      </p:sp>
      <p:graphicFrame>
        <p:nvGraphicFramePr>
          <p:cNvPr id="2756612" name="Object 4"/>
          <p:cNvGraphicFramePr>
            <a:graphicFrameLocks noChangeAspect="1"/>
          </p:cNvGraphicFramePr>
          <p:nvPr/>
        </p:nvGraphicFramePr>
        <p:xfrm>
          <a:off x="2455864" y="3284538"/>
          <a:ext cx="7737475" cy="2895600"/>
        </p:xfrm>
        <a:graphic>
          <a:graphicData uri="http://schemas.openxmlformats.org/presentationml/2006/ole">
            <mc:AlternateContent xmlns:mc="http://schemas.openxmlformats.org/markup-compatibility/2006">
              <mc:Choice xmlns:v="urn:schemas-microsoft-com:vml" Requires="v">
                <p:oleObj spid="_x0000_s15367" name="Document" r:id="rId4" imgW="7749360" imgH="2943000" progId="Word.Document.8">
                  <p:embed/>
                </p:oleObj>
              </mc:Choice>
              <mc:Fallback>
                <p:oleObj name="Document" r:id="rId4" imgW="7749360" imgH="2943000" progId="Word.Document.8">
                  <p:embed/>
                  <p:pic>
                    <p:nvPicPr>
                      <p:cNvPr id="275661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864" y="3284538"/>
                        <a:ext cx="7737475"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56613" name="Line 5"/>
          <p:cNvSpPr>
            <a:spLocks noChangeShapeType="1"/>
          </p:cNvSpPr>
          <p:nvPr/>
        </p:nvSpPr>
        <p:spPr bwMode="auto">
          <a:xfrm>
            <a:off x="8923338" y="4284664"/>
            <a:ext cx="0" cy="523875"/>
          </a:xfrm>
          <a:prstGeom prst="line">
            <a:avLst/>
          </a:prstGeom>
          <a:noFill/>
          <a:ln w="76200">
            <a:solidFill>
              <a:schemeClr val="tx2"/>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peech Bubble: Rectangle with Corners Rounded 1">
            <a:extLst>
              <a:ext uri="{FF2B5EF4-FFF2-40B4-BE49-F238E27FC236}">
                <a16:creationId xmlns:a16="http://schemas.microsoft.com/office/drawing/2014/main" id="{780B5CEE-D0E7-42DD-82A6-4B6DA98BCD49}"/>
              </a:ext>
            </a:extLst>
          </p:cNvPr>
          <p:cNvSpPr/>
          <p:nvPr/>
        </p:nvSpPr>
        <p:spPr bwMode="auto">
          <a:xfrm>
            <a:off x="10128738" y="3895668"/>
            <a:ext cx="1698940" cy="1527417"/>
          </a:xfrm>
          <a:prstGeom prst="wedgeRoundRectCallout">
            <a:avLst>
              <a:gd name="adj1" fmla="val -67011"/>
              <a:gd name="adj2" fmla="val 27332"/>
              <a:gd name="adj3" fmla="val 16667"/>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Narrow" panose="020B0606020202030204" pitchFamily="34" charset="0"/>
              </a:rPr>
              <a:t>Total the warranty estimates</a:t>
            </a:r>
          </a:p>
        </p:txBody>
      </p:sp>
    </p:spTree>
    <p:extLst>
      <p:ext uri="{BB962C8B-B14F-4D97-AF65-F5344CB8AC3E}">
        <p14:creationId xmlns:p14="http://schemas.microsoft.com/office/powerpoint/2010/main" val="244104208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9074" name="Rectangle 2"/>
          <p:cNvSpPr>
            <a:spLocks noGrp="1" noChangeArrowheads="1"/>
          </p:cNvSpPr>
          <p:nvPr>
            <p:ph type="title"/>
          </p:nvPr>
        </p:nvSpPr>
        <p:spPr>
          <a:xfrm>
            <a:off x="1504161" y="152400"/>
            <a:ext cx="9138589" cy="88127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Other Ways to Use the Information from the Model and the Engine</a:t>
            </a:r>
          </a:p>
        </p:txBody>
      </p:sp>
      <p:sp>
        <p:nvSpPr>
          <p:cNvPr id="2819075" name="Rectangle 3"/>
          <p:cNvSpPr>
            <a:spLocks noGrp="1" noChangeArrowheads="1"/>
          </p:cNvSpPr>
          <p:nvPr>
            <p:ph type="body" idx="1"/>
          </p:nvPr>
        </p:nvSpPr>
        <p:spPr>
          <a:xfrm>
            <a:off x="1504161" y="1423001"/>
            <a:ext cx="9138589" cy="4672999"/>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85750" indent="-285750"/>
            <a:r>
              <a:rPr lang="en-US" altLang="en-US" dirty="0"/>
              <a:t>Improve defect detection</a:t>
            </a:r>
          </a:p>
          <a:p>
            <a:pPr marL="685800" lvl="1" indent="-228600"/>
            <a:r>
              <a:rPr lang="en-US" altLang="en-US" dirty="0"/>
              <a:t>Model/Engine shows where detection is needed and how it will pay off in two ways:</a:t>
            </a:r>
          </a:p>
          <a:p>
            <a:pPr lvl="2"/>
            <a:r>
              <a:rPr lang="en-US" altLang="en-US" dirty="0"/>
              <a:t>Reduced rework during development</a:t>
            </a:r>
          </a:p>
          <a:p>
            <a:pPr lvl="2"/>
            <a:r>
              <a:rPr lang="en-US" altLang="en-US" dirty="0"/>
              <a:t>Reduced warranty cost</a:t>
            </a:r>
          </a:p>
          <a:p>
            <a:pPr marL="285750" indent="-285750">
              <a:spcBef>
                <a:spcPts val="3000"/>
              </a:spcBef>
            </a:pPr>
            <a:r>
              <a:rPr lang="en-US" altLang="en-US" dirty="0"/>
              <a:t>Reduce defects by fixing the software development process</a:t>
            </a:r>
          </a:p>
          <a:p>
            <a:pPr marL="685800" lvl="1" indent="-228600"/>
            <a:r>
              <a:rPr lang="en-US" altLang="en-US" dirty="0"/>
              <a:t>Model/Engine pinpoints where the problems are coming from and the potential level of pay off</a:t>
            </a:r>
          </a:p>
        </p:txBody>
      </p:sp>
    </p:spTree>
    <p:extLst>
      <p:ext uri="{BB962C8B-B14F-4D97-AF65-F5344CB8AC3E}">
        <p14:creationId xmlns:p14="http://schemas.microsoft.com/office/powerpoint/2010/main" val="1789320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90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1907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190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190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1907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190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4698" y="152400"/>
            <a:ext cx="6395390" cy="951373"/>
          </a:xfrm>
        </p:spPr>
        <p:txBody>
          <a:bodyPr/>
          <a:lstStyle/>
          <a:p>
            <a:r>
              <a:rPr lang="en-US" dirty="0"/>
              <a:t>Contents</a:t>
            </a:r>
          </a:p>
        </p:txBody>
      </p:sp>
      <p:sp>
        <p:nvSpPr>
          <p:cNvPr id="3" name="Content Placeholder 2"/>
          <p:cNvSpPr>
            <a:spLocks noGrp="1"/>
          </p:cNvSpPr>
          <p:nvPr>
            <p:ph idx="1"/>
          </p:nvPr>
        </p:nvSpPr>
        <p:spPr>
          <a:xfrm>
            <a:off x="2178050" y="1676400"/>
            <a:ext cx="8185150" cy="3693042"/>
          </a:xfrm>
        </p:spPr>
        <p:txBody>
          <a:bodyPr/>
          <a:lstStyle/>
          <a:p>
            <a:pPr>
              <a:spcBef>
                <a:spcPts val="1800"/>
              </a:spcBef>
            </a:pPr>
            <a:r>
              <a:rPr lang="en-US" dirty="0">
                <a:solidFill>
                  <a:schemeClr val="bg1">
                    <a:lumMod val="75000"/>
                  </a:schemeClr>
                </a:solidFill>
              </a:rPr>
              <a:t>Applications of Defect Containment</a:t>
            </a:r>
          </a:p>
          <a:p>
            <a:pPr>
              <a:spcBef>
                <a:spcPts val="1800"/>
              </a:spcBef>
            </a:pPr>
            <a:r>
              <a:rPr lang="en-US" dirty="0">
                <a:solidFill>
                  <a:schemeClr val="bg1">
                    <a:lumMod val="75000"/>
                  </a:schemeClr>
                </a:solidFill>
              </a:rPr>
              <a:t>Poisson Distributions</a:t>
            </a:r>
          </a:p>
          <a:p>
            <a:pPr>
              <a:spcBef>
                <a:spcPts val="1800"/>
              </a:spcBef>
            </a:pPr>
            <a:r>
              <a:rPr lang="en-US" dirty="0">
                <a:solidFill>
                  <a:schemeClr val="bg1">
                    <a:lumMod val="75000"/>
                  </a:schemeClr>
                </a:solidFill>
              </a:rPr>
              <a:t>A Model for Predicting Defect Levels and Associated Costs, Using Defect Containment</a:t>
            </a:r>
          </a:p>
          <a:p>
            <a:pPr>
              <a:spcBef>
                <a:spcPts val="1800"/>
              </a:spcBef>
              <a:buFont typeface="Wingdings" panose="05000000000000000000" pitchFamily="2" charset="2"/>
              <a:buChar char="Ø"/>
            </a:pPr>
            <a:r>
              <a:rPr lang="en-US" dirty="0">
                <a:solidFill>
                  <a:srgbClr val="0000CC"/>
                </a:solidFill>
              </a:rPr>
              <a:t>Predicting Reliability </a:t>
            </a:r>
          </a:p>
          <a:p>
            <a:pPr>
              <a:spcBef>
                <a:spcPts val="1800"/>
              </a:spcBef>
            </a:pPr>
            <a:r>
              <a:rPr lang="en-US" dirty="0">
                <a:solidFill>
                  <a:schemeClr val="bg1">
                    <a:lumMod val="75000"/>
                  </a:schemeClr>
                </a:solidFill>
              </a:rPr>
              <a:t>Measuring the Cost of Defect Removal</a:t>
            </a:r>
          </a:p>
          <a:p>
            <a:pPr>
              <a:spcBef>
                <a:spcPts val="1800"/>
              </a:spcBef>
            </a:pPr>
            <a:endParaRPr lang="en-US" dirty="0"/>
          </a:p>
          <a:p>
            <a:pPr>
              <a:spcBef>
                <a:spcPts val="1800"/>
              </a:spcBef>
            </a:pPr>
            <a:endParaRPr lang="en-US" dirty="0">
              <a:solidFill>
                <a:srgbClr val="0000CC"/>
              </a:solidFill>
            </a:endParaRPr>
          </a:p>
        </p:txBody>
      </p:sp>
    </p:spTree>
    <p:extLst>
      <p:ext uri="{BB962C8B-B14F-4D97-AF65-F5344CB8AC3E}">
        <p14:creationId xmlns:p14="http://schemas.microsoft.com/office/powerpoint/2010/main" val="3904310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2146" name="Rectangle 2"/>
          <p:cNvSpPr>
            <a:spLocks noGrp="1" noChangeArrowheads="1"/>
          </p:cNvSpPr>
          <p:nvPr>
            <p:ph type="title"/>
          </p:nvPr>
        </p:nvSpPr>
        <p:spPr>
          <a:xfrm>
            <a:off x="1969477" y="152400"/>
            <a:ext cx="8469923" cy="967605"/>
          </a:xfrm>
        </p:spPr>
        <p:txBody>
          <a:bodyPr/>
          <a:lstStyle/>
          <a:p>
            <a:r>
              <a:rPr lang="en-US" altLang="en-US" dirty="0"/>
              <a:t>Defects and Reliability are Related, Although Not Always Strongly</a:t>
            </a:r>
          </a:p>
        </p:txBody>
      </p:sp>
      <p:sp>
        <p:nvSpPr>
          <p:cNvPr id="2822147" name="Rectangle 3"/>
          <p:cNvSpPr>
            <a:spLocks noGrp="1" noChangeArrowheads="1"/>
          </p:cNvSpPr>
          <p:nvPr>
            <p:ph type="body" idx="1"/>
          </p:nvPr>
        </p:nvSpPr>
        <p:spPr>
          <a:xfrm>
            <a:off x="1444645" y="1450054"/>
            <a:ext cx="9436174" cy="2418561"/>
          </a:xfrm>
        </p:spPr>
        <p:txBody>
          <a:bodyPr/>
          <a:lstStyle/>
          <a:p>
            <a:r>
              <a:rPr lang="en-US" altLang="en-US" dirty="0"/>
              <a:t>As we mentioned earlier in the course, the number of defects may or may not correlate well with reliability</a:t>
            </a:r>
          </a:p>
          <a:p>
            <a:pPr>
              <a:spcBef>
                <a:spcPts val="1800"/>
              </a:spcBef>
            </a:pPr>
            <a:r>
              <a:rPr lang="en-US" altLang="en-US" dirty="0"/>
              <a:t>Many studies do show that reliability is related to defect levels in practice</a:t>
            </a:r>
          </a:p>
        </p:txBody>
      </p:sp>
      <p:pic>
        <p:nvPicPr>
          <p:cNvPr id="2" name="Picture 1">
            <a:extLst>
              <a:ext uri="{FF2B5EF4-FFF2-40B4-BE49-F238E27FC236}">
                <a16:creationId xmlns:a16="http://schemas.microsoft.com/office/drawing/2014/main" id="{D8522EBB-F38B-4326-8492-B07C42266874}"/>
              </a:ext>
            </a:extLst>
          </p:cNvPr>
          <p:cNvPicPr>
            <a:picLocks noChangeAspect="1"/>
          </p:cNvPicPr>
          <p:nvPr/>
        </p:nvPicPr>
        <p:blipFill>
          <a:blip r:embed="rId3"/>
          <a:stretch>
            <a:fillRect/>
          </a:stretch>
        </p:blipFill>
        <p:spPr>
          <a:xfrm>
            <a:off x="3836372" y="3868615"/>
            <a:ext cx="1457325" cy="2209800"/>
          </a:xfrm>
          <a:prstGeom prst="rect">
            <a:avLst/>
          </a:prstGeom>
        </p:spPr>
      </p:pic>
      <p:pic>
        <p:nvPicPr>
          <p:cNvPr id="3" name="Picture 2">
            <a:extLst>
              <a:ext uri="{FF2B5EF4-FFF2-40B4-BE49-F238E27FC236}">
                <a16:creationId xmlns:a16="http://schemas.microsoft.com/office/drawing/2014/main" id="{67690BC2-02D6-4028-A523-A5ED312C6FBB}"/>
              </a:ext>
            </a:extLst>
          </p:cNvPr>
          <p:cNvPicPr>
            <a:picLocks noChangeAspect="1"/>
          </p:cNvPicPr>
          <p:nvPr/>
        </p:nvPicPr>
        <p:blipFill>
          <a:blip r:embed="rId4"/>
          <a:stretch>
            <a:fillRect/>
          </a:stretch>
        </p:blipFill>
        <p:spPr>
          <a:xfrm>
            <a:off x="6157029" y="3610059"/>
            <a:ext cx="1771650" cy="2581275"/>
          </a:xfrm>
          <a:prstGeom prst="rect">
            <a:avLst/>
          </a:prstGeom>
        </p:spPr>
      </p:pic>
      <p:pic>
        <p:nvPicPr>
          <p:cNvPr id="4" name="Picture 3">
            <a:extLst>
              <a:ext uri="{FF2B5EF4-FFF2-40B4-BE49-F238E27FC236}">
                <a16:creationId xmlns:a16="http://schemas.microsoft.com/office/drawing/2014/main" id="{45F5A2A8-EFE2-4860-9047-E67C5DC8E0FD}"/>
              </a:ext>
            </a:extLst>
          </p:cNvPr>
          <p:cNvPicPr>
            <a:picLocks noChangeAspect="1"/>
          </p:cNvPicPr>
          <p:nvPr/>
        </p:nvPicPr>
        <p:blipFill>
          <a:blip r:embed="rId5"/>
          <a:stretch>
            <a:fillRect/>
          </a:stretch>
        </p:blipFill>
        <p:spPr>
          <a:xfrm>
            <a:off x="1528950" y="3922271"/>
            <a:ext cx="1609063" cy="2156144"/>
          </a:xfrm>
          <a:prstGeom prst="rect">
            <a:avLst/>
          </a:prstGeom>
        </p:spPr>
      </p:pic>
      <p:pic>
        <p:nvPicPr>
          <p:cNvPr id="5" name="Picture 4">
            <a:extLst>
              <a:ext uri="{FF2B5EF4-FFF2-40B4-BE49-F238E27FC236}">
                <a16:creationId xmlns:a16="http://schemas.microsoft.com/office/drawing/2014/main" id="{4D53379F-8C92-4D27-8C3D-88454801F2CC}"/>
              </a:ext>
            </a:extLst>
          </p:cNvPr>
          <p:cNvPicPr>
            <a:picLocks noChangeAspect="1"/>
          </p:cNvPicPr>
          <p:nvPr/>
        </p:nvPicPr>
        <p:blipFill>
          <a:blip r:embed="rId6"/>
          <a:stretch>
            <a:fillRect/>
          </a:stretch>
        </p:blipFill>
        <p:spPr>
          <a:xfrm>
            <a:off x="8886644" y="3610059"/>
            <a:ext cx="1771650" cy="2604326"/>
          </a:xfrm>
          <a:prstGeom prst="rect">
            <a:avLst/>
          </a:prstGeom>
        </p:spPr>
      </p:pic>
    </p:spTree>
    <p:extLst>
      <p:ext uri="{BB962C8B-B14F-4D97-AF65-F5344CB8AC3E}">
        <p14:creationId xmlns:p14="http://schemas.microsoft.com/office/powerpoint/2010/main" val="30703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2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221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3170" name="Rectangle 2"/>
          <p:cNvSpPr>
            <a:spLocks noGrp="1" noChangeArrowheads="1"/>
          </p:cNvSpPr>
          <p:nvPr>
            <p:ph type="title"/>
          </p:nvPr>
        </p:nvSpPr>
        <p:spPr>
          <a:xfrm>
            <a:off x="2418561" y="114299"/>
            <a:ext cx="7326022" cy="911226"/>
          </a:xfrm>
        </p:spPr>
        <p:txBody>
          <a:bodyPr/>
          <a:lstStyle/>
          <a:p>
            <a:r>
              <a:rPr lang="en-US" altLang="en-US" dirty="0"/>
              <a:t>Capers Jones’ Data</a:t>
            </a:r>
          </a:p>
        </p:txBody>
      </p:sp>
      <p:graphicFrame>
        <p:nvGraphicFramePr>
          <p:cNvPr id="2823172" name="Object 4"/>
          <p:cNvGraphicFramePr>
            <a:graphicFrameLocks noChangeAspect="1"/>
          </p:cNvGraphicFramePr>
          <p:nvPr/>
        </p:nvGraphicFramePr>
        <p:xfrm>
          <a:off x="2236788" y="1101725"/>
          <a:ext cx="8178800" cy="4267200"/>
        </p:xfrm>
        <a:graphic>
          <a:graphicData uri="http://schemas.openxmlformats.org/presentationml/2006/ole">
            <mc:AlternateContent xmlns:mc="http://schemas.openxmlformats.org/markup-compatibility/2006">
              <mc:Choice xmlns:v="urn:schemas-microsoft-com:vml" Requires="v">
                <p:oleObj spid="_x0000_s16391" name="Document" r:id="rId4" imgW="8180640" imgH="4282200" progId="Word.Document.8">
                  <p:embed/>
                </p:oleObj>
              </mc:Choice>
              <mc:Fallback>
                <p:oleObj name="Document" r:id="rId4" imgW="8180640" imgH="4282200" progId="Word.Document.8">
                  <p:embed/>
                  <p:pic>
                    <p:nvPicPr>
                      <p:cNvPr id="282317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6788" y="1101725"/>
                        <a:ext cx="8178800" cy="426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23173" name="AutoShape 5"/>
          <p:cNvSpPr>
            <a:spLocks noChangeArrowheads="1"/>
          </p:cNvSpPr>
          <p:nvPr/>
        </p:nvSpPr>
        <p:spPr bwMode="auto">
          <a:xfrm>
            <a:off x="1974888" y="5286376"/>
            <a:ext cx="8262064" cy="1069975"/>
          </a:xfrm>
          <a:prstGeom prst="roundRect">
            <a:avLst>
              <a:gd name="adj" fmla="val 16667"/>
            </a:avLst>
          </a:prstGeom>
          <a:solidFill>
            <a:schemeClr val="accent2"/>
          </a:solidFill>
          <a:ln w="28575">
            <a:solidFill>
              <a:srgbClr val="0000CC"/>
            </a:solidFill>
            <a:round/>
            <a:headEnd type="none" w="sm" len="sm"/>
            <a:tailEnd type="none" w="sm" len="sm"/>
          </a:ln>
          <a:effectLst>
            <a:outerShdw dist="107763" dir="2700000" algn="ctr" rotWithShape="0">
              <a:schemeClr val="bg2"/>
            </a:outerShdw>
          </a:effectLst>
        </p:spPr>
        <p:txBody>
          <a:bodyPr wrap="square">
            <a:spAutoFit/>
          </a:bodyPr>
          <a:lstStyle/>
          <a:p>
            <a:pPr algn="ctr"/>
            <a:r>
              <a:rPr lang="en-US" altLang="en-US" sz="2800" b="0" dirty="0">
                <a:latin typeface="Comic Sans MS" pitchFamily="66" charset="0"/>
              </a:rPr>
              <a:t>See references.</a:t>
            </a:r>
          </a:p>
          <a:p>
            <a:pPr algn="ctr"/>
            <a:r>
              <a:rPr lang="en-US" altLang="en-US" sz="2800" b="0" dirty="0">
                <a:latin typeface="Comic Sans MS" pitchFamily="66" charset="0"/>
              </a:rPr>
              <a:t>Assembly language code written in the 1970’s.</a:t>
            </a:r>
          </a:p>
        </p:txBody>
      </p:sp>
    </p:spTree>
    <p:extLst>
      <p:ext uri="{BB962C8B-B14F-4D97-AF65-F5344CB8AC3E}">
        <p14:creationId xmlns:p14="http://schemas.microsoft.com/office/powerpoint/2010/main" val="2493369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0098" name="Rectangle 2"/>
          <p:cNvSpPr>
            <a:spLocks noGrp="1" noChangeArrowheads="1"/>
          </p:cNvSpPr>
          <p:nvPr>
            <p:ph type="title"/>
          </p:nvPr>
        </p:nvSpPr>
        <p:spPr>
          <a:xfrm>
            <a:off x="1985709" y="206826"/>
            <a:ext cx="8229600" cy="389998"/>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Escaping Defects and Reliability</a:t>
            </a:r>
          </a:p>
        </p:txBody>
      </p:sp>
      <p:sp>
        <p:nvSpPr>
          <p:cNvPr id="2820099" name="Rectangle 3"/>
          <p:cNvSpPr>
            <a:spLocks noGrp="1" noChangeArrowheads="1"/>
          </p:cNvSpPr>
          <p:nvPr>
            <p:ph type="body" idx="1"/>
          </p:nvPr>
        </p:nvSpPr>
        <p:spPr>
          <a:xfrm>
            <a:off x="1190343" y="1260682"/>
            <a:ext cx="9809511" cy="484960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236538" indent="-236538" algn="ctr">
              <a:buNone/>
            </a:pPr>
            <a:r>
              <a:rPr lang="en-US" altLang="en-US" dirty="0"/>
              <a:t>Musa [see references] has shown a simple reliability</a:t>
            </a:r>
          </a:p>
          <a:p>
            <a:pPr marL="236538" indent="-236538" algn="ctr">
              <a:buNone/>
            </a:pPr>
            <a:r>
              <a:rPr lang="en-US" altLang="en-US" dirty="0"/>
              <a:t>model that requires an estimate of escaping defects.</a:t>
            </a:r>
          </a:p>
          <a:p>
            <a:pPr marL="236538" indent="-236538" algn="ctr">
              <a:spcBef>
                <a:spcPts val="1800"/>
              </a:spcBef>
              <a:buNone/>
            </a:pPr>
            <a:r>
              <a:rPr lang="en-US" altLang="en-US" dirty="0">
                <a:solidFill>
                  <a:srgbClr val="C00000"/>
                </a:solidFill>
                <a:latin typeface="Symbol" pitchFamily="18" charset="2"/>
              </a:rPr>
              <a:t></a:t>
            </a:r>
            <a:r>
              <a:rPr lang="en-US" altLang="en-US" baseline="-25000" dirty="0">
                <a:solidFill>
                  <a:srgbClr val="C00000"/>
                </a:solidFill>
              </a:rPr>
              <a:t>0</a:t>
            </a:r>
            <a:r>
              <a:rPr lang="en-US" altLang="en-US" dirty="0">
                <a:solidFill>
                  <a:srgbClr val="C00000"/>
                </a:solidFill>
              </a:rPr>
              <a:t> = fK</a:t>
            </a:r>
            <a:r>
              <a:rPr lang="en-US" altLang="en-US" dirty="0">
                <a:solidFill>
                  <a:srgbClr val="C00000"/>
                </a:solidFill>
                <a:latin typeface="Symbol" pitchFamily="18" charset="2"/>
              </a:rPr>
              <a:t></a:t>
            </a:r>
            <a:r>
              <a:rPr lang="en-US" altLang="en-US" baseline="-25000" dirty="0">
                <a:solidFill>
                  <a:srgbClr val="C00000"/>
                </a:solidFill>
              </a:rPr>
              <a:t>0</a:t>
            </a:r>
            <a:endParaRPr lang="en-US" altLang="en-US" dirty="0">
              <a:solidFill>
                <a:srgbClr val="C00000"/>
              </a:solidFill>
            </a:endParaRPr>
          </a:p>
          <a:p>
            <a:pPr marL="236538" indent="-236538">
              <a:spcBef>
                <a:spcPts val="1800"/>
              </a:spcBef>
              <a:buNone/>
            </a:pPr>
            <a:r>
              <a:rPr lang="en-US" altLang="en-US" dirty="0">
                <a:solidFill>
                  <a:srgbClr val="C00000"/>
                </a:solidFill>
                <a:latin typeface="Symbol" pitchFamily="18" charset="2"/>
              </a:rPr>
              <a:t></a:t>
            </a:r>
            <a:r>
              <a:rPr lang="en-US" altLang="en-US" baseline="-25000" dirty="0">
                <a:solidFill>
                  <a:srgbClr val="C00000"/>
                </a:solidFill>
              </a:rPr>
              <a:t>0</a:t>
            </a:r>
            <a:r>
              <a:rPr lang="en-US" altLang="en-US" dirty="0"/>
              <a:t> is the failure rate</a:t>
            </a:r>
          </a:p>
          <a:p>
            <a:pPr marL="236538" indent="-236538">
              <a:spcBef>
                <a:spcPts val="1800"/>
              </a:spcBef>
              <a:buNone/>
            </a:pPr>
            <a:r>
              <a:rPr lang="en-US" altLang="en-US" dirty="0">
                <a:solidFill>
                  <a:srgbClr val="C00000"/>
                </a:solidFill>
              </a:rPr>
              <a:t>f</a:t>
            </a:r>
            <a:r>
              <a:rPr lang="en-US" altLang="en-US" dirty="0"/>
              <a:t> is the rate at which the software is used</a:t>
            </a:r>
          </a:p>
          <a:p>
            <a:pPr marL="236538" indent="-236538">
              <a:spcBef>
                <a:spcPts val="1800"/>
              </a:spcBef>
              <a:buNone/>
            </a:pPr>
            <a:r>
              <a:rPr lang="en-US" altLang="en-US" dirty="0">
                <a:solidFill>
                  <a:srgbClr val="C00000"/>
                </a:solidFill>
              </a:rPr>
              <a:t>K</a:t>
            </a:r>
            <a:r>
              <a:rPr lang="en-US" altLang="en-US" dirty="0"/>
              <a:t> is a small constant indicating which portion of faults are visible as failures</a:t>
            </a:r>
          </a:p>
          <a:p>
            <a:pPr marL="236538" indent="-236538">
              <a:spcBef>
                <a:spcPts val="1800"/>
              </a:spcBef>
              <a:buNone/>
            </a:pPr>
            <a:r>
              <a:rPr lang="en-US" altLang="en-US" dirty="0">
                <a:solidFill>
                  <a:srgbClr val="C00000"/>
                </a:solidFill>
                <a:latin typeface="Symbol" pitchFamily="18" charset="2"/>
              </a:rPr>
              <a:t></a:t>
            </a:r>
            <a:r>
              <a:rPr lang="en-US" altLang="en-US" baseline="-25000" dirty="0">
                <a:solidFill>
                  <a:srgbClr val="C00000"/>
                </a:solidFill>
              </a:rPr>
              <a:t>0</a:t>
            </a:r>
            <a:r>
              <a:rPr lang="en-US" altLang="en-US" dirty="0"/>
              <a:t> is the escaping defect level.</a:t>
            </a:r>
          </a:p>
        </p:txBody>
      </p:sp>
      <p:sp>
        <p:nvSpPr>
          <p:cNvPr id="2" name="Rounded Rectangle 1"/>
          <p:cNvSpPr/>
          <p:nvPr/>
        </p:nvSpPr>
        <p:spPr bwMode="auto">
          <a:xfrm>
            <a:off x="2076894" y="5571461"/>
            <a:ext cx="7985051" cy="818707"/>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t>So we could use the defect containment model to predict reliability.</a:t>
            </a:r>
          </a:p>
        </p:txBody>
      </p:sp>
    </p:spTree>
    <p:extLst>
      <p:ext uri="{BB962C8B-B14F-4D97-AF65-F5344CB8AC3E}">
        <p14:creationId xmlns:p14="http://schemas.microsoft.com/office/powerpoint/2010/main" val="3474736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00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200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2009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2009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2009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009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2009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4434" name="Rectangle 2"/>
          <p:cNvSpPr>
            <a:spLocks noGrp="1" noChangeArrowheads="1"/>
          </p:cNvSpPr>
          <p:nvPr>
            <p:ph type="title"/>
          </p:nvPr>
        </p:nvSpPr>
        <p:spPr/>
        <p:txBody>
          <a:bodyPr/>
          <a:lstStyle/>
          <a:p>
            <a:r>
              <a:rPr lang="en-US" altLang="en-US"/>
              <a:t>In Your Own Organization ...</a:t>
            </a:r>
          </a:p>
        </p:txBody>
      </p:sp>
      <p:sp>
        <p:nvSpPr>
          <p:cNvPr id="2834435" name="Rectangle 3"/>
          <p:cNvSpPr>
            <a:spLocks noGrp="1" noChangeArrowheads="1"/>
          </p:cNvSpPr>
          <p:nvPr>
            <p:ph type="body" idx="1"/>
          </p:nvPr>
        </p:nvSpPr>
        <p:spPr>
          <a:xfrm>
            <a:off x="943572" y="1477255"/>
            <a:ext cx="5570852" cy="4328374"/>
          </a:xfrm>
        </p:spPr>
        <p:txBody>
          <a:bodyPr/>
          <a:lstStyle/>
          <a:p>
            <a:r>
              <a:rPr lang="en-US" altLang="en-US" dirty="0"/>
              <a:t>Capture data to correlate defects with reliability or repair costs</a:t>
            </a:r>
          </a:p>
          <a:p>
            <a:pPr>
              <a:spcBef>
                <a:spcPts val="1800"/>
              </a:spcBef>
            </a:pPr>
            <a:r>
              <a:rPr lang="en-US" altLang="en-US" dirty="0"/>
              <a:t>Find a model, such as Musa’s, that fits your data</a:t>
            </a:r>
          </a:p>
          <a:p>
            <a:pPr>
              <a:spcBef>
                <a:spcPts val="1800"/>
              </a:spcBef>
            </a:pPr>
            <a:r>
              <a:rPr lang="en-US" altLang="en-US" dirty="0"/>
              <a:t>Use to predict reliability or repair costs</a:t>
            </a:r>
          </a:p>
        </p:txBody>
      </p:sp>
      <p:grpSp>
        <p:nvGrpSpPr>
          <p:cNvPr id="4" name="Group 3">
            <a:extLst>
              <a:ext uri="{FF2B5EF4-FFF2-40B4-BE49-F238E27FC236}">
                <a16:creationId xmlns:a16="http://schemas.microsoft.com/office/drawing/2014/main" id="{77BF3862-9F31-4131-B2F6-6693E446316D}"/>
              </a:ext>
            </a:extLst>
          </p:cNvPr>
          <p:cNvGrpSpPr/>
          <p:nvPr/>
        </p:nvGrpSpPr>
        <p:grpSpPr>
          <a:xfrm>
            <a:off x="6882348" y="1297056"/>
            <a:ext cx="4722596" cy="4119005"/>
            <a:chOff x="3772125" y="3272090"/>
            <a:chExt cx="3569226" cy="2676920"/>
          </a:xfrm>
        </p:grpSpPr>
        <p:pic>
          <p:nvPicPr>
            <p:cNvPr id="2" name="Picture 1">
              <a:extLst>
                <a:ext uri="{FF2B5EF4-FFF2-40B4-BE49-F238E27FC236}">
                  <a16:creationId xmlns:a16="http://schemas.microsoft.com/office/drawing/2014/main" id="{CA931D10-52BD-4530-B260-7C277B129EF5}"/>
                </a:ext>
              </a:extLst>
            </p:cNvPr>
            <p:cNvPicPr>
              <a:picLocks noChangeAspect="1"/>
            </p:cNvPicPr>
            <p:nvPr/>
          </p:nvPicPr>
          <p:blipFill>
            <a:blip r:embed="rId3"/>
            <a:stretch>
              <a:fillRect/>
            </a:stretch>
          </p:blipFill>
          <p:spPr>
            <a:xfrm>
              <a:off x="3772125" y="3272090"/>
              <a:ext cx="3569226" cy="2676920"/>
            </a:xfrm>
            <a:prstGeom prst="rect">
              <a:avLst/>
            </a:prstGeom>
          </p:spPr>
        </p:pic>
        <p:sp>
          <p:nvSpPr>
            <p:cNvPr id="3" name="TextBox 2">
              <a:extLst>
                <a:ext uri="{FF2B5EF4-FFF2-40B4-BE49-F238E27FC236}">
                  <a16:creationId xmlns:a16="http://schemas.microsoft.com/office/drawing/2014/main" id="{C85BEB69-E2C6-4AA6-AB9D-FE738EE7F497}"/>
                </a:ext>
              </a:extLst>
            </p:cNvPr>
            <p:cNvSpPr txBox="1"/>
            <p:nvPr/>
          </p:nvSpPr>
          <p:spPr>
            <a:xfrm>
              <a:off x="4842532" y="5532735"/>
              <a:ext cx="1428411" cy="215444"/>
            </a:xfrm>
            <a:prstGeom prst="rect">
              <a:avLst/>
            </a:prstGeom>
            <a:noFill/>
          </p:spPr>
          <p:txBody>
            <a:bodyPr wrap="square" rtlCol="0">
              <a:spAutoFit/>
            </a:bodyPr>
            <a:lstStyle/>
            <a:p>
              <a:pPr algn="ctr"/>
              <a:r>
                <a:rPr lang="en-US" sz="800" dirty="0">
                  <a:latin typeface="Arial Narrow" panose="020B0606020202030204" pitchFamily="34" charset="0"/>
                </a:rPr>
                <a:t>Slideplayer.com</a:t>
              </a:r>
            </a:p>
          </p:txBody>
        </p:sp>
      </p:grpSp>
    </p:spTree>
    <p:extLst>
      <p:ext uri="{BB962C8B-B14F-4D97-AF65-F5344CB8AC3E}">
        <p14:creationId xmlns:p14="http://schemas.microsoft.com/office/powerpoint/2010/main" val="213508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4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3443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344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098"/>
          <p:cNvSpPr>
            <a:spLocks noGrp="1" noChangeArrowheads="1"/>
          </p:cNvSpPr>
          <p:nvPr>
            <p:ph type="ctrTitle"/>
          </p:nvPr>
        </p:nvSpPr>
        <p:spPr>
          <a:xfrm>
            <a:off x="1981200" y="2286000"/>
            <a:ext cx="8229600" cy="2229729"/>
          </a:xfrm>
        </p:spPr>
        <p:txBody>
          <a:bodyPr/>
          <a:lstStyle/>
          <a:p>
            <a:pPr algn="ctr" eaLnBrk="1" hangingPunct="1"/>
            <a:r>
              <a:rPr lang="en-US" dirty="0"/>
              <a:t>Part 4</a:t>
            </a:r>
            <a:br>
              <a:rPr lang="en-US" dirty="0"/>
            </a:br>
            <a:br>
              <a:rPr lang="en-US" dirty="0"/>
            </a:br>
            <a:r>
              <a:rPr lang="en-US" dirty="0"/>
              <a:t>Measuring the Structure of a Program</a:t>
            </a:r>
            <a:br>
              <a:rPr lang="en-US" dirty="0"/>
            </a:br>
            <a:br>
              <a:rPr lang="en-US" dirty="0"/>
            </a:br>
            <a:endParaRPr lang="en-US" dirty="0"/>
          </a:p>
        </p:txBody>
      </p:sp>
    </p:spTree>
    <p:extLst>
      <p:ext uri="{BB962C8B-B14F-4D97-AF65-F5344CB8AC3E}">
        <p14:creationId xmlns:p14="http://schemas.microsoft.com/office/powerpoint/2010/main" val="361923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119936"/>
            <a:ext cx="7391400" cy="469825"/>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t>Introduction</a:t>
            </a:r>
          </a:p>
          <a:p>
            <a:pPr>
              <a:spcBef>
                <a:spcPts val="1800"/>
              </a:spcBef>
            </a:pPr>
            <a:r>
              <a:rPr lang="en-US" dirty="0"/>
              <a:t>Some Popular Structure Metrics</a:t>
            </a:r>
          </a:p>
          <a:p>
            <a:pPr>
              <a:spcBef>
                <a:spcPts val="1800"/>
              </a:spcBef>
            </a:pPr>
            <a:r>
              <a:rPr lang="en-US" dirty="0"/>
              <a:t>Cohesion and Coupling</a:t>
            </a:r>
          </a:p>
          <a:p>
            <a:pPr lvl="1">
              <a:spcBef>
                <a:spcPts val="1800"/>
              </a:spcBef>
            </a:pPr>
            <a:r>
              <a:rPr lang="en-US" dirty="0"/>
              <a:t>Coupling</a:t>
            </a:r>
          </a:p>
          <a:p>
            <a:pPr lvl="1">
              <a:spcBef>
                <a:spcPts val="1800"/>
              </a:spcBef>
            </a:pPr>
            <a:r>
              <a:rPr lang="en-US" dirty="0"/>
              <a:t>Cohesion</a:t>
            </a:r>
          </a:p>
          <a:p>
            <a:pPr>
              <a:spcBef>
                <a:spcPts val="1800"/>
              </a:spcBef>
            </a:pPr>
            <a:r>
              <a:rPr lang="en-US" dirty="0"/>
              <a:t>Measures of Data Flow</a:t>
            </a:r>
          </a:p>
          <a:p>
            <a:pPr marL="0" indent="0">
              <a:spcBef>
                <a:spcPts val="1800"/>
              </a:spcBef>
              <a:buNone/>
            </a:pPr>
            <a:endParaRPr lang="en-US" dirty="0"/>
          </a:p>
          <a:p>
            <a:pPr lvl="1"/>
            <a:endParaRPr lang="en-US" dirty="0"/>
          </a:p>
        </p:txBody>
      </p:sp>
    </p:spTree>
    <p:extLst>
      <p:ext uri="{BB962C8B-B14F-4D97-AF65-F5344CB8AC3E}">
        <p14:creationId xmlns:p14="http://schemas.microsoft.com/office/powerpoint/2010/main" val="2233357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0" y="0"/>
            <a:ext cx="7391400" cy="513110"/>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buFont typeface="Wingdings" panose="05000000000000000000" pitchFamily="2" charset="2"/>
              <a:buChar char="Ø"/>
            </a:pPr>
            <a:r>
              <a:rPr lang="en-US" dirty="0">
                <a:solidFill>
                  <a:srgbClr val="0000CC"/>
                </a:solidFill>
              </a:rPr>
              <a:t>Introduction</a:t>
            </a:r>
          </a:p>
          <a:p>
            <a:pPr>
              <a:spcBef>
                <a:spcPts val="1800"/>
              </a:spcBef>
            </a:pPr>
            <a:r>
              <a:rPr lang="en-US" dirty="0">
                <a:solidFill>
                  <a:schemeClr val="bg1">
                    <a:lumMod val="75000"/>
                  </a:schemeClr>
                </a:solidFill>
              </a:rPr>
              <a:t>Some Popular Structure Metrics</a:t>
            </a:r>
          </a:p>
          <a:p>
            <a:pPr>
              <a:spcBef>
                <a:spcPts val="1800"/>
              </a:spcBef>
            </a:pPr>
            <a:r>
              <a:rPr lang="en-US" dirty="0">
                <a:solidFill>
                  <a:schemeClr val="bg1">
                    <a:lumMod val="75000"/>
                  </a:schemeClr>
                </a:solidFill>
              </a:rPr>
              <a:t>Cohesion and Coupling</a:t>
            </a:r>
          </a:p>
          <a:p>
            <a:pPr lvl="1">
              <a:spcBef>
                <a:spcPts val="1800"/>
              </a:spcBef>
            </a:pPr>
            <a:r>
              <a:rPr lang="en-US" dirty="0">
                <a:solidFill>
                  <a:schemeClr val="bg1">
                    <a:lumMod val="75000"/>
                  </a:schemeClr>
                </a:solidFill>
              </a:rPr>
              <a:t>Coupling</a:t>
            </a:r>
          </a:p>
          <a:p>
            <a:pPr lvl="1">
              <a:spcBef>
                <a:spcPts val="1800"/>
              </a:spcBef>
            </a:pPr>
            <a:r>
              <a:rPr lang="en-US" dirty="0">
                <a:solidFill>
                  <a:schemeClr val="bg1">
                    <a:lumMod val="75000"/>
                  </a:schemeClr>
                </a:solidFill>
              </a:rPr>
              <a:t>Cohesion</a:t>
            </a:r>
          </a:p>
          <a:p>
            <a:pPr>
              <a:spcBef>
                <a:spcPts val="1800"/>
              </a:spcBef>
            </a:pPr>
            <a:r>
              <a:rPr lang="en-US" dirty="0">
                <a:solidFill>
                  <a:schemeClr val="bg1">
                    <a:lumMod val="75000"/>
                  </a:schemeClr>
                </a:solidFill>
              </a:rPr>
              <a:t>Measures of Data Flow</a:t>
            </a:r>
          </a:p>
          <a:p>
            <a:pPr marL="0" indent="0">
              <a:spcBef>
                <a:spcPts val="1800"/>
              </a:spcBef>
              <a:buNone/>
            </a:pPr>
            <a:endParaRPr lang="en-US" dirty="0"/>
          </a:p>
          <a:p>
            <a:pPr lvl="1"/>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7771" y="1041517"/>
            <a:ext cx="3463136" cy="361705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0053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a:xfrm>
            <a:off x="2423972" y="54107"/>
            <a:ext cx="7320610" cy="946863"/>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In-Phase Defects</a:t>
            </a:r>
          </a:p>
        </p:txBody>
      </p:sp>
      <p:sp>
        <p:nvSpPr>
          <p:cNvPr id="1796099" name="Rectangle 3"/>
          <p:cNvSpPr>
            <a:spLocks noGrp="1" noChangeArrowheads="1"/>
          </p:cNvSpPr>
          <p:nvPr>
            <p:ph type="body" idx="1"/>
          </p:nvPr>
        </p:nvSpPr>
        <p:spPr>
          <a:xfrm>
            <a:off x="1401358" y="1228218"/>
            <a:ext cx="9652601" cy="280191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gn="ctr">
              <a:lnSpc>
                <a:spcPct val="90000"/>
              </a:lnSpc>
              <a:buNone/>
            </a:pPr>
            <a:r>
              <a:rPr lang="en-US" altLang="en-US" i="1" dirty="0">
                <a:solidFill>
                  <a:srgbClr val="0000CC"/>
                </a:solidFill>
              </a:rPr>
              <a:t>In-phase defects</a:t>
            </a:r>
            <a:r>
              <a:rPr lang="en-US" altLang="en-US" dirty="0"/>
              <a:t> are those that are </a:t>
            </a:r>
            <a:r>
              <a:rPr lang="en-US" altLang="en-US" i="1" dirty="0">
                <a:solidFill>
                  <a:srgbClr val="0000CC"/>
                </a:solidFill>
              </a:rPr>
              <a:t>corrected in the same development phase</a:t>
            </a:r>
            <a:r>
              <a:rPr lang="en-US" altLang="en-US" dirty="0"/>
              <a:t> where they were introduced</a:t>
            </a:r>
          </a:p>
          <a:p>
            <a:pPr marL="285750" indent="-285750">
              <a:lnSpc>
                <a:spcPct val="90000"/>
              </a:lnSpc>
              <a:spcBef>
                <a:spcPts val="1800"/>
              </a:spcBef>
              <a:buNone/>
            </a:pPr>
            <a:r>
              <a:rPr lang="en-US" altLang="en-US" dirty="0"/>
              <a:t> 	- </a:t>
            </a:r>
            <a:r>
              <a:rPr lang="en-US" altLang="en-US" b="0" dirty="0"/>
              <a:t>Example: a coding error that is caught and corrected while you are writing the code, before going to system test</a:t>
            </a:r>
          </a:p>
          <a:p>
            <a:pPr>
              <a:lnSpc>
                <a:spcPct val="90000"/>
              </a:lnSpc>
              <a:spcBef>
                <a:spcPts val="3000"/>
              </a:spcBef>
              <a:buFont typeface="Wingdings" panose="05000000000000000000" pitchFamily="2" charset="2"/>
              <a:buChar char="Ø"/>
            </a:pPr>
            <a:r>
              <a:rPr lang="en-US" altLang="en-US" dirty="0"/>
              <a:t>Measuring in-phase defects tells you which parts of your process generate large numbers of defects </a:t>
            </a:r>
          </a:p>
        </p:txBody>
      </p:sp>
      <p:sp>
        <p:nvSpPr>
          <p:cNvPr id="1796100" name="AutoShape 4"/>
          <p:cNvSpPr>
            <a:spLocks noChangeArrowheads="1"/>
          </p:cNvSpPr>
          <p:nvPr/>
        </p:nvSpPr>
        <p:spPr bwMode="auto">
          <a:xfrm>
            <a:off x="2274277" y="4455172"/>
            <a:ext cx="7620000" cy="1203325"/>
          </a:xfrm>
          <a:prstGeom prst="roundRect">
            <a:avLst>
              <a:gd name="adj" fmla="val 16667"/>
            </a:avLst>
          </a:prstGeom>
          <a:solidFill>
            <a:schemeClr val="accent2"/>
          </a:solidFill>
          <a:ln w="38100">
            <a:solidFill>
              <a:srgbClr val="0000CC"/>
            </a:solidFill>
            <a:round/>
            <a:headEnd type="none" w="sm" len="sm"/>
            <a:tailEnd type="none" w="sm" len="sm"/>
          </a:ln>
          <a:effectLst>
            <a:outerShdw dist="107763" dir="2700000" algn="ctr" rotWithShape="0">
              <a:schemeClr val="bg2"/>
            </a:outerShdw>
          </a:effectLst>
        </p:spPr>
        <p:txBody>
          <a:bodyPr>
            <a:spAutoFit/>
          </a:bodyPr>
          <a:lstStyle/>
          <a:p>
            <a:pPr algn="ctr">
              <a:spcBef>
                <a:spcPct val="50000"/>
              </a:spcBef>
            </a:pPr>
            <a:r>
              <a:rPr lang="en-US" altLang="en-US" sz="3200" b="0" dirty="0">
                <a:latin typeface="Comic Sans MS" pitchFamily="66" charset="0"/>
              </a:rPr>
              <a:t>In-phase defects are generally the least costly to correct.</a:t>
            </a:r>
          </a:p>
        </p:txBody>
      </p:sp>
    </p:spTree>
    <p:extLst>
      <p:ext uri="{BB962C8B-B14F-4D97-AF65-F5344CB8AC3E}">
        <p14:creationId xmlns:p14="http://schemas.microsoft.com/office/powerpoint/2010/main" val="2119800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60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60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60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96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610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91721"/>
          </a:xfrm>
        </p:spPr>
        <p:txBody>
          <a:bodyPr/>
          <a:lstStyle/>
          <a:p>
            <a:r>
              <a:rPr lang="en-US" dirty="0"/>
              <a:t>Possible </a:t>
            </a:r>
            <a:r>
              <a:rPr lang="en-US" u="sng" dirty="0"/>
              <a:t>Goals</a:t>
            </a:r>
            <a:r>
              <a:rPr lang="en-US" dirty="0"/>
              <a:t> for Measuring</a:t>
            </a:r>
            <a:br>
              <a:rPr lang="en-US" dirty="0"/>
            </a:br>
            <a:r>
              <a:rPr lang="en-US" dirty="0"/>
              <a:t>Software Structure</a:t>
            </a:r>
            <a:r>
              <a:rPr lang="en-US" sz="2000" dirty="0"/>
              <a:t> (1 of 5)</a:t>
            </a:r>
            <a:endParaRPr lang="en-US" dirty="0"/>
          </a:p>
        </p:txBody>
      </p:sp>
      <p:sp>
        <p:nvSpPr>
          <p:cNvPr id="3" name="Content Placeholder 2"/>
          <p:cNvSpPr>
            <a:spLocks noGrp="1"/>
          </p:cNvSpPr>
          <p:nvPr>
            <p:ph idx="1"/>
          </p:nvPr>
        </p:nvSpPr>
        <p:spPr>
          <a:xfrm>
            <a:off x="1033434" y="1233629"/>
            <a:ext cx="9982651" cy="1230647"/>
          </a:xfrm>
        </p:spPr>
        <p:txBody>
          <a:bodyPr anchor="ctr"/>
          <a:lstStyle/>
          <a:p>
            <a:pPr marL="0" indent="0" algn="ctr">
              <a:spcBef>
                <a:spcPts val="2400"/>
              </a:spcBef>
              <a:buNone/>
            </a:pPr>
            <a:r>
              <a:rPr lang="en-US" sz="3200" dirty="0"/>
              <a:t>To identify and </a:t>
            </a:r>
            <a:r>
              <a:rPr lang="en-US" sz="3200" i="1" dirty="0">
                <a:solidFill>
                  <a:srgbClr val="0000CC"/>
                </a:solidFill>
              </a:rPr>
              <a:t>admire the beauty</a:t>
            </a:r>
            <a:r>
              <a:rPr lang="en-US" sz="3200" dirty="0"/>
              <a:t> of its architecture?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578" y="2711304"/>
            <a:ext cx="2128060" cy="32281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2" descr="Image result for programm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7744" y="3883362"/>
            <a:ext cx="3482084" cy="2239704"/>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bwMode="auto">
          <a:xfrm>
            <a:off x="2296265" y="2711303"/>
            <a:ext cx="3097986" cy="925032"/>
          </a:xfrm>
          <a:prstGeom prst="wedgeRoundRectCallout">
            <a:avLst>
              <a:gd name="adj1" fmla="val 40671"/>
              <a:gd name="adj2" fmla="val 130242"/>
              <a:gd name="adj3" fmla="val 16667"/>
            </a:avLst>
          </a:prstGeom>
          <a:solidFill>
            <a:schemeClr val="accent2"/>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That’s really beautiful code!</a:t>
            </a:r>
          </a:p>
        </p:txBody>
      </p:sp>
    </p:spTree>
    <p:extLst>
      <p:ext uri="{BB962C8B-B14F-4D97-AF65-F5344CB8AC3E}">
        <p14:creationId xmlns:p14="http://schemas.microsoft.com/office/powerpoint/2010/main" val="3140901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87541"/>
          </a:xfrm>
        </p:spPr>
        <p:txBody>
          <a:bodyPr/>
          <a:lstStyle/>
          <a:p>
            <a:r>
              <a:rPr lang="en-US" dirty="0"/>
              <a:t>Possible </a:t>
            </a:r>
            <a:r>
              <a:rPr lang="en-US" u="sng" dirty="0"/>
              <a:t>Goals</a:t>
            </a:r>
            <a:r>
              <a:rPr lang="en-US" dirty="0"/>
              <a:t> for Measuring</a:t>
            </a:r>
            <a:br>
              <a:rPr lang="en-US" dirty="0"/>
            </a:br>
            <a:r>
              <a:rPr lang="en-US" dirty="0"/>
              <a:t>Software Structure</a:t>
            </a:r>
            <a:r>
              <a:rPr lang="en-US" sz="2000" dirty="0"/>
              <a:t> (2 of 5)</a:t>
            </a:r>
            <a:endParaRPr lang="en-US" dirty="0"/>
          </a:p>
        </p:txBody>
      </p:sp>
      <p:sp>
        <p:nvSpPr>
          <p:cNvPr id="3" name="Content Placeholder 2"/>
          <p:cNvSpPr>
            <a:spLocks noGrp="1"/>
          </p:cNvSpPr>
          <p:nvPr>
            <p:ph idx="1"/>
          </p:nvPr>
        </p:nvSpPr>
        <p:spPr>
          <a:xfrm>
            <a:off x="1190344" y="1293146"/>
            <a:ext cx="9885258" cy="4597180"/>
          </a:xfrm>
        </p:spPr>
        <p:txBody>
          <a:bodyPr/>
          <a:lstStyle/>
          <a:p>
            <a:pPr marL="0" indent="0" algn="ctr">
              <a:spcBef>
                <a:spcPts val="1800"/>
              </a:spcBef>
              <a:buNone/>
            </a:pPr>
            <a:r>
              <a:rPr lang="en-US" dirty="0"/>
              <a:t>To help us identify </a:t>
            </a:r>
            <a:r>
              <a:rPr lang="en-US" i="1" dirty="0">
                <a:solidFill>
                  <a:srgbClr val="0000CC"/>
                </a:solidFill>
              </a:rPr>
              <a:t>structural approaches</a:t>
            </a:r>
            <a:r>
              <a:rPr lang="en-US" dirty="0"/>
              <a:t> that are </a:t>
            </a:r>
            <a:r>
              <a:rPr lang="en-US" i="1" dirty="0">
                <a:solidFill>
                  <a:srgbClr val="0000CC"/>
                </a:solidFill>
              </a:rPr>
              <a:t>more successful </a:t>
            </a:r>
            <a:r>
              <a:rPr lang="en-US" dirty="0"/>
              <a:t>than others</a:t>
            </a:r>
          </a:p>
          <a:p>
            <a:pPr lvl="1">
              <a:spcBef>
                <a:spcPts val="2400"/>
              </a:spcBef>
            </a:pPr>
            <a:r>
              <a:rPr lang="en-US" dirty="0"/>
              <a:t>Less error prone</a:t>
            </a:r>
          </a:p>
          <a:p>
            <a:pPr lvl="1">
              <a:spcBef>
                <a:spcPts val="2400"/>
              </a:spcBef>
            </a:pPr>
            <a:r>
              <a:rPr lang="en-US" dirty="0"/>
              <a:t>Easier to test</a:t>
            </a:r>
          </a:p>
          <a:p>
            <a:pPr lvl="1">
              <a:spcBef>
                <a:spcPts val="2400"/>
              </a:spcBef>
            </a:pPr>
            <a:r>
              <a:rPr lang="en-US" dirty="0"/>
              <a:t>Easier to understand</a:t>
            </a:r>
          </a:p>
          <a:p>
            <a:pPr lvl="1">
              <a:spcBef>
                <a:spcPts val="2400"/>
              </a:spcBef>
            </a:pPr>
            <a:r>
              <a:rPr lang="en-US" dirty="0"/>
              <a:t>Easier to maintain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296" y="2213715"/>
            <a:ext cx="4937326" cy="398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8803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063034"/>
          </a:xfrm>
        </p:spPr>
        <p:txBody>
          <a:bodyPr/>
          <a:lstStyle/>
          <a:p>
            <a:r>
              <a:rPr lang="en-US" dirty="0"/>
              <a:t>Possible </a:t>
            </a:r>
            <a:r>
              <a:rPr lang="en-US" u="sng" dirty="0"/>
              <a:t>Goals</a:t>
            </a:r>
            <a:r>
              <a:rPr lang="en-US" dirty="0"/>
              <a:t> for Measuring</a:t>
            </a:r>
            <a:br>
              <a:rPr lang="en-US" dirty="0"/>
            </a:br>
            <a:r>
              <a:rPr lang="en-US" dirty="0"/>
              <a:t>Software Structure</a:t>
            </a:r>
            <a:r>
              <a:rPr lang="en-US" sz="2000" dirty="0"/>
              <a:t> (3 of 5)</a:t>
            </a:r>
            <a:endParaRPr lang="en-US" dirty="0"/>
          </a:p>
        </p:txBody>
      </p:sp>
      <p:sp>
        <p:nvSpPr>
          <p:cNvPr id="3" name="Content Placeholder 2"/>
          <p:cNvSpPr>
            <a:spLocks noGrp="1"/>
          </p:cNvSpPr>
          <p:nvPr>
            <p:ph idx="1"/>
          </p:nvPr>
        </p:nvSpPr>
        <p:spPr>
          <a:xfrm>
            <a:off x="833240" y="1435395"/>
            <a:ext cx="10215309" cy="561135"/>
          </a:xfrm>
        </p:spPr>
        <p:txBody>
          <a:bodyPr/>
          <a:lstStyle/>
          <a:p>
            <a:pPr marL="0" indent="0" algn="ctr">
              <a:spcBef>
                <a:spcPts val="1800"/>
              </a:spcBef>
              <a:buNone/>
            </a:pPr>
            <a:r>
              <a:rPr lang="en-US" dirty="0"/>
              <a:t>To help us </a:t>
            </a:r>
            <a:r>
              <a:rPr lang="en-US" i="1" dirty="0">
                <a:solidFill>
                  <a:srgbClr val="0000CC"/>
                </a:solidFill>
              </a:rPr>
              <a:t>estimate the effort</a:t>
            </a:r>
            <a:r>
              <a:rPr lang="en-US" dirty="0"/>
              <a:t> to produce the software</a:t>
            </a:r>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560" y="3071007"/>
            <a:ext cx="3776540" cy="2071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6210" y="2573079"/>
            <a:ext cx="2362867" cy="3540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819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148315"/>
          </a:xfrm>
        </p:spPr>
        <p:txBody>
          <a:bodyPr/>
          <a:lstStyle/>
          <a:p>
            <a:r>
              <a:rPr lang="en-US" dirty="0"/>
              <a:t>Possible </a:t>
            </a:r>
            <a:r>
              <a:rPr lang="en-US" u="sng" dirty="0"/>
              <a:t>Goals</a:t>
            </a:r>
            <a:r>
              <a:rPr lang="en-US" dirty="0"/>
              <a:t> for Measuring</a:t>
            </a:r>
            <a:br>
              <a:rPr lang="en-US" dirty="0"/>
            </a:br>
            <a:r>
              <a:rPr lang="en-US" dirty="0"/>
              <a:t>Software Structure</a:t>
            </a:r>
            <a:r>
              <a:rPr lang="en-US" sz="2000" dirty="0"/>
              <a:t> (4 of 5)</a:t>
            </a:r>
            <a:endParaRPr lang="en-US" dirty="0"/>
          </a:p>
        </p:txBody>
      </p:sp>
      <p:sp>
        <p:nvSpPr>
          <p:cNvPr id="3" name="Content Placeholder 2"/>
          <p:cNvSpPr>
            <a:spLocks noGrp="1"/>
          </p:cNvSpPr>
          <p:nvPr>
            <p:ph idx="1"/>
          </p:nvPr>
        </p:nvSpPr>
        <p:spPr>
          <a:xfrm>
            <a:off x="1848441" y="1435395"/>
            <a:ext cx="8436787" cy="669852"/>
          </a:xfrm>
        </p:spPr>
        <p:txBody>
          <a:bodyPr/>
          <a:lstStyle/>
          <a:p>
            <a:pPr marL="0" indent="0" algn="ctr">
              <a:spcBef>
                <a:spcPts val="1800"/>
              </a:spcBef>
              <a:buNone/>
            </a:pPr>
            <a:r>
              <a:rPr lang="en-US" dirty="0"/>
              <a:t>To help us estimate the </a:t>
            </a:r>
            <a:r>
              <a:rPr lang="en-US" i="1" dirty="0">
                <a:solidFill>
                  <a:srgbClr val="0000CC"/>
                </a:solidFill>
              </a:rPr>
              <a:t>quality</a:t>
            </a:r>
            <a:r>
              <a:rPr lang="en-US" dirty="0"/>
              <a:t> of the software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0234" y="2429762"/>
            <a:ext cx="8567159" cy="327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59697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0"/>
            <a:ext cx="10856107" cy="1120005"/>
          </a:xfrm>
        </p:spPr>
        <p:txBody>
          <a:bodyPr/>
          <a:lstStyle/>
          <a:p>
            <a:r>
              <a:rPr lang="en-US" dirty="0"/>
              <a:t>Possible </a:t>
            </a:r>
            <a:r>
              <a:rPr lang="en-US" u="sng" dirty="0"/>
              <a:t>Goals</a:t>
            </a:r>
            <a:r>
              <a:rPr lang="en-US" dirty="0"/>
              <a:t> for Measuring</a:t>
            </a:r>
            <a:br>
              <a:rPr lang="en-US" dirty="0"/>
            </a:br>
            <a:r>
              <a:rPr lang="en-US" dirty="0"/>
              <a:t>Software Structure</a:t>
            </a:r>
            <a:r>
              <a:rPr lang="en-US" sz="2000" dirty="0"/>
              <a:t> (5 of 5)</a:t>
            </a:r>
            <a:endParaRPr lang="en-US" dirty="0"/>
          </a:p>
        </p:txBody>
      </p:sp>
      <p:sp>
        <p:nvSpPr>
          <p:cNvPr id="3" name="Content Placeholder 2"/>
          <p:cNvSpPr>
            <a:spLocks noGrp="1"/>
          </p:cNvSpPr>
          <p:nvPr>
            <p:ph idx="1"/>
          </p:nvPr>
        </p:nvSpPr>
        <p:spPr>
          <a:xfrm>
            <a:off x="984738" y="1435396"/>
            <a:ext cx="10058400" cy="1010093"/>
          </a:xfrm>
        </p:spPr>
        <p:txBody>
          <a:bodyPr/>
          <a:lstStyle/>
          <a:p>
            <a:pPr marL="0" indent="0" algn="ctr">
              <a:spcBef>
                <a:spcPts val="1800"/>
              </a:spcBef>
              <a:buNone/>
            </a:pPr>
            <a:r>
              <a:rPr lang="en-US" dirty="0"/>
              <a:t>To help us devise a </a:t>
            </a:r>
            <a:r>
              <a:rPr lang="en-US" i="1" dirty="0">
                <a:solidFill>
                  <a:srgbClr val="0000CC"/>
                </a:solidFill>
              </a:rPr>
              <a:t>more effective test plan</a:t>
            </a:r>
            <a:r>
              <a:rPr lang="en-US" dirty="0"/>
              <a:t> for the software</a:t>
            </a:r>
          </a:p>
        </p:txBody>
      </p:sp>
      <p:pic>
        <p:nvPicPr>
          <p:cNvPr id="4100" name="Picture 4" descr="Image result for software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474" y="2472956"/>
            <a:ext cx="46196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28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4449" y="0"/>
            <a:ext cx="9636369" cy="649278"/>
          </a:xfrm>
        </p:spPr>
        <p:txBody>
          <a:bodyPr/>
          <a:lstStyle/>
          <a:p>
            <a:r>
              <a:rPr lang="en-US" sz="3000" dirty="0"/>
              <a:t>Does Structure Relate to These Things?</a:t>
            </a:r>
          </a:p>
        </p:txBody>
      </p:sp>
      <p:sp>
        <p:nvSpPr>
          <p:cNvPr id="3" name="Content Placeholder 2"/>
          <p:cNvSpPr>
            <a:spLocks noGrp="1"/>
          </p:cNvSpPr>
          <p:nvPr>
            <p:ph idx="1"/>
          </p:nvPr>
        </p:nvSpPr>
        <p:spPr>
          <a:xfrm>
            <a:off x="1141647" y="1054260"/>
            <a:ext cx="9836564" cy="4986669"/>
          </a:xfrm>
        </p:spPr>
        <p:txBody>
          <a:bodyPr/>
          <a:lstStyle/>
          <a:p>
            <a:pPr marL="0" indent="0">
              <a:buNone/>
            </a:pPr>
            <a:r>
              <a:rPr lang="en-US" dirty="0"/>
              <a:t>Intuitively, </a:t>
            </a:r>
            <a:r>
              <a:rPr lang="en-US" i="1" dirty="0">
                <a:solidFill>
                  <a:srgbClr val="0000CC"/>
                </a:solidFill>
              </a:rPr>
              <a:t>we believe that the structure of the software relates to its quality</a:t>
            </a:r>
            <a:r>
              <a:rPr lang="en-US" dirty="0"/>
              <a:t> and to the effort required to develop, test and support it:</a:t>
            </a:r>
          </a:p>
          <a:p>
            <a:pPr lvl="1"/>
            <a:r>
              <a:rPr lang="en-US" dirty="0"/>
              <a:t>Ease of programming</a:t>
            </a:r>
          </a:p>
          <a:p>
            <a:pPr lvl="1"/>
            <a:r>
              <a:rPr lang="en-US" dirty="0"/>
              <a:t>Ease of understanding</a:t>
            </a:r>
          </a:p>
          <a:p>
            <a:pPr lvl="1"/>
            <a:r>
              <a:rPr lang="en-US" dirty="0"/>
              <a:t>Ease of testing and maintaining</a:t>
            </a:r>
          </a:p>
          <a:p>
            <a:pPr marL="57150" indent="0">
              <a:spcBef>
                <a:spcPts val="1800"/>
              </a:spcBef>
              <a:buNone/>
            </a:pPr>
            <a:r>
              <a:rPr lang="en-US" dirty="0"/>
              <a:t>So our </a:t>
            </a:r>
            <a:r>
              <a:rPr lang="en-US" i="1" dirty="0">
                <a:solidFill>
                  <a:srgbClr val="0000CC"/>
                </a:solidFill>
              </a:rPr>
              <a:t>information needs</a:t>
            </a:r>
            <a:r>
              <a:rPr lang="en-US" dirty="0"/>
              <a:t> tend to be things like:</a:t>
            </a:r>
          </a:p>
          <a:p>
            <a:pPr marL="800100" lvl="1"/>
            <a:r>
              <a:rPr lang="en-US" dirty="0"/>
              <a:t>What aspects of software structure can help </a:t>
            </a:r>
            <a:r>
              <a:rPr lang="en-US" b="1" i="1" dirty="0">
                <a:solidFill>
                  <a:srgbClr val="0000CC"/>
                </a:solidFill>
              </a:rPr>
              <a:t>forecast</a:t>
            </a:r>
            <a:r>
              <a:rPr lang="en-US" dirty="0"/>
              <a:t> development effort and quality?</a:t>
            </a:r>
          </a:p>
          <a:p>
            <a:pPr marL="800100" lvl="1"/>
            <a:r>
              <a:rPr lang="en-US" b="1" i="1" dirty="0">
                <a:solidFill>
                  <a:srgbClr val="0000CC"/>
                </a:solidFill>
              </a:rPr>
              <a:t>How should I test this software</a:t>
            </a:r>
            <a:r>
              <a:rPr lang="en-US" dirty="0"/>
              <a:t>?</a:t>
            </a:r>
          </a:p>
          <a:p>
            <a:pPr marL="800100" lvl="1"/>
            <a:r>
              <a:rPr lang="en-US" b="1" i="1" dirty="0">
                <a:solidFill>
                  <a:srgbClr val="0000CC"/>
                </a:solidFill>
              </a:rPr>
              <a:t>How can I improve</a:t>
            </a:r>
            <a:r>
              <a:rPr lang="en-US" dirty="0"/>
              <a:t> my software structure?</a:t>
            </a:r>
          </a:p>
          <a:p>
            <a:pPr marL="800100" lvl="1"/>
            <a:r>
              <a:rPr lang="en-US" b="1" i="1" dirty="0">
                <a:solidFill>
                  <a:srgbClr val="0000CC"/>
                </a:solidFill>
              </a:rPr>
              <a:t>How much has it improved</a:t>
            </a:r>
            <a:r>
              <a:rPr lang="en-US" dirty="0"/>
              <a:t>?</a:t>
            </a:r>
          </a:p>
          <a:p>
            <a:pPr marL="800100" lvl="1"/>
            <a:endParaRPr lang="en-US" dirty="0"/>
          </a:p>
        </p:txBody>
      </p:sp>
    </p:spTree>
    <p:extLst>
      <p:ext uri="{BB962C8B-B14F-4D97-AF65-F5344CB8AC3E}">
        <p14:creationId xmlns:p14="http://schemas.microsoft.com/office/powerpoint/2010/main" val="83576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587" y="43285"/>
            <a:ext cx="8718813" cy="968507"/>
          </a:xfrm>
        </p:spPr>
        <p:txBody>
          <a:bodyPr/>
          <a:lstStyle/>
          <a:p>
            <a:r>
              <a:rPr lang="en-US" sz="3000" dirty="0"/>
              <a:t>How Can We Measure Software Structure?</a:t>
            </a:r>
          </a:p>
        </p:txBody>
      </p:sp>
      <p:sp>
        <p:nvSpPr>
          <p:cNvPr id="3" name="Content Placeholder 2"/>
          <p:cNvSpPr>
            <a:spLocks noGrp="1"/>
          </p:cNvSpPr>
          <p:nvPr>
            <p:ph idx="1"/>
          </p:nvPr>
        </p:nvSpPr>
        <p:spPr>
          <a:xfrm>
            <a:off x="1175238" y="1313908"/>
            <a:ext cx="9809510" cy="4486940"/>
          </a:xfrm>
        </p:spPr>
        <p:txBody>
          <a:bodyPr/>
          <a:lstStyle/>
          <a:p>
            <a:pPr marL="0" indent="0">
              <a:buNone/>
            </a:pPr>
            <a:r>
              <a:rPr lang="en-US" dirty="0"/>
              <a:t>Many have attempted to devise ways of measuring structural aspects of software to see if they can show more specific relationships</a:t>
            </a:r>
          </a:p>
          <a:p>
            <a:pPr lvl="1"/>
            <a:r>
              <a:rPr lang="en-US" dirty="0"/>
              <a:t>For example</a:t>
            </a:r>
          </a:p>
          <a:p>
            <a:pPr lvl="2"/>
            <a:r>
              <a:rPr lang="en-US" dirty="0"/>
              <a:t>Halstead’s attempt to define programming difficulty and level of the language</a:t>
            </a:r>
          </a:p>
          <a:p>
            <a:pPr lvl="2"/>
            <a:r>
              <a:rPr lang="en-US" dirty="0"/>
              <a:t>McCabe’s complexity measures (to be discussed later)</a:t>
            </a:r>
          </a:p>
          <a:p>
            <a:pPr lvl="1"/>
            <a:endParaRPr lang="en-US" dirty="0"/>
          </a:p>
          <a:p>
            <a:pPr marL="0" indent="0">
              <a:buNone/>
            </a:pPr>
            <a:r>
              <a:rPr lang="en-US" dirty="0"/>
              <a:t>In this lecture we will explore </a:t>
            </a:r>
            <a:r>
              <a:rPr lang="en-US" i="1" dirty="0">
                <a:solidFill>
                  <a:srgbClr val="0000CC"/>
                </a:solidFill>
              </a:rPr>
              <a:t>several of the most frequently cited and used methods of measuring software structure</a:t>
            </a:r>
            <a:r>
              <a:rPr lang="en-US" dirty="0"/>
              <a:t> and talk about their effectiveness </a:t>
            </a:r>
          </a:p>
        </p:txBody>
      </p:sp>
    </p:spTree>
    <p:extLst>
      <p:ext uri="{BB962C8B-B14F-4D97-AF65-F5344CB8AC3E}">
        <p14:creationId xmlns:p14="http://schemas.microsoft.com/office/powerpoint/2010/main" val="47844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2951" y="109869"/>
            <a:ext cx="10052990" cy="453656"/>
          </a:xfrm>
        </p:spPr>
        <p:txBody>
          <a:bodyPr/>
          <a:lstStyle/>
          <a:p>
            <a:r>
              <a:rPr lang="en-US" dirty="0"/>
              <a:t>There are Many Things We Could Measure</a:t>
            </a:r>
          </a:p>
        </p:txBody>
      </p:sp>
      <p:sp>
        <p:nvSpPr>
          <p:cNvPr id="3" name="Content Placeholder 2"/>
          <p:cNvSpPr>
            <a:spLocks noGrp="1"/>
          </p:cNvSpPr>
          <p:nvPr>
            <p:ph idx="1"/>
          </p:nvPr>
        </p:nvSpPr>
        <p:spPr>
          <a:xfrm>
            <a:off x="1174111" y="1060488"/>
            <a:ext cx="9928545" cy="5233987"/>
          </a:xfrm>
        </p:spPr>
        <p:txBody>
          <a:bodyPr/>
          <a:lstStyle/>
          <a:p>
            <a:r>
              <a:rPr lang="en-US" dirty="0"/>
              <a:t>Each </a:t>
            </a:r>
            <a:r>
              <a:rPr lang="en-US" i="1" dirty="0">
                <a:solidFill>
                  <a:srgbClr val="0000CC"/>
                </a:solidFill>
              </a:rPr>
              <a:t>Level of Abstraction</a:t>
            </a:r>
            <a:r>
              <a:rPr lang="en-US" dirty="0"/>
              <a:t> has different Elements to Measure</a:t>
            </a:r>
          </a:p>
          <a:p>
            <a:pPr lvl="1"/>
            <a:r>
              <a:rPr lang="en-US" dirty="0"/>
              <a:t>Statement, function, method, class, package, sub-system, system</a:t>
            </a:r>
          </a:p>
          <a:p>
            <a:pPr>
              <a:spcBef>
                <a:spcPts val="1800"/>
              </a:spcBef>
            </a:pPr>
            <a:r>
              <a:rPr lang="en-US" dirty="0"/>
              <a:t>We must understand how to </a:t>
            </a:r>
            <a:r>
              <a:rPr lang="en-US" i="1" dirty="0">
                <a:solidFill>
                  <a:srgbClr val="0000CC"/>
                </a:solidFill>
              </a:rPr>
              <a:t>describe</a:t>
            </a:r>
            <a:r>
              <a:rPr lang="en-US" dirty="0"/>
              <a:t> each Element Measured</a:t>
            </a:r>
          </a:p>
          <a:p>
            <a:pPr lvl="1"/>
            <a:r>
              <a:rPr lang="en-US" dirty="0"/>
              <a:t>Syntax and semantics of the language or notation used to represent the software</a:t>
            </a:r>
          </a:p>
          <a:p>
            <a:pPr>
              <a:spcBef>
                <a:spcPts val="1800"/>
              </a:spcBef>
            </a:pPr>
            <a:r>
              <a:rPr lang="en-US" dirty="0"/>
              <a:t>Eventually, we must measure</a:t>
            </a:r>
            <a:r>
              <a:rPr lang="en-US" i="1" dirty="0">
                <a:solidFill>
                  <a:srgbClr val="0000CC"/>
                </a:solidFill>
              </a:rPr>
              <a:t> attributes</a:t>
            </a:r>
            <a:r>
              <a:rPr lang="en-US" dirty="0"/>
              <a:t> of </a:t>
            </a:r>
            <a:r>
              <a:rPr lang="en-US" i="1" dirty="0">
                <a:solidFill>
                  <a:srgbClr val="0000CC"/>
                </a:solidFill>
              </a:rPr>
              <a:t>individual components</a:t>
            </a:r>
            <a:r>
              <a:rPr lang="en-US" dirty="0"/>
              <a:t> or </a:t>
            </a:r>
            <a:r>
              <a:rPr lang="en-US" i="1" dirty="0">
                <a:solidFill>
                  <a:srgbClr val="0000CC"/>
                </a:solidFill>
              </a:rPr>
              <a:t>elements</a:t>
            </a:r>
            <a:r>
              <a:rPr lang="en-US" dirty="0"/>
              <a:t> of the design, code, requirements model, etc.</a:t>
            </a:r>
          </a:p>
        </p:txBody>
      </p:sp>
    </p:spTree>
    <p:extLst>
      <p:ext uri="{BB962C8B-B14F-4D97-AF65-F5344CB8AC3E}">
        <p14:creationId xmlns:p14="http://schemas.microsoft.com/office/powerpoint/2010/main" val="417193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914" y="152400"/>
            <a:ext cx="6903989" cy="339969"/>
          </a:xfrm>
        </p:spPr>
        <p:txBody>
          <a:bodyPr/>
          <a:lstStyle/>
          <a:p>
            <a:r>
              <a:rPr lang="en-US" dirty="0"/>
              <a:t>Flow Can Also be Measured</a:t>
            </a:r>
          </a:p>
        </p:txBody>
      </p:sp>
      <p:sp>
        <p:nvSpPr>
          <p:cNvPr id="3" name="Content Placeholder 2"/>
          <p:cNvSpPr>
            <a:spLocks noGrp="1"/>
          </p:cNvSpPr>
          <p:nvPr>
            <p:ph idx="1"/>
          </p:nvPr>
        </p:nvSpPr>
        <p:spPr>
          <a:xfrm>
            <a:off x="1159587" y="968942"/>
            <a:ext cx="5944597" cy="4554279"/>
          </a:xfrm>
        </p:spPr>
        <p:txBody>
          <a:bodyPr/>
          <a:lstStyle/>
          <a:p>
            <a:r>
              <a:rPr lang="en-US" dirty="0"/>
              <a:t>Control Flow</a:t>
            </a:r>
          </a:p>
          <a:p>
            <a:pPr lvl="1"/>
            <a:r>
              <a:rPr lang="en-US" dirty="0"/>
              <a:t>The </a:t>
            </a:r>
            <a:r>
              <a:rPr lang="en-US" b="1" i="1" dirty="0">
                <a:solidFill>
                  <a:srgbClr val="0000CC"/>
                </a:solidFill>
              </a:rPr>
              <a:t>sequence</a:t>
            </a:r>
            <a:r>
              <a:rPr lang="en-US" dirty="0"/>
              <a:t> in which things happen</a:t>
            </a:r>
          </a:p>
          <a:p>
            <a:pPr lvl="2"/>
            <a:r>
              <a:rPr lang="en-US" dirty="0"/>
              <a:t>Loops, parallelism, conditional execution, etc.</a:t>
            </a:r>
          </a:p>
          <a:p>
            <a:pPr>
              <a:spcBef>
                <a:spcPts val="8400"/>
              </a:spcBef>
            </a:pPr>
            <a:r>
              <a:rPr lang="en-US" dirty="0"/>
              <a:t>Data Flow</a:t>
            </a:r>
          </a:p>
          <a:p>
            <a:pPr lvl="1"/>
            <a:r>
              <a:rPr lang="en-US" dirty="0"/>
              <a:t>The </a:t>
            </a:r>
            <a:r>
              <a:rPr lang="en-US" b="1" i="1" dirty="0">
                <a:solidFill>
                  <a:srgbClr val="0000CC"/>
                </a:solidFill>
              </a:rPr>
              <a:t>trail of the data</a:t>
            </a:r>
            <a:r>
              <a:rPr lang="en-US" dirty="0"/>
              <a:t> as it flows through the program</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2938" y="4015662"/>
            <a:ext cx="4126245" cy="22590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8378" y="413225"/>
            <a:ext cx="3030805" cy="334165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8398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152400"/>
            <a:ext cx="6231266" cy="507699"/>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Introduction</a:t>
            </a:r>
          </a:p>
          <a:p>
            <a:pPr>
              <a:spcBef>
                <a:spcPts val="1800"/>
              </a:spcBef>
              <a:buFont typeface="Wingdings" panose="05000000000000000000" pitchFamily="2" charset="2"/>
              <a:buChar char="Ø"/>
            </a:pPr>
            <a:r>
              <a:rPr lang="en-US" dirty="0">
                <a:solidFill>
                  <a:srgbClr val="0000CC"/>
                </a:solidFill>
              </a:rPr>
              <a:t>Some Popular Structure Metrics</a:t>
            </a:r>
          </a:p>
          <a:p>
            <a:pPr>
              <a:spcBef>
                <a:spcPts val="1800"/>
              </a:spcBef>
            </a:pPr>
            <a:r>
              <a:rPr lang="en-US" dirty="0">
                <a:solidFill>
                  <a:schemeClr val="bg1">
                    <a:lumMod val="75000"/>
                  </a:schemeClr>
                </a:solidFill>
              </a:rPr>
              <a:t>Cohesion and Coupling</a:t>
            </a:r>
          </a:p>
          <a:p>
            <a:pPr lvl="1">
              <a:spcBef>
                <a:spcPts val="1800"/>
              </a:spcBef>
            </a:pPr>
            <a:r>
              <a:rPr lang="en-US" dirty="0">
                <a:solidFill>
                  <a:schemeClr val="bg1">
                    <a:lumMod val="75000"/>
                  </a:schemeClr>
                </a:solidFill>
              </a:rPr>
              <a:t>Coupling</a:t>
            </a:r>
          </a:p>
          <a:p>
            <a:pPr lvl="1">
              <a:spcBef>
                <a:spcPts val="1800"/>
              </a:spcBef>
            </a:pPr>
            <a:r>
              <a:rPr lang="en-US" dirty="0">
                <a:solidFill>
                  <a:schemeClr val="bg1">
                    <a:lumMod val="75000"/>
                  </a:schemeClr>
                </a:solidFill>
              </a:rPr>
              <a:t>Cohesion</a:t>
            </a:r>
          </a:p>
          <a:p>
            <a:pPr>
              <a:spcBef>
                <a:spcPts val="1800"/>
              </a:spcBef>
            </a:pPr>
            <a:r>
              <a:rPr lang="en-US" dirty="0">
                <a:solidFill>
                  <a:schemeClr val="bg1">
                    <a:lumMod val="75000"/>
                  </a:schemeClr>
                </a:solidFill>
              </a:rPr>
              <a:t>Measures of Data Flow</a:t>
            </a:r>
          </a:p>
          <a:p>
            <a:pPr marL="0" indent="0">
              <a:spcBef>
                <a:spcPts val="1800"/>
              </a:spcBef>
              <a:buNone/>
            </a:pPr>
            <a:endParaRPr lang="en-US" dirty="0"/>
          </a:p>
          <a:p>
            <a:pPr lvl="1"/>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5329" y="1814619"/>
            <a:ext cx="4647874" cy="2946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7758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8146" name="Rectangle 2"/>
          <p:cNvSpPr>
            <a:spLocks noGrp="1" noChangeArrowheads="1"/>
          </p:cNvSpPr>
          <p:nvPr>
            <p:ph type="title"/>
          </p:nvPr>
        </p:nvSpPr>
        <p:spPr>
          <a:xfrm>
            <a:off x="1520393" y="59517"/>
            <a:ext cx="9116947" cy="871115"/>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Out-of-Phase (Leaking)  Defects</a:t>
            </a:r>
          </a:p>
        </p:txBody>
      </p:sp>
      <p:sp>
        <p:nvSpPr>
          <p:cNvPr id="1798147" name="Rectangle 3"/>
          <p:cNvSpPr>
            <a:spLocks noGrp="1" noChangeArrowheads="1"/>
          </p:cNvSpPr>
          <p:nvPr>
            <p:ph type="body" idx="1"/>
          </p:nvPr>
        </p:nvSpPr>
        <p:spPr>
          <a:xfrm>
            <a:off x="1303966" y="1211986"/>
            <a:ext cx="9517335" cy="3856200"/>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t" anchorCtr="0" compatLnSpc="1">
            <a:prstTxWarp prst="textNoShape">
              <a:avLst/>
            </a:prstTxWarp>
          </a:bodyPr>
          <a:lstStyle/>
          <a:p>
            <a:pPr marL="0" indent="0" algn="ctr">
              <a:buNone/>
            </a:pPr>
            <a:r>
              <a:rPr lang="en-US" altLang="en-US" i="1" dirty="0">
                <a:solidFill>
                  <a:srgbClr val="0000CC"/>
                </a:solidFill>
              </a:rPr>
              <a:t>Out-of-phase defects</a:t>
            </a:r>
            <a:r>
              <a:rPr lang="en-US" altLang="en-US" dirty="0"/>
              <a:t> are those that are detected (and corrected) </a:t>
            </a:r>
            <a:r>
              <a:rPr lang="en-US" altLang="en-US" i="1" u="sng" dirty="0">
                <a:solidFill>
                  <a:srgbClr val="0000CC"/>
                </a:solidFill>
              </a:rPr>
              <a:t>after</a:t>
            </a:r>
            <a:r>
              <a:rPr lang="en-US" altLang="en-US" i="1" dirty="0">
                <a:solidFill>
                  <a:srgbClr val="0000CC"/>
                </a:solidFill>
              </a:rPr>
              <a:t> they leave</a:t>
            </a:r>
            <a:r>
              <a:rPr lang="en-US" altLang="en-US" dirty="0"/>
              <a:t> the phase where they were introduced</a:t>
            </a:r>
          </a:p>
          <a:p>
            <a:pPr marL="285750" indent="-285750">
              <a:buNone/>
            </a:pPr>
            <a:r>
              <a:rPr lang="en-US" altLang="en-US" dirty="0"/>
              <a:t> 	- </a:t>
            </a:r>
            <a:r>
              <a:rPr lang="en-US" altLang="en-US" b="0" dirty="0"/>
              <a:t>Example: a design error caught during unit test</a:t>
            </a:r>
          </a:p>
          <a:p>
            <a:pPr>
              <a:spcBef>
                <a:spcPct val="50000"/>
              </a:spcBef>
              <a:buFont typeface="Wingdings" panose="05000000000000000000" pitchFamily="2" charset="2"/>
              <a:buChar char="Ø"/>
            </a:pPr>
            <a:r>
              <a:rPr lang="en-US" altLang="en-US" dirty="0"/>
              <a:t>Measuring out-of-phase defects indicates how often you allow defects to “leak” from the phase where they originate</a:t>
            </a:r>
          </a:p>
          <a:p>
            <a:pPr marL="685800" lvl="1">
              <a:spcBef>
                <a:spcPts val="600"/>
              </a:spcBef>
            </a:pPr>
            <a:r>
              <a:rPr lang="en-US" altLang="en-US" b="1" dirty="0">
                <a:solidFill>
                  <a:srgbClr val="CC0000"/>
                </a:solidFill>
              </a:rPr>
              <a:t>this is a predictor of post-release failures</a:t>
            </a:r>
          </a:p>
          <a:p>
            <a:pPr marL="685800" lvl="1">
              <a:spcBef>
                <a:spcPts val="600"/>
              </a:spcBef>
            </a:pPr>
            <a:r>
              <a:rPr lang="en-US" altLang="en-US" dirty="0"/>
              <a:t>and also a good help in </a:t>
            </a:r>
            <a:r>
              <a:rPr lang="en-US" altLang="en-US" b="1" i="1" dirty="0">
                <a:solidFill>
                  <a:srgbClr val="0000CC"/>
                </a:solidFill>
              </a:rPr>
              <a:t>root cause analysis</a:t>
            </a:r>
          </a:p>
        </p:txBody>
      </p:sp>
      <p:sp>
        <p:nvSpPr>
          <p:cNvPr id="1798148" name="AutoShape 4"/>
          <p:cNvSpPr>
            <a:spLocks noChangeArrowheads="1"/>
          </p:cNvSpPr>
          <p:nvPr/>
        </p:nvSpPr>
        <p:spPr bwMode="auto">
          <a:xfrm>
            <a:off x="2564296" y="5195777"/>
            <a:ext cx="7129669" cy="1203325"/>
          </a:xfrm>
          <a:prstGeom prst="roundRect">
            <a:avLst>
              <a:gd name="adj" fmla="val 16667"/>
            </a:avLst>
          </a:prstGeom>
          <a:solidFill>
            <a:schemeClr val="accent2"/>
          </a:solidFill>
          <a:ln w="38100">
            <a:solidFill>
              <a:srgbClr val="0000CC"/>
            </a:solidFill>
            <a:round/>
            <a:headEnd type="none" w="sm" len="sm"/>
            <a:tailEnd type="none" w="sm" len="sm"/>
          </a:ln>
          <a:effectLst>
            <a:outerShdw dist="107763" dir="2700000" algn="ctr" rotWithShape="0">
              <a:schemeClr val="bg2"/>
            </a:outerShdw>
          </a:effectLst>
        </p:spPr>
        <p:txBody>
          <a:bodyPr wrap="square">
            <a:spAutoFit/>
          </a:bodyPr>
          <a:lstStyle/>
          <a:p>
            <a:pPr algn="ctr">
              <a:spcBef>
                <a:spcPct val="50000"/>
              </a:spcBef>
            </a:pPr>
            <a:r>
              <a:rPr lang="en-US" altLang="en-US" sz="3200" b="0" dirty="0">
                <a:latin typeface="Comic Sans MS" pitchFamily="66" charset="0"/>
              </a:rPr>
              <a:t>Out-of-phase defects are generally the most costly to correct.</a:t>
            </a:r>
          </a:p>
        </p:txBody>
      </p:sp>
      <p:sp>
        <p:nvSpPr>
          <p:cNvPr id="3" name="Callout: Left Arrow 2">
            <a:extLst>
              <a:ext uri="{FF2B5EF4-FFF2-40B4-BE49-F238E27FC236}">
                <a16:creationId xmlns:a16="http://schemas.microsoft.com/office/drawing/2014/main" id="{FBA18B19-509B-4CBA-8489-3114B7E595CC}"/>
              </a:ext>
            </a:extLst>
          </p:cNvPr>
          <p:cNvSpPr/>
          <p:nvPr/>
        </p:nvSpPr>
        <p:spPr bwMode="auto">
          <a:xfrm>
            <a:off x="8973095" y="4222422"/>
            <a:ext cx="3083311" cy="1142956"/>
          </a:xfrm>
          <a:prstGeom prst="leftArrowCallout">
            <a:avLst>
              <a:gd name="adj1" fmla="val 25000"/>
              <a:gd name="adj2" fmla="val 25000"/>
              <a:gd name="adj3" fmla="val 25000"/>
              <a:gd name="adj4" fmla="val 71970"/>
            </a:avLst>
          </a:prstGeom>
          <a:solidFill>
            <a:srgbClr val="66FFFF"/>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chemeClr val="tx1"/>
                </a:solidFill>
                <a:effectLst/>
                <a:latin typeface="Verdana" pitchFamily="34" charset="0"/>
              </a:rPr>
              <a:t>Finding</a:t>
            </a:r>
            <a:r>
              <a:rPr kumimoji="0" lang="en-US" sz="1800" b="1" i="0" u="none" strike="noStrike" cap="none" normalizeH="0" dirty="0">
                <a:ln>
                  <a:noFill/>
                </a:ln>
                <a:solidFill>
                  <a:schemeClr val="tx1"/>
                </a:solidFill>
                <a:effectLst/>
                <a:latin typeface="Verdana" pitchFamily="34" charset="0"/>
              </a:rPr>
              <a:t> the Ultimate Cause of a Defect</a:t>
            </a:r>
            <a:endParaRPr kumimoji="0" lang="en-US" sz="1800" b="1"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26372672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8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8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814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814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8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98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8148" grpId="0" animBg="1"/>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675" y="152400"/>
            <a:ext cx="8572725" cy="734947"/>
          </a:xfrm>
        </p:spPr>
        <p:txBody>
          <a:bodyPr/>
          <a:lstStyle/>
          <a:p>
            <a:r>
              <a:rPr lang="en-US" dirty="0"/>
              <a:t>Structural Fan-in and Fan-out</a:t>
            </a:r>
          </a:p>
        </p:txBody>
      </p:sp>
      <p:sp>
        <p:nvSpPr>
          <p:cNvPr id="3" name="Content Placeholder 2"/>
          <p:cNvSpPr>
            <a:spLocks noGrp="1"/>
          </p:cNvSpPr>
          <p:nvPr>
            <p:ph idx="1"/>
          </p:nvPr>
        </p:nvSpPr>
        <p:spPr>
          <a:xfrm>
            <a:off x="1109182" y="1339703"/>
            <a:ext cx="10009705" cy="4997303"/>
          </a:xfrm>
        </p:spPr>
        <p:txBody>
          <a:bodyPr/>
          <a:lstStyle/>
          <a:p>
            <a:pPr>
              <a:spcBef>
                <a:spcPts val="2400"/>
              </a:spcBef>
            </a:pPr>
            <a:r>
              <a:rPr lang="en-US" i="1" dirty="0">
                <a:solidFill>
                  <a:srgbClr val="0000CC"/>
                </a:solidFill>
              </a:rPr>
              <a:t>Fan-in</a:t>
            </a:r>
            <a:r>
              <a:rPr lang="en-US" dirty="0"/>
              <a:t> – the number of parent modules (the number of modules that call or utilize this module)</a:t>
            </a:r>
          </a:p>
          <a:p>
            <a:pPr lvl="1">
              <a:spcBef>
                <a:spcPts val="2400"/>
              </a:spcBef>
            </a:pPr>
            <a:r>
              <a:rPr lang="en-US" dirty="0"/>
              <a:t>Goal: high fan-in at the lower levels of the hierarchy, such as procedures </a:t>
            </a:r>
          </a:p>
          <a:p>
            <a:pPr>
              <a:spcBef>
                <a:spcPts val="2400"/>
              </a:spcBef>
            </a:pPr>
            <a:r>
              <a:rPr lang="en-US" i="1" dirty="0">
                <a:solidFill>
                  <a:srgbClr val="0000CC"/>
                </a:solidFill>
              </a:rPr>
              <a:t>Fan-out</a:t>
            </a:r>
            <a:r>
              <a:rPr lang="en-US" dirty="0"/>
              <a:t> – the number of subordinate modules (the number of modules that this module calls)</a:t>
            </a:r>
          </a:p>
          <a:p>
            <a:pPr lvl="1"/>
            <a:r>
              <a:rPr lang="en-US" dirty="0"/>
              <a:t>Goal: fan-out should be from 5 to 9 (7 </a:t>
            </a:r>
            <a:r>
              <a:rPr lang="en-US" sz="3200" b="1" baseline="15000" dirty="0">
                <a:sym typeface="WP MathA"/>
              </a:rPr>
              <a:t></a:t>
            </a:r>
            <a:r>
              <a:rPr lang="en-US" sz="2800" b="1" dirty="0">
                <a:sym typeface="WP MathA"/>
              </a:rPr>
              <a:t> </a:t>
            </a:r>
            <a:r>
              <a:rPr lang="en-US" dirty="0">
                <a:sym typeface="WP MathA"/>
              </a:rPr>
              <a:t>2)</a:t>
            </a:r>
            <a:r>
              <a:rPr lang="en-US" dirty="0"/>
              <a:t>.</a:t>
            </a:r>
          </a:p>
          <a:p>
            <a:pPr lvl="1"/>
            <a:r>
              <a:rPr lang="en-US" dirty="0"/>
              <a:t>This is based on studies of human psychology</a:t>
            </a:r>
          </a:p>
        </p:txBody>
      </p:sp>
    </p:spTree>
    <p:extLst>
      <p:ext uri="{BB962C8B-B14F-4D97-AF65-F5344CB8AC3E}">
        <p14:creationId xmlns:p14="http://schemas.microsoft.com/office/powerpoint/2010/main" val="39663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555" y="97391"/>
            <a:ext cx="8350889" cy="622225"/>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Introduction</a:t>
            </a:r>
          </a:p>
          <a:p>
            <a:pPr>
              <a:spcBef>
                <a:spcPts val="1800"/>
              </a:spcBef>
            </a:pPr>
            <a:r>
              <a:rPr lang="en-US" dirty="0">
                <a:solidFill>
                  <a:schemeClr val="bg1">
                    <a:lumMod val="75000"/>
                  </a:schemeClr>
                </a:solidFill>
              </a:rPr>
              <a:t>Some Popular Structure Metrics</a:t>
            </a:r>
          </a:p>
          <a:p>
            <a:pPr>
              <a:spcBef>
                <a:spcPts val="1800"/>
              </a:spcBef>
              <a:buFont typeface="Wingdings" panose="05000000000000000000" pitchFamily="2" charset="2"/>
              <a:buChar char="Ø"/>
            </a:pPr>
            <a:r>
              <a:rPr lang="en-US" dirty="0">
                <a:solidFill>
                  <a:srgbClr val="0000CC"/>
                </a:solidFill>
              </a:rPr>
              <a:t>Cohesion and Coupling</a:t>
            </a:r>
          </a:p>
          <a:p>
            <a:pPr lvl="1">
              <a:spcBef>
                <a:spcPts val="1800"/>
              </a:spcBef>
              <a:buFont typeface="Wingdings" panose="05000000000000000000" pitchFamily="2" charset="2"/>
              <a:buChar char="Ø"/>
            </a:pPr>
            <a:r>
              <a:rPr lang="en-US" b="1" dirty="0">
                <a:solidFill>
                  <a:srgbClr val="C00000"/>
                </a:solidFill>
              </a:rPr>
              <a:t>Coupling</a:t>
            </a:r>
          </a:p>
          <a:p>
            <a:pPr lvl="1">
              <a:spcBef>
                <a:spcPts val="1800"/>
              </a:spcBef>
            </a:pPr>
            <a:r>
              <a:rPr lang="en-US" dirty="0">
                <a:solidFill>
                  <a:schemeClr val="bg1">
                    <a:lumMod val="75000"/>
                  </a:schemeClr>
                </a:solidFill>
              </a:rPr>
              <a:t>Cohesion</a:t>
            </a:r>
          </a:p>
          <a:p>
            <a:pPr>
              <a:spcBef>
                <a:spcPts val="1800"/>
              </a:spcBef>
            </a:pPr>
            <a:r>
              <a:rPr lang="en-US" dirty="0">
                <a:solidFill>
                  <a:schemeClr val="bg1">
                    <a:lumMod val="75000"/>
                  </a:schemeClr>
                </a:solidFill>
              </a:rPr>
              <a:t>Measures of Data Flow</a:t>
            </a:r>
          </a:p>
          <a:p>
            <a:pPr marL="0" indent="0">
              <a:spcBef>
                <a:spcPts val="1800"/>
              </a:spcBef>
              <a:buNone/>
            </a:pPr>
            <a:endParaRPr lang="en-US" dirty="0"/>
          </a:p>
          <a:p>
            <a:pPr lvl="1"/>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08381" y="3315479"/>
            <a:ext cx="3555703" cy="14422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9659842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199" y="152402"/>
            <a:ext cx="10539948" cy="294166"/>
          </a:xfrm>
        </p:spPr>
        <p:txBody>
          <a:bodyPr/>
          <a:lstStyle/>
          <a:p>
            <a:r>
              <a:rPr lang="en-US" dirty="0"/>
              <a:t>Coupling of Modules or Methods -- Overview</a:t>
            </a:r>
          </a:p>
        </p:txBody>
      </p:sp>
      <p:sp>
        <p:nvSpPr>
          <p:cNvPr id="3" name="Content Placeholder 2"/>
          <p:cNvSpPr>
            <a:spLocks noGrp="1"/>
          </p:cNvSpPr>
          <p:nvPr>
            <p:ph idx="1"/>
          </p:nvPr>
        </p:nvSpPr>
        <p:spPr>
          <a:xfrm>
            <a:off x="1028024" y="876526"/>
            <a:ext cx="10161202" cy="4960750"/>
          </a:xfrm>
        </p:spPr>
        <p:txBody>
          <a:bodyPr/>
          <a:lstStyle/>
          <a:p>
            <a:r>
              <a:rPr lang="en-US" dirty="0"/>
              <a:t>Coupling refers to the </a:t>
            </a:r>
            <a:r>
              <a:rPr lang="en-US" i="1" dirty="0">
                <a:solidFill>
                  <a:srgbClr val="0000CC"/>
                </a:solidFill>
              </a:rPr>
              <a:t>degree of independence</a:t>
            </a:r>
            <a:r>
              <a:rPr lang="en-US" dirty="0"/>
              <a:t> of a program module or method.</a:t>
            </a:r>
          </a:p>
          <a:p>
            <a:pPr lvl="1">
              <a:spcBef>
                <a:spcPts val="1200"/>
              </a:spcBef>
            </a:pPr>
            <a:r>
              <a:rPr lang="en-US" dirty="0"/>
              <a:t>If measured for a </a:t>
            </a:r>
            <a:r>
              <a:rPr lang="en-US" b="1" dirty="0">
                <a:solidFill>
                  <a:srgbClr val="C00000"/>
                </a:solidFill>
              </a:rPr>
              <a:t>single module</a:t>
            </a:r>
            <a:r>
              <a:rPr lang="en-US" dirty="0"/>
              <a:t>, it indicates </a:t>
            </a:r>
            <a:r>
              <a:rPr lang="en-US" b="1" i="1" dirty="0">
                <a:solidFill>
                  <a:srgbClr val="0000CC"/>
                </a:solidFill>
              </a:rPr>
              <a:t>the extent to which the module can function (or be understood)</a:t>
            </a:r>
            <a:r>
              <a:rPr lang="en-US" dirty="0"/>
              <a:t> without the use of other modules</a:t>
            </a:r>
          </a:p>
          <a:p>
            <a:pPr lvl="1">
              <a:spcBef>
                <a:spcPts val="1200"/>
              </a:spcBef>
            </a:pPr>
            <a:r>
              <a:rPr lang="en-US" dirty="0"/>
              <a:t>If measured for a </a:t>
            </a:r>
            <a:r>
              <a:rPr lang="en-US" b="1" dirty="0">
                <a:solidFill>
                  <a:srgbClr val="C00000"/>
                </a:solidFill>
              </a:rPr>
              <a:t>pair of modules</a:t>
            </a:r>
            <a:r>
              <a:rPr lang="en-US" dirty="0"/>
              <a:t>, it indicates </a:t>
            </a:r>
            <a:r>
              <a:rPr lang="en-US" b="1" i="1" dirty="0">
                <a:solidFill>
                  <a:srgbClr val="0000CC"/>
                </a:solidFill>
              </a:rPr>
              <a:t>the extent to which</a:t>
            </a:r>
            <a:r>
              <a:rPr lang="en-US" dirty="0"/>
              <a:t> the </a:t>
            </a:r>
            <a:r>
              <a:rPr lang="en-US" b="1" i="1" dirty="0">
                <a:solidFill>
                  <a:srgbClr val="0000CC"/>
                </a:solidFill>
              </a:rPr>
              <a:t>two modules depend on each other</a:t>
            </a:r>
          </a:p>
          <a:p>
            <a:pPr>
              <a:spcBef>
                <a:spcPts val="2400"/>
              </a:spcBef>
            </a:pPr>
            <a:r>
              <a:rPr lang="en-US" dirty="0"/>
              <a:t>Goal:</a:t>
            </a:r>
          </a:p>
          <a:p>
            <a:pPr lvl="1">
              <a:spcBef>
                <a:spcPts val="1200"/>
              </a:spcBef>
            </a:pPr>
            <a:r>
              <a:rPr lang="en-US" dirty="0"/>
              <a:t>Low or loose coupling is associated with </a:t>
            </a:r>
            <a:r>
              <a:rPr lang="en-US" b="1" i="1" dirty="0">
                <a:solidFill>
                  <a:srgbClr val="0000CC"/>
                </a:solidFill>
              </a:rPr>
              <a:t>readability, testability </a:t>
            </a:r>
            <a:r>
              <a:rPr lang="en-US" dirty="0"/>
              <a:t>and </a:t>
            </a:r>
            <a:r>
              <a:rPr lang="en-US" b="1" i="1" dirty="0">
                <a:solidFill>
                  <a:srgbClr val="0000CC"/>
                </a:solidFill>
              </a:rPr>
              <a:t>low maintenance cost</a:t>
            </a:r>
          </a:p>
          <a:p>
            <a:pPr lvl="1">
              <a:spcBef>
                <a:spcPts val="1200"/>
              </a:spcBef>
            </a:pPr>
            <a:r>
              <a:rPr lang="en-US" dirty="0"/>
              <a:t>Tight coupling is associated with </a:t>
            </a:r>
            <a:r>
              <a:rPr lang="en-US" b="1" i="1" dirty="0">
                <a:solidFill>
                  <a:srgbClr val="0000CC"/>
                </a:solidFill>
              </a:rPr>
              <a:t>high maintenance cost</a:t>
            </a:r>
          </a:p>
        </p:txBody>
      </p:sp>
      <p:sp>
        <p:nvSpPr>
          <p:cNvPr id="4" name="Rounded Rectangle 3"/>
          <p:cNvSpPr/>
          <p:nvPr/>
        </p:nvSpPr>
        <p:spPr bwMode="auto">
          <a:xfrm>
            <a:off x="2470298" y="5932967"/>
            <a:ext cx="7485322" cy="478466"/>
          </a:xfrm>
          <a:prstGeom prst="roundRect">
            <a:avLst/>
          </a:prstGeom>
          <a:solidFill>
            <a:schemeClr val="accent2"/>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The original concept was developed by Stevens, et. al. (see references) </a:t>
            </a:r>
          </a:p>
        </p:txBody>
      </p:sp>
    </p:spTree>
    <p:extLst>
      <p:ext uri="{BB962C8B-B14F-4D97-AF65-F5344CB8AC3E}">
        <p14:creationId xmlns:p14="http://schemas.microsoft.com/office/powerpoint/2010/main" val="5307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Diagrams</a:t>
            </a:r>
          </a:p>
        </p:txBody>
      </p:sp>
      <p:pic>
        <p:nvPicPr>
          <p:cNvPr id="1026" name="Picture 2" descr="http://www.cems.uwe.ac.uk/%7Ejsa/UMLJavaShortCourse09/CGOutput/Unit3/unit3%280809%29/images/pic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974" y="1260733"/>
            <a:ext cx="3479133" cy="17723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5496740" y="4999257"/>
            <a:ext cx="6129388" cy="1325833"/>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i="1" dirty="0">
                <a:solidFill>
                  <a:srgbClr val="0000CC"/>
                </a:solidFill>
              </a:rPr>
              <a:t>Coupling</a:t>
            </a:r>
            <a:r>
              <a:rPr lang="en-US" dirty="0"/>
              <a:t> describes how much the modules or methods depend on other modules/methods.</a:t>
            </a:r>
          </a:p>
        </p:txBody>
      </p:sp>
      <p:grpSp>
        <p:nvGrpSpPr>
          <p:cNvPr id="6" name="Group 5">
            <a:extLst>
              <a:ext uri="{FF2B5EF4-FFF2-40B4-BE49-F238E27FC236}">
                <a16:creationId xmlns:a16="http://schemas.microsoft.com/office/drawing/2014/main" id="{D700C997-65E5-46E6-9F0A-03DAA855F5AB}"/>
              </a:ext>
            </a:extLst>
          </p:cNvPr>
          <p:cNvGrpSpPr/>
          <p:nvPr/>
        </p:nvGrpSpPr>
        <p:grpSpPr>
          <a:xfrm>
            <a:off x="1353265" y="3824878"/>
            <a:ext cx="3216238" cy="2407210"/>
            <a:chOff x="2199823" y="3711254"/>
            <a:chExt cx="3216238" cy="2407210"/>
          </a:xfrm>
        </p:grpSpPr>
        <p:pic>
          <p:nvPicPr>
            <p:cNvPr id="3" name="Picture 2">
              <a:extLst>
                <a:ext uri="{FF2B5EF4-FFF2-40B4-BE49-F238E27FC236}">
                  <a16:creationId xmlns:a16="http://schemas.microsoft.com/office/drawing/2014/main" id="{63D478C0-1B39-4C66-9739-FA9A1C821BD7}"/>
                </a:ext>
              </a:extLst>
            </p:cNvPr>
            <p:cNvPicPr>
              <a:picLocks noChangeAspect="1"/>
            </p:cNvPicPr>
            <p:nvPr/>
          </p:nvPicPr>
          <p:blipFill>
            <a:blip r:embed="rId3"/>
            <a:stretch>
              <a:fillRect/>
            </a:stretch>
          </p:blipFill>
          <p:spPr>
            <a:xfrm>
              <a:off x="2199823" y="3711254"/>
              <a:ext cx="3216238" cy="2251367"/>
            </a:xfrm>
            <a:prstGeom prst="rect">
              <a:avLst/>
            </a:prstGeom>
          </p:spPr>
        </p:pic>
        <p:sp>
          <p:nvSpPr>
            <p:cNvPr id="5" name="TextBox 4">
              <a:extLst>
                <a:ext uri="{FF2B5EF4-FFF2-40B4-BE49-F238E27FC236}">
                  <a16:creationId xmlns:a16="http://schemas.microsoft.com/office/drawing/2014/main" id="{7367543B-07C0-4531-9077-629B02677584}"/>
                </a:ext>
              </a:extLst>
            </p:cNvPr>
            <p:cNvSpPr txBox="1"/>
            <p:nvPr/>
          </p:nvSpPr>
          <p:spPr>
            <a:xfrm>
              <a:off x="3010518" y="5903020"/>
              <a:ext cx="1594847" cy="215444"/>
            </a:xfrm>
            <a:prstGeom prst="rect">
              <a:avLst/>
            </a:prstGeom>
            <a:noFill/>
          </p:spPr>
          <p:txBody>
            <a:bodyPr wrap="square" rtlCol="0">
              <a:spAutoFit/>
            </a:bodyPr>
            <a:lstStyle/>
            <a:p>
              <a:pPr algn="ctr"/>
              <a:r>
                <a:rPr lang="en-US" sz="800" dirty="0">
                  <a:latin typeface="Arial Narrow" panose="020B0606020202030204" pitchFamily="34" charset="0"/>
                </a:rPr>
                <a:t>Ecomputernotes.com</a:t>
              </a:r>
            </a:p>
          </p:txBody>
        </p:sp>
      </p:grpSp>
      <p:grpSp>
        <p:nvGrpSpPr>
          <p:cNvPr id="11" name="Group 10">
            <a:extLst>
              <a:ext uri="{FF2B5EF4-FFF2-40B4-BE49-F238E27FC236}">
                <a16:creationId xmlns:a16="http://schemas.microsoft.com/office/drawing/2014/main" id="{6EE6D0E4-61DE-48C5-ABB8-5E821C8D2DE9}"/>
              </a:ext>
            </a:extLst>
          </p:cNvPr>
          <p:cNvGrpSpPr/>
          <p:nvPr/>
        </p:nvGrpSpPr>
        <p:grpSpPr>
          <a:xfrm>
            <a:off x="5789228" y="670891"/>
            <a:ext cx="6305550" cy="4273768"/>
            <a:chOff x="5789228" y="670891"/>
            <a:chExt cx="6305550" cy="4273768"/>
          </a:xfrm>
        </p:grpSpPr>
        <p:pic>
          <p:nvPicPr>
            <p:cNvPr id="9" name="Picture 8">
              <a:extLst>
                <a:ext uri="{FF2B5EF4-FFF2-40B4-BE49-F238E27FC236}">
                  <a16:creationId xmlns:a16="http://schemas.microsoft.com/office/drawing/2014/main" id="{EDB949A3-79D4-4697-B13A-A01B127C0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228" y="670891"/>
              <a:ext cx="6305550" cy="4229100"/>
            </a:xfrm>
            <a:prstGeom prst="rect">
              <a:avLst/>
            </a:prstGeom>
          </p:spPr>
        </p:pic>
        <p:sp>
          <p:nvSpPr>
            <p:cNvPr id="10" name="TextBox 9">
              <a:extLst>
                <a:ext uri="{FF2B5EF4-FFF2-40B4-BE49-F238E27FC236}">
                  <a16:creationId xmlns:a16="http://schemas.microsoft.com/office/drawing/2014/main" id="{885C365F-C20F-43A9-A053-2574326BB76C}"/>
                </a:ext>
              </a:extLst>
            </p:cNvPr>
            <p:cNvSpPr txBox="1"/>
            <p:nvPr/>
          </p:nvSpPr>
          <p:spPr>
            <a:xfrm>
              <a:off x="8228678" y="4729215"/>
              <a:ext cx="1130827" cy="215444"/>
            </a:xfrm>
            <a:prstGeom prst="rect">
              <a:avLst/>
            </a:prstGeom>
            <a:noFill/>
          </p:spPr>
          <p:txBody>
            <a:bodyPr wrap="square" rtlCol="0">
              <a:spAutoFit/>
            </a:bodyPr>
            <a:lstStyle/>
            <a:p>
              <a:pPr algn="ctr"/>
              <a:r>
                <a:rPr lang="en-US" sz="800" dirty="0">
                  <a:latin typeface="Arial Narrow" panose="020B0606020202030204" pitchFamily="34" charset="0"/>
                </a:rPr>
                <a:t>Dailyfintech.com</a:t>
              </a:r>
            </a:p>
          </p:txBody>
        </p:sp>
      </p:grpSp>
    </p:spTree>
    <p:extLst>
      <p:ext uri="{BB962C8B-B14F-4D97-AF65-F5344CB8AC3E}">
        <p14:creationId xmlns:p14="http://schemas.microsoft.com/office/powerpoint/2010/main" val="690784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Tight Coupling</a:t>
            </a:r>
          </a:p>
        </p:txBody>
      </p:sp>
      <p:sp>
        <p:nvSpPr>
          <p:cNvPr id="3" name="Content Placeholder 2"/>
          <p:cNvSpPr>
            <a:spLocks noGrp="1"/>
          </p:cNvSpPr>
          <p:nvPr>
            <p:ph idx="1"/>
          </p:nvPr>
        </p:nvSpPr>
        <p:spPr>
          <a:xfrm>
            <a:off x="1082131" y="773723"/>
            <a:ext cx="10312700" cy="5652431"/>
          </a:xfrm>
        </p:spPr>
        <p:txBody>
          <a:bodyPr/>
          <a:lstStyle/>
          <a:p>
            <a:pPr>
              <a:spcBef>
                <a:spcPts val="1800"/>
              </a:spcBef>
            </a:pPr>
            <a:r>
              <a:rPr lang="en-US" dirty="0"/>
              <a:t>Assembly / compiling of modules or methods may be </a:t>
            </a:r>
            <a:r>
              <a:rPr lang="en-US" i="1" dirty="0">
                <a:solidFill>
                  <a:srgbClr val="0000CC"/>
                </a:solidFill>
              </a:rPr>
              <a:t>more complicated</a:t>
            </a:r>
            <a:r>
              <a:rPr lang="en-US" dirty="0"/>
              <a:t> and take more time, because you have to assemble / compile all of the affected ones</a:t>
            </a:r>
          </a:p>
          <a:p>
            <a:pPr>
              <a:spcBef>
                <a:spcPts val="1800"/>
              </a:spcBef>
            </a:pPr>
            <a:r>
              <a:rPr lang="en-US" i="1" dirty="0">
                <a:solidFill>
                  <a:srgbClr val="0000CC"/>
                </a:solidFill>
              </a:rPr>
              <a:t>Testing</a:t>
            </a:r>
            <a:r>
              <a:rPr lang="en-US" dirty="0"/>
              <a:t> of a module or method </a:t>
            </a:r>
            <a:r>
              <a:rPr lang="en-US" i="1" dirty="0">
                <a:solidFill>
                  <a:srgbClr val="0000CC"/>
                </a:solidFill>
              </a:rPr>
              <a:t>is harder</a:t>
            </a:r>
          </a:p>
          <a:p>
            <a:pPr lvl="1"/>
            <a:r>
              <a:rPr lang="en-US" dirty="0"/>
              <a:t>It involves interaction with other modules</a:t>
            </a:r>
          </a:p>
          <a:p>
            <a:r>
              <a:rPr lang="en-US" i="1" dirty="0">
                <a:solidFill>
                  <a:srgbClr val="0000CC"/>
                </a:solidFill>
              </a:rPr>
              <a:t>Changes</a:t>
            </a:r>
            <a:r>
              <a:rPr lang="en-US" dirty="0"/>
              <a:t> to one module or method </a:t>
            </a:r>
            <a:r>
              <a:rPr lang="en-US" i="1" dirty="0">
                <a:solidFill>
                  <a:srgbClr val="0000CC"/>
                </a:solidFill>
              </a:rPr>
              <a:t>affect other modules</a:t>
            </a:r>
            <a:r>
              <a:rPr lang="en-US" dirty="0"/>
              <a:t> or methods</a:t>
            </a:r>
          </a:p>
          <a:p>
            <a:pPr lvl="1"/>
            <a:r>
              <a:rPr lang="en-US" dirty="0"/>
              <a:t>Consequences of a change are easily overlooked</a:t>
            </a:r>
          </a:p>
          <a:p>
            <a:pPr lvl="1"/>
            <a:r>
              <a:rPr lang="en-US" dirty="0"/>
              <a:t>It is </a:t>
            </a:r>
            <a:r>
              <a:rPr lang="en-US" b="1" i="1" dirty="0">
                <a:solidFill>
                  <a:srgbClr val="0000CC"/>
                </a:solidFill>
              </a:rPr>
              <a:t>harder to test the consequences</a:t>
            </a:r>
            <a:r>
              <a:rPr lang="en-US" dirty="0"/>
              <a:t> of a change</a:t>
            </a:r>
          </a:p>
          <a:p>
            <a:pPr>
              <a:spcBef>
                <a:spcPts val="1800"/>
              </a:spcBef>
            </a:pPr>
            <a:r>
              <a:rPr lang="en-US" i="1" dirty="0">
                <a:solidFill>
                  <a:srgbClr val="0000CC"/>
                </a:solidFill>
              </a:rPr>
              <a:t>Reuse</a:t>
            </a:r>
            <a:r>
              <a:rPr lang="en-US" dirty="0"/>
              <a:t> of a module is </a:t>
            </a:r>
            <a:r>
              <a:rPr lang="en-US" i="1" dirty="0">
                <a:solidFill>
                  <a:srgbClr val="0000CC"/>
                </a:solidFill>
              </a:rPr>
              <a:t>more error prone</a:t>
            </a:r>
          </a:p>
          <a:p>
            <a:pPr>
              <a:spcBef>
                <a:spcPts val="1800"/>
              </a:spcBef>
            </a:pPr>
            <a:r>
              <a:rPr lang="en-US" dirty="0"/>
              <a:t>Software </a:t>
            </a:r>
            <a:r>
              <a:rPr lang="en-US" i="1" dirty="0">
                <a:solidFill>
                  <a:srgbClr val="0000CC"/>
                </a:solidFill>
              </a:rPr>
              <a:t>performance</a:t>
            </a:r>
            <a:r>
              <a:rPr lang="en-US" dirty="0"/>
              <a:t> may be </a:t>
            </a:r>
            <a:r>
              <a:rPr lang="en-US" i="1" dirty="0">
                <a:solidFill>
                  <a:srgbClr val="0000CC"/>
                </a:solidFill>
              </a:rPr>
              <a:t>affected due to</a:t>
            </a:r>
            <a:r>
              <a:rPr lang="en-US" dirty="0">
                <a:solidFill>
                  <a:srgbClr val="0000CC"/>
                </a:solidFill>
              </a:rPr>
              <a:t> </a:t>
            </a:r>
            <a:r>
              <a:rPr lang="en-US" dirty="0"/>
              <a:t>the </a:t>
            </a:r>
            <a:r>
              <a:rPr lang="en-US" i="1" dirty="0">
                <a:solidFill>
                  <a:srgbClr val="0000CC"/>
                </a:solidFill>
              </a:rPr>
              <a:t>overhead</a:t>
            </a:r>
            <a:r>
              <a:rPr lang="en-US" dirty="0"/>
              <a:t> of message/parameter passing and interpretation</a:t>
            </a:r>
          </a:p>
        </p:txBody>
      </p:sp>
    </p:spTree>
    <p:extLst>
      <p:ext uri="{BB962C8B-B14F-4D97-AF65-F5344CB8AC3E}">
        <p14:creationId xmlns:p14="http://schemas.microsoft.com/office/powerpoint/2010/main" val="2800230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Coupling (Myers’ Classification)</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3704" y="1042825"/>
            <a:ext cx="6600677" cy="495784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TextBox 3"/>
          <p:cNvSpPr txBox="1"/>
          <p:nvPr/>
        </p:nvSpPr>
        <p:spPr>
          <a:xfrm>
            <a:off x="3406508" y="5997507"/>
            <a:ext cx="5515068" cy="215444"/>
          </a:xfrm>
          <a:prstGeom prst="rect">
            <a:avLst/>
          </a:prstGeom>
          <a:noFill/>
        </p:spPr>
        <p:txBody>
          <a:bodyPr wrap="square" rtlCol="0">
            <a:spAutoFit/>
          </a:bodyPr>
          <a:lstStyle/>
          <a:p>
            <a:pPr algn="ctr"/>
            <a:r>
              <a:rPr lang="en-US" sz="800" dirty="0">
                <a:latin typeface="Arial Narrow" panose="020B0606020202030204" pitchFamily="34" charset="0"/>
              </a:rPr>
              <a:t>En.Wikipedia.org</a:t>
            </a:r>
          </a:p>
        </p:txBody>
      </p:sp>
    </p:spTree>
    <p:extLst>
      <p:ext uri="{BB962C8B-B14F-4D97-AF65-F5344CB8AC3E}">
        <p14:creationId xmlns:p14="http://schemas.microsoft.com/office/powerpoint/2010/main" val="30533252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Coupling Defined </a:t>
            </a:r>
            <a:r>
              <a:rPr lang="en-US" sz="2000" dirty="0"/>
              <a:t>(slide 1 of 2)</a:t>
            </a:r>
            <a:endParaRPr lang="en-US" dirty="0"/>
          </a:p>
        </p:txBody>
      </p:sp>
      <p:sp>
        <p:nvSpPr>
          <p:cNvPr id="3" name="Content Placeholder 2"/>
          <p:cNvSpPr>
            <a:spLocks noGrp="1"/>
          </p:cNvSpPr>
          <p:nvPr>
            <p:ph idx="1"/>
          </p:nvPr>
        </p:nvSpPr>
        <p:spPr>
          <a:xfrm>
            <a:off x="1125414" y="875414"/>
            <a:ext cx="9777047" cy="5107172"/>
          </a:xfrm>
        </p:spPr>
        <p:txBody>
          <a:bodyPr/>
          <a:lstStyle/>
          <a:p>
            <a:pPr marL="0" indent="0">
              <a:buNone/>
            </a:pPr>
            <a:r>
              <a:rPr lang="en-US" dirty="0"/>
              <a:t>From tightest to loosest (Myers’ classification)</a:t>
            </a:r>
          </a:p>
          <a:p>
            <a:pPr marL="509588" lvl="1" indent="-457200">
              <a:spcBef>
                <a:spcPts val="1800"/>
              </a:spcBef>
              <a:buFont typeface="Wingdings" panose="05000000000000000000" pitchFamily="2" charset="2"/>
              <a:buChar char="§"/>
            </a:pPr>
            <a:r>
              <a:rPr lang="en-US" b="1" i="1" dirty="0">
                <a:solidFill>
                  <a:srgbClr val="0000CC"/>
                </a:solidFill>
              </a:rPr>
              <a:t>Content coupling</a:t>
            </a:r>
            <a:r>
              <a:rPr lang="en-US" dirty="0"/>
              <a:t>: one module modifies or relies on the </a:t>
            </a:r>
            <a:r>
              <a:rPr lang="en-US" b="1" dirty="0">
                <a:solidFill>
                  <a:srgbClr val="C00000"/>
                </a:solidFill>
              </a:rPr>
              <a:t>internal data </a:t>
            </a:r>
            <a:r>
              <a:rPr lang="en-US" dirty="0"/>
              <a:t>or other workings of another module.</a:t>
            </a:r>
          </a:p>
          <a:p>
            <a:pPr marL="509588" lvl="1" indent="-457200">
              <a:spcBef>
                <a:spcPts val="1800"/>
              </a:spcBef>
              <a:buFont typeface="Wingdings" panose="05000000000000000000" pitchFamily="2" charset="2"/>
              <a:buChar char="§"/>
            </a:pPr>
            <a:r>
              <a:rPr lang="en-US" b="1" i="1" dirty="0">
                <a:solidFill>
                  <a:srgbClr val="0000CC"/>
                </a:solidFill>
              </a:rPr>
              <a:t>Common coupling</a:t>
            </a:r>
            <a:r>
              <a:rPr lang="en-US" dirty="0"/>
              <a:t>: two modules </a:t>
            </a:r>
            <a:r>
              <a:rPr lang="en-US" b="1" dirty="0">
                <a:solidFill>
                  <a:srgbClr val="C00000"/>
                </a:solidFill>
              </a:rPr>
              <a:t>share the same global data</a:t>
            </a:r>
            <a:r>
              <a:rPr lang="en-US" dirty="0"/>
              <a:t>.  If the global data is changed in format or content, it affects all modules that use it.</a:t>
            </a:r>
          </a:p>
          <a:p>
            <a:pPr marL="509588" lvl="1" indent="-457200">
              <a:spcBef>
                <a:spcPts val="1800"/>
              </a:spcBef>
              <a:buFont typeface="Wingdings" panose="05000000000000000000" pitchFamily="2" charset="2"/>
              <a:buChar char="§"/>
            </a:pPr>
            <a:r>
              <a:rPr lang="en-US" b="1" i="1" dirty="0">
                <a:solidFill>
                  <a:srgbClr val="0000CC"/>
                </a:solidFill>
              </a:rPr>
              <a:t>External coupling</a:t>
            </a:r>
            <a:r>
              <a:rPr lang="en-US" dirty="0"/>
              <a:t>: two modules </a:t>
            </a:r>
            <a:r>
              <a:rPr lang="en-US" b="1" dirty="0">
                <a:solidFill>
                  <a:srgbClr val="C00000"/>
                </a:solidFill>
              </a:rPr>
              <a:t>share an externally imposed data format, communication protocol or device interface</a:t>
            </a:r>
            <a:r>
              <a:rPr lang="en-US" dirty="0"/>
              <a:t>.</a:t>
            </a:r>
          </a:p>
          <a:p>
            <a:pPr lvl="1">
              <a:spcBef>
                <a:spcPts val="600"/>
              </a:spcBef>
              <a:buFont typeface="Arial" panose="020B0604020202020204" pitchFamily="34" charset="0"/>
              <a:buChar char="–"/>
            </a:pPr>
            <a:r>
              <a:rPr lang="en-US" sz="2000" dirty="0"/>
              <a:t>For example, both use the same communication interface</a:t>
            </a:r>
          </a:p>
          <a:p>
            <a:pPr marL="509588" lvl="1" indent="-457200">
              <a:spcBef>
                <a:spcPts val="1800"/>
              </a:spcBef>
              <a:buFont typeface="Wingdings" panose="05000000000000000000" pitchFamily="2" charset="2"/>
              <a:buChar char="§"/>
            </a:pPr>
            <a:r>
              <a:rPr lang="en-US" b="1" i="1" dirty="0">
                <a:solidFill>
                  <a:srgbClr val="0000CC"/>
                </a:solidFill>
              </a:rPr>
              <a:t>Control coupling</a:t>
            </a:r>
            <a:r>
              <a:rPr lang="en-US" dirty="0"/>
              <a:t>: one module </a:t>
            </a:r>
            <a:r>
              <a:rPr lang="en-US" b="1" dirty="0">
                <a:solidFill>
                  <a:srgbClr val="C00000"/>
                </a:solidFill>
              </a:rPr>
              <a:t>controls the flow </a:t>
            </a:r>
            <a:r>
              <a:rPr lang="en-US" dirty="0"/>
              <a:t>of another, by passing it information on what to do (such as a flag).</a:t>
            </a:r>
          </a:p>
        </p:txBody>
      </p:sp>
    </p:spTree>
    <p:extLst>
      <p:ext uri="{BB962C8B-B14F-4D97-AF65-F5344CB8AC3E}">
        <p14:creationId xmlns:p14="http://schemas.microsoft.com/office/powerpoint/2010/main" val="33414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Degrees of Coupling Defined </a:t>
            </a:r>
            <a:r>
              <a:rPr lang="en-US" sz="2000" dirty="0"/>
              <a:t>(slide 2 of 2)</a:t>
            </a:r>
            <a:endParaRPr lang="en-US" dirty="0"/>
          </a:p>
        </p:txBody>
      </p:sp>
      <p:sp>
        <p:nvSpPr>
          <p:cNvPr id="3" name="Content Placeholder 2"/>
          <p:cNvSpPr>
            <a:spLocks noGrp="1"/>
          </p:cNvSpPr>
          <p:nvPr>
            <p:ph idx="1"/>
          </p:nvPr>
        </p:nvSpPr>
        <p:spPr>
          <a:xfrm>
            <a:off x="1239039" y="839510"/>
            <a:ext cx="9771636" cy="4419600"/>
          </a:xfrm>
        </p:spPr>
        <p:txBody>
          <a:bodyPr/>
          <a:lstStyle/>
          <a:p>
            <a:pPr marL="0" indent="0">
              <a:buNone/>
            </a:pPr>
            <a:r>
              <a:rPr lang="en-US" dirty="0"/>
              <a:t>From tightest to loosest (continued):</a:t>
            </a:r>
          </a:p>
          <a:p>
            <a:pPr marL="509588" lvl="1" indent="-457200">
              <a:spcBef>
                <a:spcPts val="1800"/>
              </a:spcBef>
              <a:buFont typeface="Wingdings" panose="05000000000000000000" pitchFamily="2" charset="2"/>
              <a:buChar char="§"/>
            </a:pPr>
            <a:r>
              <a:rPr lang="en-US" b="1" i="1" dirty="0">
                <a:solidFill>
                  <a:srgbClr val="0000CC"/>
                </a:solidFill>
              </a:rPr>
              <a:t>Stamp coupling (data structure coupling): </a:t>
            </a:r>
            <a:r>
              <a:rPr lang="en-US" dirty="0"/>
              <a:t>modules </a:t>
            </a:r>
            <a:r>
              <a:rPr lang="en-US" b="1" dirty="0">
                <a:solidFill>
                  <a:srgbClr val="C00000"/>
                </a:solidFill>
              </a:rPr>
              <a:t>share a composite data structure</a:t>
            </a:r>
            <a:r>
              <a:rPr lang="en-US" dirty="0"/>
              <a:t> and use different parts.</a:t>
            </a:r>
          </a:p>
          <a:p>
            <a:pPr marL="457200" indent="-457200">
              <a:spcBef>
                <a:spcPts val="1800"/>
              </a:spcBef>
            </a:pPr>
            <a:r>
              <a:rPr lang="en-US" sz="2200" i="1" dirty="0">
                <a:solidFill>
                  <a:srgbClr val="0000CC"/>
                </a:solidFill>
              </a:rPr>
              <a:t>Data coupling: </a:t>
            </a:r>
            <a:r>
              <a:rPr lang="en-US" sz="2200" b="0" dirty="0"/>
              <a:t>modules share data through </a:t>
            </a:r>
            <a:r>
              <a:rPr lang="en-US" sz="2200" dirty="0">
                <a:solidFill>
                  <a:srgbClr val="C00000"/>
                </a:solidFill>
              </a:rPr>
              <a:t>parameters</a:t>
            </a:r>
            <a:r>
              <a:rPr lang="en-US" sz="2200" b="0" dirty="0"/>
              <a:t> or other means.</a:t>
            </a:r>
          </a:p>
          <a:p>
            <a:pPr lvl="1">
              <a:spcBef>
                <a:spcPts val="600"/>
              </a:spcBef>
            </a:pPr>
            <a:r>
              <a:rPr lang="en-US" sz="2000" dirty="0"/>
              <a:t>For example, a subroutine call</a:t>
            </a:r>
          </a:p>
          <a:p>
            <a:pPr>
              <a:spcBef>
                <a:spcPts val="1800"/>
              </a:spcBef>
            </a:pPr>
            <a:r>
              <a:rPr lang="en-US" sz="2200" i="1" dirty="0">
                <a:solidFill>
                  <a:srgbClr val="0000CC"/>
                </a:solidFill>
              </a:rPr>
              <a:t>Message coupling: </a:t>
            </a:r>
            <a:r>
              <a:rPr lang="en-US" sz="2200" b="0" dirty="0"/>
              <a:t>modules communicate by </a:t>
            </a:r>
            <a:r>
              <a:rPr lang="en-US" sz="2200" dirty="0">
                <a:solidFill>
                  <a:srgbClr val="C00000"/>
                </a:solidFill>
              </a:rPr>
              <a:t>message passing</a:t>
            </a:r>
            <a:r>
              <a:rPr lang="en-US" sz="2200" b="0" dirty="0"/>
              <a:t>. </a:t>
            </a:r>
          </a:p>
          <a:p>
            <a:pPr lvl="1">
              <a:spcBef>
                <a:spcPts val="600"/>
              </a:spcBef>
            </a:pPr>
            <a:r>
              <a:rPr lang="en-US" sz="2000" dirty="0"/>
              <a:t>This is the loosest form of coupling</a:t>
            </a:r>
          </a:p>
          <a:p>
            <a:pPr>
              <a:spcBef>
                <a:spcPts val="1800"/>
              </a:spcBef>
            </a:pPr>
            <a:r>
              <a:rPr lang="en-US" sz="2200" i="1" dirty="0">
                <a:solidFill>
                  <a:srgbClr val="0000CC"/>
                </a:solidFill>
              </a:rPr>
              <a:t>No coupling: </a:t>
            </a:r>
            <a:r>
              <a:rPr lang="en-US" sz="2200" b="0" dirty="0"/>
              <a:t>modules </a:t>
            </a:r>
            <a:r>
              <a:rPr lang="en-US" sz="2200" dirty="0">
                <a:solidFill>
                  <a:srgbClr val="C00000"/>
                </a:solidFill>
              </a:rPr>
              <a:t>do not communicate </a:t>
            </a:r>
            <a:r>
              <a:rPr lang="en-US" sz="2200" b="0" dirty="0"/>
              <a:t>with each other.</a:t>
            </a:r>
          </a:p>
        </p:txBody>
      </p:sp>
      <p:sp>
        <p:nvSpPr>
          <p:cNvPr id="4" name="Rounded Rectangle 3"/>
          <p:cNvSpPr/>
          <p:nvPr/>
        </p:nvSpPr>
        <p:spPr bwMode="auto">
          <a:xfrm>
            <a:off x="2278913" y="6028660"/>
            <a:ext cx="7910622" cy="382773"/>
          </a:xfrm>
          <a:prstGeom prst="roundRect">
            <a:avLst/>
          </a:prstGeom>
          <a:solidFill>
            <a:schemeClr val="accent2"/>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These degrees were proposed by Myers in Stevens, et. al. (see references) </a:t>
            </a:r>
          </a:p>
        </p:txBody>
      </p:sp>
    </p:spTree>
    <p:extLst>
      <p:ext uri="{BB962C8B-B14F-4D97-AF65-F5344CB8AC3E}">
        <p14:creationId xmlns:p14="http://schemas.microsoft.com/office/powerpoint/2010/main" val="162328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Measures for OO </a:t>
            </a:r>
            <a:r>
              <a:rPr lang="en-US" u="sng" dirty="0"/>
              <a:t>Designs</a:t>
            </a:r>
          </a:p>
        </p:txBody>
      </p:sp>
      <p:sp>
        <p:nvSpPr>
          <p:cNvPr id="3" name="Content Placeholder 2"/>
          <p:cNvSpPr>
            <a:spLocks noGrp="1"/>
          </p:cNvSpPr>
          <p:nvPr>
            <p:ph idx="1"/>
          </p:nvPr>
        </p:nvSpPr>
        <p:spPr>
          <a:xfrm>
            <a:off x="1228217" y="1000970"/>
            <a:ext cx="9804099" cy="4893011"/>
          </a:xfrm>
        </p:spPr>
        <p:txBody>
          <a:bodyPr/>
          <a:lstStyle/>
          <a:p>
            <a:r>
              <a:rPr lang="en-US" dirty="0"/>
              <a:t>There are three categories of coupling for a class</a:t>
            </a:r>
          </a:p>
          <a:p>
            <a:pPr lvl="1">
              <a:spcBef>
                <a:spcPts val="1200"/>
              </a:spcBef>
            </a:pPr>
            <a:r>
              <a:rPr lang="en-US" b="1" i="1" dirty="0">
                <a:solidFill>
                  <a:srgbClr val="0000CC"/>
                </a:solidFill>
              </a:rPr>
              <a:t>Afferent coupling</a:t>
            </a:r>
            <a:r>
              <a:rPr lang="en-US" dirty="0"/>
              <a:t>: The number of responsibilities</a:t>
            </a:r>
          </a:p>
          <a:p>
            <a:pPr lvl="1">
              <a:spcBef>
                <a:spcPts val="1200"/>
              </a:spcBef>
            </a:pPr>
            <a:r>
              <a:rPr lang="en-US" b="1" i="1" dirty="0">
                <a:solidFill>
                  <a:srgbClr val="0000CC"/>
                </a:solidFill>
              </a:rPr>
              <a:t>Efferent coupling</a:t>
            </a:r>
            <a:r>
              <a:rPr lang="en-US" dirty="0"/>
              <a:t>: The number of dependencies</a:t>
            </a:r>
          </a:p>
          <a:p>
            <a:pPr lvl="1">
              <a:spcBef>
                <a:spcPts val="1200"/>
              </a:spcBef>
            </a:pPr>
            <a:r>
              <a:rPr lang="en-US" b="1" i="1" dirty="0">
                <a:solidFill>
                  <a:srgbClr val="0000CC"/>
                </a:solidFill>
              </a:rPr>
              <a:t>Total coupling</a:t>
            </a:r>
            <a:r>
              <a:rPr lang="en-US" dirty="0"/>
              <a:t>: </a:t>
            </a:r>
            <a:r>
              <a:rPr lang="en-US" b="1" dirty="0">
                <a:solidFill>
                  <a:srgbClr val="C00000"/>
                </a:solidFill>
              </a:rPr>
              <a:t>Afferent coupling + Efferent coupling</a:t>
            </a:r>
          </a:p>
          <a:p>
            <a:pPr>
              <a:spcBef>
                <a:spcPts val="1200"/>
              </a:spcBef>
            </a:pPr>
            <a:r>
              <a:rPr lang="en-US" dirty="0"/>
              <a:t>And there’s a measure computed from coupling info</a:t>
            </a:r>
            <a:endParaRPr lang="en-US" b="1" dirty="0"/>
          </a:p>
          <a:p>
            <a:pPr lvl="1">
              <a:spcBef>
                <a:spcPts val="1200"/>
              </a:spcBef>
            </a:pPr>
            <a:r>
              <a:rPr lang="en-US" b="1" i="1" dirty="0">
                <a:solidFill>
                  <a:srgbClr val="0000CC"/>
                </a:solidFill>
              </a:rPr>
              <a:t>Instability</a:t>
            </a:r>
            <a:r>
              <a:rPr lang="en-US" dirty="0"/>
              <a:t>: The ratio of efferent coupling to total coupling</a:t>
            </a:r>
          </a:p>
          <a:p>
            <a:pPr>
              <a:spcBef>
                <a:spcPts val="1800"/>
              </a:spcBef>
            </a:pPr>
            <a:r>
              <a:rPr lang="en-US" dirty="0"/>
              <a:t>Other forms of coupling have been defined</a:t>
            </a:r>
          </a:p>
          <a:p>
            <a:pPr lvl="1">
              <a:spcBef>
                <a:spcPts val="1200"/>
              </a:spcBef>
            </a:pPr>
            <a:r>
              <a:rPr lang="en-US" dirty="0"/>
              <a:t>Different design methodologies may have different forms of coupling</a:t>
            </a:r>
          </a:p>
        </p:txBody>
      </p:sp>
      <p:sp>
        <p:nvSpPr>
          <p:cNvPr id="4" name="Rounded Rectangle 3"/>
          <p:cNvSpPr/>
          <p:nvPr/>
        </p:nvSpPr>
        <p:spPr bwMode="auto">
          <a:xfrm>
            <a:off x="3682409" y="5284382"/>
            <a:ext cx="4880345" cy="627321"/>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solidFill>
                  <a:srgbClr val="0000CC"/>
                </a:solidFill>
              </a:rPr>
              <a:t>See Fenton, section 9.4.1 for further examples and details</a:t>
            </a:r>
          </a:p>
        </p:txBody>
      </p:sp>
    </p:spTree>
    <p:extLst>
      <p:ext uri="{BB962C8B-B14F-4D97-AF65-F5344CB8AC3E}">
        <p14:creationId xmlns:p14="http://schemas.microsoft.com/office/powerpoint/2010/main" val="34756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960" y="152400"/>
            <a:ext cx="8529440" cy="713304"/>
          </a:xfrm>
        </p:spPr>
        <p:txBody>
          <a:bodyPr/>
          <a:lstStyle/>
          <a:p>
            <a:r>
              <a:rPr lang="en-US" dirty="0"/>
              <a:t>How to Measure Coupling </a:t>
            </a:r>
            <a:br>
              <a:rPr lang="en-US" dirty="0"/>
            </a:br>
            <a:r>
              <a:rPr lang="en-US" sz="2000" dirty="0"/>
              <a:t>(slide 1 of 2)</a:t>
            </a:r>
            <a:endParaRPr lang="en-US" dirty="0"/>
          </a:p>
        </p:txBody>
      </p:sp>
      <p:sp>
        <p:nvSpPr>
          <p:cNvPr id="3" name="Content Placeholder 2"/>
          <p:cNvSpPr>
            <a:spLocks noGrp="1"/>
          </p:cNvSpPr>
          <p:nvPr>
            <p:ph idx="1"/>
          </p:nvPr>
        </p:nvSpPr>
        <p:spPr>
          <a:xfrm>
            <a:off x="1168701" y="1229832"/>
            <a:ext cx="9858206" cy="5075274"/>
          </a:xfrm>
        </p:spPr>
        <p:txBody>
          <a:bodyPr/>
          <a:lstStyle/>
          <a:p>
            <a:pPr marL="0" indent="0" algn="ctr">
              <a:buNone/>
            </a:pPr>
            <a:r>
              <a:rPr lang="en-US" dirty="0"/>
              <a:t>There are </a:t>
            </a:r>
            <a:r>
              <a:rPr lang="en-US" i="1" dirty="0">
                <a:solidFill>
                  <a:srgbClr val="0000CC"/>
                </a:solidFill>
              </a:rPr>
              <a:t>many proposed methods of measuring coupling</a:t>
            </a:r>
            <a:r>
              <a:rPr lang="en-US" dirty="0"/>
              <a:t>, varying somewhat with the kind of programming and other factors</a:t>
            </a:r>
          </a:p>
          <a:p>
            <a:pPr marL="0" indent="0">
              <a:spcBef>
                <a:spcPts val="1200"/>
              </a:spcBef>
              <a:buNone/>
            </a:pPr>
            <a:r>
              <a:rPr lang="en-US" dirty="0"/>
              <a:t>For </a:t>
            </a:r>
            <a:r>
              <a:rPr lang="en-US" i="1" dirty="0">
                <a:solidFill>
                  <a:srgbClr val="0000CC"/>
                </a:solidFill>
              </a:rPr>
              <a:t>procedural languages</a:t>
            </a:r>
            <a:r>
              <a:rPr lang="en-US" dirty="0"/>
              <a:t>, Stevens et. al. proposed the following formula for measuring the </a:t>
            </a:r>
            <a:r>
              <a:rPr lang="en-US" i="1" dirty="0">
                <a:solidFill>
                  <a:srgbClr val="0000CC"/>
                </a:solidFill>
              </a:rPr>
              <a:t>coupling of a </a:t>
            </a:r>
            <a:r>
              <a:rPr lang="en-US" i="1" u="sng" dirty="0">
                <a:solidFill>
                  <a:srgbClr val="0000CC"/>
                </a:solidFill>
              </a:rPr>
              <a:t>single</a:t>
            </a:r>
            <a:r>
              <a:rPr lang="en-US" i="1" dirty="0">
                <a:solidFill>
                  <a:srgbClr val="0000CC"/>
                </a:solidFill>
              </a:rPr>
              <a:t> module or method</a:t>
            </a:r>
            <a:r>
              <a:rPr lang="en-US" dirty="0"/>
              <a:t>:</a:t>
            </a:r>
          </a:p>
          <a:p>
            <a:pPr lvl="1">
              <a:spcBef>
                <a:spcPts val="1200"/>
              </a:spcBef>
            </a:pPr>
            <a:r>
              <a:rPr lang="en-US" dirty="0"/>
              <a:t>For data and control flow coupling:</a:t>
            </a:r>
          </a:p>
          <a:p>
            <a:pPr lvl="2">
              <a:spcBef>
                <a:spcPts val="600"/>
              </a:spcBef>
            </a:pPr>
            <a:r>
              <a:rPr lang="en-US" b="1" dirty="0">
                <a:solidFill>
                  <a:srgbClr val="C00000"/>
                </a:solidFill>
              </a:rPr>
              <a:t>d</a:t>
            </a:r>
            <a:r>
              <a:rPr lang="en-US" b="1" baseline="-25000" dirty="0">
                <a:solidFill>
                  <a:srgbClr val="C00000"/>
                </a:solidFill>
              </a:rPr>
              <a:t>i</a:t>
            </a:r>
            <a:r>
              <a:rPr lang="en-US" dirty="0"/>
              <a:t> = number of input data parameters</a:t>
            </a:r>
          </a:p>
          <a:p>
            <a:pPr lvl="2">
              <a:spcBef>
                <a:spcPts val="600"/>
              </a:spcBef>
            </a:pPr>
            <a:r>
              <a:rPr lang="en-US" b="1" dirty="0">
                <a:solidFill>
                  <a:srgbClr val="C00000"/>
                </a:solidFill>
              </a:rPr>
              <a:t>c</a:t>
            </a:r>
            <a:r>
              <a:rPr lang="en-US" b="1" baseline="-25000" dirty="0">
                <a:solidFill>
                  <a:srgbClr val="C00000"/>
                </a:solidFill>
              </a:rPr>
              <a:t>i</a:t>
            </a:r>
            <a:r>
              <a:rPr lang="en-US" dirty="0"/>
              <a:t> = number of input control parameters</a:t>
            </a:r>
          </a:p>
          <a:p>
            <a:pPr lvl="2">
              <a:spcBef>
                <a:spcPts val="600"/>
              </a:spcBef>
            </a:pPr>
            <a:r>
              <a:rPr lang="en-US" b="1" dirty="0">
                <a:solidFill>
                  <a:srgbClr val="C00000"/>
                </a:solidFill>
              </a:rPr>
              <a:t>d</a:t>
            </a:r>
            <a:r>
              <a:rPr lang="en-US" b="1" baseline="-25000" dirty="0">
                <a:solidFill>
                  <a:srgbClr val="C00000"/>
                </a:solidFill>
              </a:rPr>
              <a:t>o</a:t>
            </a:r>
            <a:r>
              <a:rPr lang="en-US" dirty="0"/>
              <a:t> = number of output data parameters</a:t>
            </a:r>
          </a:p>
          <a:p>
            <a:pPr lvl="2">
              <a:spcBef>
                <a:spcPts val="600"/>
              </a:spcBef>
            </a:pPr>
            <a:r>
              <a:rPr lang="en-US" b="1" dirty="0">
                <a:solidFill>
                  <a:srgbClr val="C00000"/>
                </a:solidFill>
              </a:rPr>
              <a:t>c</a:t>
            </a:r>
            <a:r>
              <a:rPr lang="en-US" b="1" baseline="-25000" dirty="0">
                <a:solidFill>
                  <a:srgbClr val="C00000"/>
                </a:solidFill>
              </a:rPr>
              <a:t>o</a:t>
            </a:r>
            <a:r>
              <a:rPr lang="en-US" dirty="0"/>
              <a:t> = number of output control parameters</a:t>
            </a:r>
          </a:p>
          <a:p>
            <a:pPr lvl="1">
              <a:spcBef>
                <a:spcPts val="1200"/>
              </a:spcBef>
            </a:pPr>
            <a:r>
              <a:rPr lang="en-US" b="1" dirty="0">
                <a:latin typeface="Arial Narrow" panose="020B0606020202030204" pitchFamily="34" charset="0"/>
              </a:rPr>
              <a:t>(continued on next slide)</a:t>
            </a:r>
          </a:p>
          <a:p>
            <a:pPr lvl="2">
              <a:spcBef>
                <a:spcPts val="1200"/>
              </a:spcBef>
            </a:pPr>
            <a:endParaRPr lang="en-US" dirty="0"/>
          </a:p>
          <a:p>
            <a:pPr lvl="2">
              <a:spcBef>
                <a:spcPts val="1200"/>
              </a:spcBef>
            </a:pPr>
            <a:endParaRPr lang="en-US" dirty="0"/>
          </a:p>
        </p:txBody>
      </p:sp>
    </p:spTree>
    <p:extLst>
      <p:ext uri="{BB962C8B-B14F-4D97-AF65-F5344CB8AC3E}">
        <p14:creationId xmlns:p14="http://schemas.microsoft.com/office/powerpoint/2010/main" val="326311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3090" name="Rectangle 2"/>
          <p:cNvSpPr>
            <a:spLocks noGrp="1" noChangeArrowheads="1"/>
          </p:cNvSpPr>
          <p:nvPr>
            <p:ph type="title"/>
          </p:nvPr>
        </p:nvSpPr>
        <p:spPr>
          <a:xfrm>
            <a:off x="2013098" y="0"/>
            <a:ext cx="8202211" cy="1120777"/>
          </a:xfrm>
          <a:noFill/>
          <a:ln/>
          <a:extLst>
            <a:ext uri="{91240B29-F687-4F45-9708-019B960494DF}">
              <a14:hiddenLine xmlns:a14="http://schemas.microsoft.com/office/drawing/2010/main" w="12700">
                <a:solidFill>
                  <a:schemeClr val="tx1"/>
                </a:solidFill>
                <a:miter lim="800000"/>
                <a:headEnd/>
                <a:tailEnd/>
              </a14:hiddenLine>
            </a:ext>
          </a:extLst>
        </p:spPr>
        <p:txBody>
          <a:bodyPr vert="horz" wrap="square" lIns="90488" tIns="44450" rIns="90488" bIns="44450" numCol="1" anchor="ctr" anchorCtr="0" compatLnSpc="1">
            <a:prstTxWarp prst="textNoShape">
              <a:avLst/>
            </a:prstTxWarp>
          </a:bodyPr>
          <a:lstStyle/>
          <a:p>
            <a:r>
              <a:rPr lang="en-US" altLang="en-US" dirty="0"/>
              <a:t>Defect Containment Analysis</a:t>
            </a:r>
            <a:br>
              <a:rPr lang="en-US" altLang="en-US" dirty="0"/>
            </a:br>
            <a:r>
              <a:rPr lang="en-US" altLang="en-US" dirty="0"/>
              <a:t>Step 1 – Collect the Data</a:t>
            </a:r>
            <a:endParaRPr lang="en-US" altLang="en-US" dirty="0">
              <a:solidFill>
                <a:schemeClr val="tx1"/>
              </a:solidFill>
            </a:endParaRPr>
          </a:p>
        </p:txBody>
      </p:sp>
      <p:grpSp>
        <p:nvGrpSpPr>
          <p:cNvPr id="1753095" name="Group 7"/>
          <p:cNvGrpSpPr>
            <a:grpSpLocks/>
          </p:cNvGrpSpPr>
          <p:nvPr/>
        </p:nvGrpSpPr>
        <p:grpSpPr bwMode="auto">
          <a:xfrm>
            <a:off x="4343401" y="2057752"/>
            <a:ext cx="3500437" cy="4038600"/>
            <a:chOff x="1683" y="1296"/>
            <a:chExt cx="2205" cy="2544"/>
          </a:xfrm>
        </p:grpSpPr>
        <p:sp>
          <p:nvSpPr>
            <p:cNvPr id="1753092" name="AutoShape 4"/>
            <p:cNvSpPr>
              <a:spLocks noChangeArrowheads="1"/>
            </p:cNvSpPr>
            <p:nvPr/>
          </p:nvSpPr>
          <p:spPr bwMode="auto">
            <a:xfrm>
              <a:off x="1683" y="1296"/>
              <a:ext cx="2205" cy="2544"/>
            </a:xfrm>
            <a:prstGeom prst="foldedCorner">
              <a:avLst>
                <a:gd name="adj" fmla="val 12500"/>
              </a:avLst>
            </a:prstGeom>
            <a:solidFill>
              <a:srgbClr val="FF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3093" name="Rectangle 5"/>
            <p:cNvSpPr>
              <a:spLocks noChangeArrowheads="1"/>
            </p:cNvSpPr>
            <p:nvPr/>
          </p:nvSpPr>
          <p:spPr bwMode="auto">
            <a:xfrm>
              <a:off x="1872" y="1341"/>
              <a:ext cx="1726" cy="229"/>
            </a:xfrm>
            <a:prstGeom prst="rect">
              <a:avLst/>
            </a:prstGeom>
            <a:solidFill>
              <a:srgbClr val="FF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a:spcBef>
                  <a:spcPct val="50000"/>
                </a:spcBef>
              </a:pPr>
              <a:r>
                <a:rPr lang="en-US" altLang="en-US" sz="1800">
                  <a:latin typeface="Arial" charset="0"/>
                </a:rPr>
                <a:t>Defect Report</a:t>
              </a:r>
            </a:p>
          </p:txBody>
        </p:sp>
        <p:sp>
          <p:nvSpPr>
            <p:cNvPr id="1753094" name="Rectangle 6"/>
            <p:cNvSpPr>
              <a:spLocks noChangeArrowheads="1"/>
            </p:cNvSpPr>
            <p:nvPr/>
          </p:nvSpPr>
          <p:spPr bwMode="auto">
            <a:xfrm>
              <a:off x="1776" y="1728"/>
              <a:ext cx="2110" cy="20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50000"/>
                </a:spcBef>
              </a:pPr>
              <a:r>
                <a:rPr lang="en-US" altLang="en-US" sz="1800" dirty="0">
                  <a:latin typeface="Arial" charset="0"/>
                </a:rPr>
                <a:t>Description ______________</a:t>
              </a:r>
            </a:p>
            <a:p>
              <a:pPr>
                <a:spcBef>
                  <a:spcPct val="50000"/>
                </a:spcBef>
              </a:pPr>
              <a:r>
                <a:rPr lang="en-US" altLang="en-US" sz="1800" dirty="0">
                  <a:latin typeface="Arial" charset="0"/>
                </a:rPr>
                <a:t>________________________</a:t>
              </a:r>
            </a:p>
            <a:p>
              <a:pPr>
                <a:spcBef>
                  <a:spcPct val="50000"/>
                </a:spcBef>
              </a:pPr>
              <a:r>
                <a:rPr lang="en-US" altLang="en-US" sz="1800" dirty="0">
                  <a:latin typeface="Arial" charset="0"/>
                </a:rPr>
                <a:t>Phase where found ____</a:t>
              </a:r>
            </a:p>
            <a:p>
              <a:pPr>
                <a:spcBef>
                  <a:spcPct val="50000"/>
                </a:spcBef>
              </a:pPr>
              <a:r>
                <a:rPr lang="en-US" altLang="en-US" sz="1800" dirty="0">
                  <a:latin typeface="Arial" charset="0"/>
                </a:rPr>
                <a:t>Phase where introduced ___</a:t>
              </a:r>
            </a:p>
            <a:p>
              <a:pPr>
                <a:spcBef>
                  <a:spcPct val="50000"/>
                </a:spcBef>
              </a:pPr>
              <a:r>
                <a:rPr lang="en-US" altLang="en-US" sz="1800" dirty="0">
                  <a:latin typeface="Arial" charset="0"/>
                </a:rPr>
                <a:t>________________________</a:t>
              </a:r>
            </a:p>
            <a:p>
              <a:pPr>
                <a:spcBef>
                  <a:spcPct val="50000"/>
                </a:spcBef>
              </a:pPr>
              <a:r>
                <a:rPr lang="en-US" altLang="en-US" sz="1800" dirty="0">
                  <a:latin typeface="Arial" charset="0"/>
                </a:rPr>
                <a:t>Priority _____ Type _____</a:t>
              </a:r>
            </a:p>
            <a:p>
              <a:pPr>
                <a:spcBef>
                  <a:spcPct val="50000"/>
                </a:spcBef>
              </a:pPr>
              <a:r>
                <a:rPr lang="en-US" altLang="en-US" sz="1800" dirty="0">
                  <a:latin typeface="Arial" charset="0"/>
                </a:rPr>
                <a:t>Estimated Cost to Fix _____</a:t>
              </a:r>
            </a:p>
            <a:p>
              <a:pPr>
                <a:spcBef>
                  <a:spcPct val="50000"/>
                </a:spcBef>
              </a:pPr>
              <a:r>
                <a:rPr lang="en-US" altLang="en-US" sz="1800" dirty="0">
                  <a:latin typeface="Arial" charset="0"/>
                </a:rPr>
                <a:t>etc.</a:t>
              </a:r>
            </a:p>
          </p:txBody>
        </p:sp>
      </p:grpSp>
      <p:sp>
        <p:nvSpPr>
          <p:cNvPr id="2" name="TextBox 1"/>
          <p:cNvSpPr txBox="1"/>
          <p:nvPr/>
        </p:nvSpPr>
        <p:spPr>
          <a:xfrm>
            <a:off x="2013098" y="1371601"/>
            <a:ext cx="8346558" cy="461665"/>
          </a:xfrm>
          <a:prstGeom prst="rect">
            <a:avLst/>
          </a:prstGeom>
          <a:noFill/>
        </p:spPr>
        <p:txBody>
          <a:bodyPr wrap="square" rtlCol="0">
            <a:spAutoFit/>
          </a:bodyPr>
          <a:lstStyle/>
          <a:p>
            <a:pPr algn="ctr"/>
            <a:r>
              <a:rPr lang="en-US" altLang="en-US" dirty="0"/>
              <a:t>Track Each Defect and Record Phase of Origin</a:t>
            </a:r>
            <a:endParaRPr lang="en-US" dirty="0"/>
          </a:p>
        </p:txBody>
      </p:sp>
    </p:spTree>
    <p:extLst>
      <p:ext uri="{BB962C8B-B14F-4D97-AF65-F5344CB8AC3E}">
        <p14:creationId xmlns:p14="http://schemas.microsoft.com/office/powerpoint/2010/main" val="139125197"/>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092" y="152400"/>
            <a:ext cx="8378308" cy="718715"/>
          </a:xfrm>
        </p:spPr>
        <p:txBody>
          <a:bodyPr/>
          <a:lstStyle/>
          <a:p>
            <a:r>
              <a:rPr lang="en-US" dirty="0"/>
              <a:t>How to Measure Coupling </a:t>
            </a:r>
            <a:br>
              <a:rPr lang="en-US" dirty="0"/>
            </a:br>
            <a:r>
              <a:rPr lang="en-US" sz="2000" dirty="0"/>
              <a:t>(slide 2 of 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6720" y="1157879"/>
                <a:ext cx="10031346" cy="5136596"/>
              </a:xfrm>
            </p:spPr>
            <p:txBody>
              <a:bodyPr/>
              <a:lstStyle/>
              <a:p>
                <a:pPr lvl="1">
                  <a:spcBef>
                    <a:spcPts val="1200"/>
                  </a:spcBef>
                </a:pPr>
                <a:r>
                  <a:rPr lang="en-US" dirty="0"/>
                  <a:t>For global coupling:</a:t>
                </a:r>
              </a:p>
              <a:p>
                <a:pPr lvl="2">
                  <a:spcBef>
                    <a:spcPts val="600"/>
                  </a:spcBef>
                </a:pPr>
                <a:r>
                  <a:rPr lang="en-US" b="1" dirty="0" err="1">
                    <a:solidFill>
                      <a:srgbClr val="C00000"/>
                    </a:solidFill>
                  </a:rPr>
                  <a:t>g</a:t>
                </a:r>
                <a:r>
                  <a:rPr lang="en-US" b="1" baseline="-25000" dirty="0" err="1">
                    <a:solidFill>
                      <a:srgbClr val="C00000"/>
                    </a:solidFill>
                  </a:rPr>
                  <a:t>d</a:t>
                </a:r>
                <a:r>
                  <a:rPr lang="en-US" dirty="0"/>
                  <a:t> = number of global variables used as data</a:t>
                </a:r>
              </a:p>
              <a:p>
                <a:pPr lvl="2">
                  <a:spcBef>
                    <a:spcPts val="600"/>
                  </a:spcBef>
                </a:pPr>
                <a:r>
                  <a:rPr lang="en-US" b="1" dirty="0" err="1">
                    <a:solidFill>
                      <a:srgbClr val="C00000"/>
                    </a:solidFill>
                  </a:rPr>
                  <a:t>g</a:t>
                </a:r>
                <a:r>
                  <a:rPr lang="en-US" b="1" baseline="-25000" dirty="0" err="1">
                    <a:solidFill>
                      <a:srgbClr val="C00000"/>
                    </a:solidFill>
                  </a:rPr>
                  <a:t>c</a:t>
                </a:r>
                <a:r>
                  <a:rPr lang="en-US" dirty="0"/>
                  <a:t> = number of global variables used as control</a:t>
                </a:r>
              </a:p>
              <a:p>
                <a:pPr lvl="1">
                  <a:spcBef>
                    <a:spcPts val="1200"/>
                  </a:spcBef>
                </a:pPr>
                <a:r>
                  <a:rPr lang="en-US" dirty="0"/>
                  <a:t>For external coupling:</a:t>
                </a:r>
              </a:p>
              <a:p>
                <a:pPr lvl="2">
                  <a:spcBef>
                    <a:spcPts val="600"/>
                  </a:spcBef>
                </a:pPr>
                <a:r>
                  <a:rPr lang="en-US" b="1" dirty="0">
                    <a:solidFill>
                      <a:srgbClr val="C00000"/>
                    </a:solidFill>
                  </a:rPr>
                  <a:t>w</a:t>
                </a:r>
                <a:r>
                  <a:rPr lang="en-US" dirty="0"/>
                  <a:t> = number of modules called (fan-out)</a:t>
                </a:r>
              </a:p>
              <a:p>
                <a:pPr lvl="2">
                  <a:spcBef>
                    <a:spcPts val="600"/>
                  </a:spcBef>
                </a:pPr>
                <a:r>
                  <a:rPr lang="en-US" b="1" dirty="0">
                    <a:solidFill>
                      <a:srgbClr val="C00000"/>
                    </a:solidFill>
                  </a:rPr>
                  <a:t>r</a:t>
                </a:r>
                <a:r>
                  <a:rPr lang="en-US" dirty="0"/>
                  <a:t> = number of modules calling this one (fan-in)</a:t>
                </a:r>
              </a:p>
              <a:p>
                <a:pPr marL="457200" lvl="1" indent="0">
                  <a:spcBef>
                    <a:spcPts val="2400"/>
                  </a:spcBef>
                  <a:buNone/>
                </a:pPr>
                <a:r>
                  <a:rPr lang="en-US" sz="2800" b="1" i="1" dirty="0">
                    <a:solidFill>
                      <a:srgbClr val="0000CC"/>
                    </a:solidFill>
                    <a:latin typeface="Arial Narrow" panose="020B0606020202030204" pitchFamily="34" charset="0"/>
                  </a:rPr>
                  <a:t>Formula for coupling:</a:t>
                </a:r>
              </a:p>
              <a:p>
                <a:pPr lvl="1">
                  <a:spcBef>
                    <a:spcPts val="1200"/>
                  </a:spcBef>
                </a:pPr>
                <a14:m>
                  <m:oMath xmlns:m="http://schemas.openxmlformats.org/officeDocument/2006/math">
                    <m:r>
                      <a:rPr lang="en-US" b="1" i="1" smtClean="0">
                        <a:solidFill>
                          <a:srgbClr val="C00000"/>
                        </a:solidFill>
                        <a:latin typeface="Cambria Math"/>
                      </a:rPr>
                      <m:t>𝑪</m:t>
                    </m:r>
                    <m:r>
                      <a:rPr lang="en-US" b="1" i="1" smtClean="0">
                        <a:solidFill>
                          <a:srgbClr val="C00000"/>
                        </a:solidFill>
                        <a:latin typeface="Cambria Math"/>
                      </a:rPr>
                      <m:t>=</m:t>
                    </m:r>
                    <m:r>
                      <a:rPr lang="en-US" b="1" i="1" smtClean="0">
                        <a:solidFill>
                          <a:srgbClr val="C00000"/>
                        </a:solidFill>
                        <a:latin typeface="Cambria Math"/>
                      </a:rPr>
                      <m:t>𝟏</m:t>
                    </m:r>
                    <m:r>
                      <a:rPr lang="en-US" b="1" i="1" smtClean="0">
                        <a:solidFill>
                          <a:srgbClr val="C00000"/>
                        </a:solidFill>
                        <a:latin typeface="Cambria Math"/>
                      </a:rPr>
                      <m:t> −</m:t>
                    </m:r>
                  </m:oMath>
                </a14:m>
                <a:r>
                  <a:rPr lang="en-US" dirty="0"/>
                  <a:t> </a:t>
                </a:r>
                <a14:m>
                  <m:oMath xmlns:m="http://schemas.openxmlformats.org/officeDocument/2006/math">
                    <m:f>
                      <m:fPr>
                        <m:ctrlPr>
                          <a:rPr lang="en-US" sz="2800" b="1" i="1" dirty="0">
                            <a:solidFill>
                              <a:srgbClr val="C00000"/>
                            </a:solidFill>
                            <a:latin typeface="Cambria Math" panose="02040503050406030204" pitchFamily="18" charset="0"/>
                          </a:rPr>
                        </m:ctrlPr>
                      </m:fPr>
                      <m:num>
                        <m:r>
                          <a:rPr lang="en-US" sz="2800" b="1" i="1" dirty="0">
                            <a:solidFill>
                              <a:srgbClr val="C00000"/>
                            </a:solidFill>
                            <a:latin typeface="Cambria Math"/>
                          </a:rPr>
                          <m:t>𝟏</m:t>
                        </m:r>
                      </m:num>
                      <m:den>
                        <m:r>
                          <a:rPr lang="en-US" sz="2800" b="1" i="1" dirty="0">
                            <a:solidFill>
                              <a:srgbClr val="C00000"/>
                            </a:solidFill>
                            <a:latin typeface="Cambria Math"/>
                          </a:rPr>
                          <m:t>𝒅</m:t>
                        </m:r>
                        <m:r>
                          <a:rPr lang="en-US" sz="2800" b="1" i="1" baseline="-25000" dirty="0">
                            <a:solidFill>
                              <a:srgbClr val="C00000"/>
                            </a:solidFill>
                            <a:latin typeface="Cambria Math"/>
                          </a:rPr>
                          <m:t>𝒊</m:t>
                        </m:r>
                        <m:r>
                          <a:rPr lang="en-US" sz="2800" b="1" i="1" dirty="0">
                            <a:solidFill>
                              <a:srgbClr val="C00000"/>
                            </a:solidFill>
                            <a:latin typeface="Cambria Math"/>
                          </a:rPr>
                          <m:t>+</m:t>
                        </m:r>
                        <m:r>
                          <a:rPr lang="en-US" sz="2800" b="1" i="1" dirty="0">
                            <a:solidFill>
                              <a:srgbClr val="C00000"/>
                            </a:solidFill>
                            <a:latin typeface="Cambria Math"/>
                          </a:rPr>
                          <m:t>𝟐</m:t>
                        </m:r>
                        <m:sSub>
                          <m:sSubPr>
                            <m:ctrlPr>
                              <a:rPr lang="en-US" sz="2800" b="1" i="1" dirty="0">
                                <a:solidFill>
                                  <a:srgbClr val="C00000"/>
                                </a:solidFill>
                                <a:latin typeface="Cambria Math" panose="02040503050406030204" pitchFamily="18" charset="0"/>
                              </a:rPr>
                            </m:ctrlPr>
                          </m:sSubPr>
                          <m:e>
                            <m:r>
                              <a:rPr lang="en-US" sz="2800" b="1" i="1" dirty="0">
                                <a:solidFill>
                                  <a:srgbClr val="C00000"/>
                                </a:solidFill>
                                <a:latin typeface="Cambria Math"/>
                              </a:rPr>
                              <m:t>𝒄</m:t>
                            </m:r>
                          </m:e>
                          <m:sub>
                            <m:r>
                              <a:rPr lang="en-US" sz="2800" b="1" i="1" dirty="0">
                                <a:solidFill>
                                  <a:srgbClr val="C00000"/>
                                </a:solidFill>
                                <a:latin typeface="Cambria Math"/>
                              </a:rPr>
                              <m:t>𝒊</m:t>
                            </m:r>
                          </m:sub>
                        </m:sSub>
                        <m:r>
                          <a:rPr lang="en-US" sz="2800" b="1" i="1" dirty="0">
                            <a:solidFill>
                              <a:srgbClr val="C00000"/>
                            </a:solidFill>
                            <a:latin typeface="Cambria Math"/>
                          </a:rPr>
                          <m:t> +</m:t>
                        </m:r>
                        <m:r>
                          <a:rPr lang="en-US" sz="2800" b="1" i="1" dirty="0">
                            <a:solidFill>
                              <a:srgbClr val="C00000"/>
                            </a:solidFill>
                            <a:latin typeface="Cambria Math"/>
                          </a:rPr>
                          <m:t>𝒅</m:t>
                        </m:r>
                        <m:r>
                          <a:rPr lang="en-US" sz="2800" b="1" i="1" baseline="-25000" dirty="0">
                            <a:solidFill>
                              <a:srgbClr val="C00000"/>
                            </a:solidFill>
                            <a:latin typeface="Cambria Math"/>
                          </a:rPr>
                          <m:t>𝟎</m:t>
                        </m:r>
                        <m:r>
                          <a:rPr lang="en-US" sz="2800" b="1" i="1" dirty="0">
                            <a:solidFill>
                              <a:srgbClr val="C00000"/>
                            </a:solidFill>
                            <a:latin typeface="Cambria Math"/>
                          </a:rPr>
                          <m:t>+</m:t>
                        </m:r>
                        <m:r>
                          <a:rPr lang="en-US" sz="2800" b="1" i="1" dirty="0">
                            <a:solidFill>
                              <a:srgbClr val="C00000"/>
                            </a:solidFill>
                            <a:latin typeface="Cambria Math"/>
                          </a:rPr>
                          <m:t>𝟐</m:t>
                        </m:r>
                        <m:r>
                          <a:rPr lang="en-US" sz="2800" b="1" i="1" dirty="0">
                            <a:solidFill>
                              <a:srgbClr val="C00000"/>
                            </a:solidFill>
                            <a:latin typeface="Cambria Math"/>
                          </a:rPr>
                          <m:t>𝒄</m:t>
                        </m:r>
                        <m:r>
                          <a:rPr lang="en-US" sz="2800" b="1" i="1" baseline="-25000" dirty="0">
                            <a:solidFill>
                              <a:srgbClr val="C00000"/>
                            </a:solidFill>
                            <a:latin typeface="Cambria Math"/>
                          </a:rPr>
                          <m:t>𝟎</m:t>
                        </m:r>
                        <m:r>
                          <a:rPr lang="en-US" sz="2800" b="1" i="1" dirty="0">
                            <a:solidFill>
                              <a:srgbClr val="C00000"/>
                            </a:solidFill>
                            <a:latin typeface="Cambria Math"/>
                          </a:rPr>
                          <m:t>+</m:t>
                        </m:r>
                        <m:sSub>
                          <m:sSubPr>
                            <m:ctrlPr>
                              <a:rPr lang="en-US" sz="2800" b="1" i="1" dirty="0">
                                <a:solidFill>
                                  <a:srgbClr val="C00000"/>
                                </a:solidFill>
                                <a:latin typeface="Cambria Math" panose="02040503050406030204" pitchFamily="18" charset="0"/>
                              </a:rPr>
                            </m:ctrlPr>
                          </m:sSubPr>
                          <m:e>
                            <m:r>
                              <a:rPr lang="en-US" sz="2800" b="1" i="1" dirty="0">
                                <a:solidFill>
                                  <a:srgbClr val="C00000"/>
                                </a:solidFill>
                                <a:latin typeface="Cambria Math"/>
                              </a:rPr>
                              <m:t>𝒈</m:t>
                            </m:r>
                          </m:e>
                          <m:sub>
                            <m:r>
                              <a:rPr lang="en-US" sz="2800" b="1" i="1" dirty="0">
                                <a:solidFill>
                                  <a:srgbClr val="C00000"/>
                                </a:solidFill>
                                <a:latin typeface="Cambria Math"/>
                              </a:rPr>
                              <m:t>𝒅</m:t>
                            </m:r>
                          </m:sub>
                        </m:sSub>
                        <m:r>
                          <a:rPr lang="en-US" sz="2800" b="1" i="1" dirty="0">
                            <a:solidFill>
                              <a:srgbClr val="C00000"/>
                            </a:solidFill>
                            <a:latin typeface="Cambria Math"/>
                          </a:rPr>
                          <m:t>+</m:t>
                        </m:r>
                        <m:r>
                          <a:rPr lang="en-US" sz="2800" b="1" i="1" dirty="0">
                            <a:solidFill>
                              <a:srgbClr val="C00000"/>
                            </a:solidFill>
                            <a:latin typeface="Cambria Math"/>
                          </a:rPr>
                          <m:t>𝟐</m:t>
                        </m:r>
                        <m:sSub>
                          <m:sSubPr>
                            <m:ctrlPr>
                              <a:rPr lang="en-US" sz="2800" b="1" i="1" dirty="0">
                                <a:solidFill>
                                  <a:srgbClr val="C00000"/>
                                </a:solidFill>
                                <a:latin typeface="Cambria Math" panose="02040503050406030204" pitchFamily="18" charset="0"/>
                              </a:rPr>
                            </m:ctrlPr>
                          </m:sSubPr>
                          <m:e>
                            <m:r>
                              <a:rPr lang="en-US" sz="2800" b="1" i="1" dirty="0">
                                <a:solidFill>
                                  <a:srgbClr val="C00000"/>
                                </a:solidFill>
                                <a:latin typeface="Cambria Math"/>
                              </a:rPr>
                              <m:t>𝒈</m:t>
                            </m:r>
                          </m:e>
                          <m:sub>
                            <m:r>
                              <a:rPr lang="en-US" sz="2800" b="1" i="1" dirty="0">
                                <a:solidFill>
                                  <a:srgbClr val="C00000"/>
                                </a:solidFill>
                                <a:latin typeface="Cambria Math"/>
                              </a:rPr>
                              <m:t>𝒄</m:t>
                            </m:r>
                          </m:sub>
                        </m:sSub>
                        <m:r>
                          <a:rPr lang="en-US" sz="2800" b="1" i="1" dirty="0">
                            <a:solidFill>
                              <a:srgbClr val="C00000"/>
                            </a:solidFill>
                            <a:latin typeface="Cambria Math"/>
                          </a:rPr>
                          <m:t>+</m:t>
                        </m:r>
                        <m:r>
                          <a:rPr lang="en-US" sz="2800" b="1" i="1" dirty="0">
                            <a:solidFill>
                              <a:srgbClr val="C00000"/>
                            </a:solidFill>
                            <a:latin typeface="Cambria Math"/>
                          </a:rPr>
                          <m:t>𝒘</m:t>
                        </m:r>
                        <m:r>
                          <a:rPr lang="en-US" sz="2800" b="1" i="1" dirty="0">
                            <a:solidFill>
                              <a:srgbClr val="C00000"/>
                            </a:solidFill>
                            <a:latin typeface="Cambria Math"/>
                          </a:rPr>
                          <m:t>+</m:t>
                        </m:r>
                        <m:r>
                          <a:rPr lang="en-US" sz="2800" b="1" i="1" dirty="0">
                            <a:solidFill>
                              <a:srgbClr val="C00000"/>
                            </a:solidFill>
                            <a:latin typeface="Cambria Math"/>
                          </a:rPr>
                          <m:t>𝒓</m:t>
                        </m:r>
                      </m:den>
                    </m:f>
                  </m:oMath>
                </a14:m>
                <a:endParaRPr lang="en-US" b="1" dirty="0"/>
              </a:p>
              <a:p>
                <a:pPr lvl="1">
                  <a:spcBef>
                    <a:spcPts val="1200"/>
                  </a:spcBef>
                </a:pPr>
                <a:r>
                  <a:rPr lang="en-US" dirty="0"/>
                  <a:t>A large value indicates tight coupling</a:t>
                </a:r>
              </a:p>
              <a:p>
                <a:pPr lvl="1">
                  <a:spcBef>
                    <a:spcPts val="1200"/>
                  </a:spcBef>
                </a:pPr>
                <a:r>
                  <a:rPr lang="en-US" dirty="0"/>
                  <a:t>Loose coupling -&gt; .5-.7; tight coupling -&gt; .9-1.0</a:t>
                </a:r>
              </a:p>
              <a:p>
                <a:pPr lvl="2">
                  <a:spcBef>
                    <a:spcPts val="1200"/>
                  </a:spcBef>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6720" y="1157879"/>
                <a:ext cx="10031346" cy="5136596"/>
              </a:xfrm>
              <a:blipFill>
                <a:blip r:embed="rId2"/>
                <a:stretch>
                  <a:fillRect t="-830"/>
                </a:stretch>
              </a:blipFill>
            </p:spPr>
            <p:txBody>
              <a:bodyPr/>
              <a:lstStyle/>
              <a:p>
                <a:r>
                  <a:rPr lang="en-US">
                    <a:noFill/>
                  </a:rPr>
                  <a:t> </a:t>
                </a:r>
              </a:p>
            </p:txBody>
          </p:sp>
        </mc:Fallback>
      </mc:AlternateContent>
    </p:spTree>
    <p:extLst>
      <p:ext uri="{BB962C8B-B14F-4D97-AF65-F5344CB8AC3E}">
        <p14:creationId xmlns:p14="http://schemas.microsoft.com/office/powerpoint/2010/main" val="142809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7057" y="152400"/>
            <a:ext cx="9831153" cy="837749"/>
          </a:xfrm>
        </p:spPr>
        <p:txBody>
          <a:bodyPr/>
          <a:lstStyle/>
          <a:p>
            <a:r>
              <a:rPr lang="en-US" dirty="0"/>
              <a:t>Fenton and Melton’s Measure of Coupling</a:t>
            </a:r>
            <a:r>
              <a:rPr lang="en-US" baseline="30000" dirty="0"/>
              <a:t>1</a:t>
            </a:r>
            <a:r>
              <a:rPr lang="en-US" dirty="0"/>
              <a:t> for a </a:t>
            </a:r>
            <a:r>
              <a:rPr lang="en-US" u="sng" dirty="0"/>
              <a:t>Pair</a:t>
            </a:r>
            <a:r>
              <a:rPr lang="en-US" dirty="0"/>
              <a:t> of Modules or Methods</a:t>
            </a:r>
          </a:p>
        </p:txBody>
      </p:sp>
      <p:sp>
        <p:nvSpPr>
          <p:cNvPr id="3" name="Content Placeholder 2"/>
          <p:cNvSpPr>
            <a:spLocks noGrp="1"/>
          </p:cNvSpPr>
          <p:nvPr>
            <p:ph idx="1"/>
          </p:nvPr>
        </p:nvSpPr>
        <p:spPr>
          <a:xfrm>
            <a:off x="1423001" y="1347252"/>
            <a:ext cx="8918934" cy="5042914"/>
          </a:xfrm>
        </p:spPr>
        <p:txBody>
          <a:bodyPr/>
          <a:lstStyle/>
          <a:p>
            <a:pPr marL="0" indent="0">
              <a:buNone/>
            </a:pPr>
            <a:r>
              <a:rPr lang="en-US" dirty="0">
                <a:solidFill>
                  <a:srgbClr val="C00000"/>
                </a:solidFill>
              </a:rPr>
              <a:t>C (</a:t>
            </a:r>
            <a:r>
              <a:rPr lang="en-US" dirty="0" err="1">
                <a:solidFill>
                  <a:srgbClr val="C00000"/>
                </a:solidFill>
              </a:rPr>
              <a:t>x,y</a:t>
            </a:r>
            <a:r>
              <a:rPr lang="en-US" dirty="0">
                <a:solidFill>
                  <a:srgbClr val="C00000"/>
                </a:solidFill>
              </a:rPr>
              <a:t>) = </a:t>
            </a:r>
            <a:r>
              <a:rPr lang="en-US" dirty="0" err="1">
                <a:solidFill>
                  <a:srgbClr val="C00000"/>
                </a:solidFill>
              </a:rPr>
              <a:t>i</a:t>
            </a:r>
            <a:r>
              <a:rPr lang="en-US" dirty="0">
                <a:solidFill>
                  <a:srgbClr val="C00000"/>
                </a:solidFill>
              </a:rPr>
              <a:t> + n / (n+1)</a:t>
            </a:r>
          </a:p>
          <a:p>
            <a:pPr marL="457200" lvl="1" indent="-339725">
              <a:spcBef>
                <a:spcPts val="1200"/>
              </a:spcBef>
            </a:pPr>
            <a:r>
              <a:rPr lang="en-US" b="1" dirty="0">
                <a:solidFill>
                  <a:srgbClr val="C00000"/>
                </a:solidFill>
              </a:rPr>
              <a:t>x</a:t>
            </a:r>
            <a:r>
              <a:rPr lang="en-US" dirty="0"/>
              <a:t> and </a:t>
            </a:r>
            <a:r>
              <a:rPr lang="en-US" b="1" dirty="0">
                <a:solidFill>
                  <a:srgbClr val="C00000"/>
                </a:solidFill>
              </a:rPr>
              <a:t>y</a:t>
            </a:r>
            <a:r>
              <a:rPr lang="en-US" dirty="0"/>
              <a:t> are modules or methods</a:t>
            </a:r>
          </a:p>
          <a:p>
            <a:pPr marL="457200" lvl="1" indent="-339725">
              <a:spcBef>
                <a:spcPts val="1200"/>
              </a:spcBef>
            </a:pPr>
            <a:r>
              <a:rPr lang="en-US" b="1" dirty="0">
                <a:solidFill>
                  <a:srgbClr val="C00000"/>
                </a:solidFill>
              </a:rPr>
              <a:t>n</a:t>
            </a:r>
            <a:r>
              <a:rPr lang="en-US" dirty="0"/>
              <a:t> = the number of interconnections between x and y</a:t>
            </a:r>
          </a:p>
          <a:p>
            <a:pPr marL="457200" lvl="1" indent="-339725">
              <a:spcBef>
                <a:spcPts val="1200"/>
              </a:spcBef>
            </a:pPr>
            <a:r>
              <a:rPr lang="en-US" b="1" dirty="0" err="1">
                <a:solidFill>
                  <a:srgbClr val="C00000"/>
                </a:solidFill>
              </a:rPr>
              <a:t>i</a:t>
            </a:r>
            <a:r>
              <a:rPr lang="en-US" dirty="0"/>
              <a:t> = the level of the tightest coupling between x and y</a:t>
            </a:r>
          </a:p>
          <a:p>
            <a:pPr marL="857250" lvl="2" indent="-339725">
              <a:spcBef>
                <a:spcPts val="1200"/>
              </a:spcBef>
            </a:pPr>
            <a:r>
              <a:rPr lang="en-US" b="1" dirty="0" err="1">
                <a:solidFill>
                  <a:srgbClr val="C00000"/>
                </a:solidFill>
              </a:rPr>
              <a:t>i</a:t>
            </a:r>
            <a:r>
              <a:rPr lang="en-US" dirty="0"/>
              <a:t> = </a:t>
            </a:r>
            <a:r>
              <a:rPr lang="en-US" b="1" dirty="0">
                <a:solidFill>
                  <a:srgbClr val="C00000"/>
                </a:solidFill>
              </a:rPr>
              <a:t>5</a:t>
            </a:r>
            <a:r>
              <a:rPr lang="en-US" dirty="0"/>
              <a:t> for content coupling</a:t>
            </a:r>
          </a:p>
          <a:p>
            <a:pPr marL="857250" lvl="2" indent="-339725">
              <a:spcBef>
                <a:spcPts val="1200"/>
              </a:spcBef>
            </a:pPr>
            <a:r>
              <a:rPr lang="en-US" b="1" dirty="0" err="1">
                <a:solidFill>
                  <a:srgbClr val="C00000"/>
                </a:solidFill>
              </a:rPr>
              <a:t>i</a:t>
            </a:r>
            <a:r>
              <a:rPr lang="en-US" dirty="0"/>
              <a:t> = </a:t>
            </a:r>
            <a:r>
              <a:rPr lang="en-US" b="1" dirty="0">
                <a:solidFill>
                  <a:srgbClr val="C00000"/>
                </a:solidFill>
              </a:rPr>
              <a:t>4</a:t>
            </a:r>
            <a:r>
              <a:rPr lang="en-US" dirty="0"/>
              <a:t> for common coupling</a:t>
            </a:r>
          </a:p>
          <a:p>
            <a:pPr marL="857250" lvl="2" indent="-339725">
              <a:spcBef>
                <a:spcPts val="1200"/>
              </a:spcBef>
            </a:pPr>
            <a:r>
              <a:rPr lang="en-US" b="1" dirty="0" err="1">
                <a:solidFill>
                  <a:srgbClr val="C00000"/>
                </a:solidFill>
              </a:rPr>
              <a:t>i</a:t>
            </a:r>
            <a:r>
              <a:rPr lang="en-US" dirty="0"/>
              <a:t> = </a:t>
            </a:r>
            <a:r>
              <a:rPr lang="en-US" b="1" dirty="0">
                <a:solidFill>
                  <a:srgbClr val="C00000"/>
                </a:solidFill>
              </a:rPr>
              <a:t>3</a:t>
            </a:r>
            <a:r>
              <a:rPr lang="en-US" dirty="0"/>
              <a:t> for control coupling</a:t>
            </a:r>
          </a:p>
          <a:p>
            <a:pPr marL="857250" lvl="2" indent="-339725">
              <a:spcBef>
                <a:spcPts val="1200"/>
              </a:spcBef>
            </a:pPr>
            <a:r>
              <a:rPr lang="en-US" b="1" dirty="0" err="1">
                <a:solidFill>
                  <a:srgbClr val="C00000"/>
                </a:solidFill>
              </a:rPr>
              <a:t>i</a:t>
            </a:r>
            <a:r>
              <a:rPr lang="en-US" dirty="0"/>
              <a:t> = </a:t>
            </a:r>
            <a:r>
              <a:rPr lang="en-US" b="1" dirty="0">
                <a:solidFill>
                  <a:srgbClr val="C00000"/>
                </a:solidFill>
              </a:rPr>
              <a:t>2</a:t>
            </a:r>
            <a:r>
              <a:rPr lang="en-US" dirty="0"/>
              <a:t> for stamp coupling</a:t>
            </a:r>
          </a:p>
          <a:p>
            <a:pPr marL="857250" lvl="2" indent="-339725">
              <a:spcBef>
                <a:spcPts val="1200"/>
              </a:spcBef>
            </a:pPr>
            <a:r>
              <a:rPr lang="en-US" b="1" dirty="0" err="1">
                <a:solidFill>
                  <a:srgbClr val="C00000"/>
                </a:solidFill>
              </a:rPr>
              <a:t>i</a:t>
            </a:r>
            <a:r>
              <a:rPr lang="en-US" dirty="0"/>
              <a:t> = </a:t>
            </a:r>
            <a:r>
              <a:rPr lang="en-US" b="1" dirty="0">
                <a:solidFill>
                  <a:srgbClr val="C00000"/>
                </a:solidFill>
              </a:rPr>
              <a:t>1</a:t>
            </a:r>
            <a:r>
              <a:rPr lang="en-US" dirty="0"/>
              <a:t> for data coupling</a:t>
            </a:r>
          </a:p>
          <a:p>
            <a:pPr marL="857250" lvl="2" indent="-339725">
              <a:spcBef>
                <a:spcPts val="1200"/>
              </a:spcBef>
            </a:pPr>
            <a:r>
              <a:rPr lang="en-US" b="1" dirty="0" err="1">
                <a:solidFill>
                  <a:srgbClr val="C00000"/>
                </a:solidFill>
              </a:rPr>
              <a:t>i</a:t>
            </a:r>
            <a:r>
              <a:rPr lang="en-US" dirty="0"/>
              <a:t> = </a:t>
            </a:r>
            <a:r>
              <a:rPr lang="en-US" b="1" dirty="0">
                <a:solidFill>
                  <a:srgbClr val="C00000"/>
                </a:solidFill>
              </a:rPr>
              <a:t>0</a:t>
            </a:r>
            <a:r>
              <a:rPr lang="en-US" dirty="0"/>
              <a:t> for no coupling</a:t>
            </a:r>
          </a:p>
          <a:p>
            <a:pPr marL="457200" lvl="1" indent="-339725"/>
            <a:endParaRPr lang="en-US" dirty="0"/>
          </a:p>
          <a:p>
            <a:pPr marL="117475" lvl="1" indent="0">
              <a:buNone/>
            </a:pPr>
            <a:endParaRPr lang="en-US" dirty="0"/>
          </a:p>
          <a:p>
            <a:pPr marL="457200" lvl="1" indent="-339725"/>
            <a:endParaRPr lang="en-US" dirty="0"/>
          </a:p>
        </p:txBody>
      </p:sp>
      <p:sp>
        <p:nvSpPr>
          <p:cNvPr id="4" name="TextBox 3"/>
          <p:cNvSpPr txBox="1"/>
          <p:nvPr/>
        </p:nvSpPr>
        <p:spPr>
          <a:xfrm>
            <a:off x="5915248" y="5816009"/>
            <a:ext cx="4178595" cy="400110"/>
          </a:xfrm>
          <a:prstGeom prst="roundRect">
            <a:avLst/>
          </a:prstGeom>
          <a:solidFill>
            <a:schemeClr val="accent2"/>
          </a:solidFill>
          <a:ln w="28575" cap="flat" cmpd="sng" algn="ctr">
            <a:solidFill>
              <a:srgbClr val="0000CC"/>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marR="0" indent="0" algn="ctr" defTabSz="914400" latinLnBrk="0">
              <a:lnSpc>
                <a:spcPct val="100000"/>
              </a:lnSpc>
              <a:buClrTx/>
              <a:buSzTx/>
              <a:buFontTx/>
              <a:buNone/>
              <a:tabLst/>
              <a:defRPr kumimoji="0" sz="2000" i="0" u="none" strike="noStrike" cap="none" normalizeH="0" baseline="0">
                <a:ln>
                  <a:noFill/>
                </a:ln>
                <a:effectLst/>
                <a:latin typeface="Arial Narrow" panose="020B0606020202030204" pitchFamily="34" charset="0"/>
              </a:defRPr>
            </a:lvl1pPr>
          </a:lstStyle>
          <a:p>
            <a:r>
              <a:rPr lang="en-US" baseline="30000" dirty="0"/>
              <a:t>1 </a:t>
            </a:r>
            <a:r>
              <a:rPr lang="en-US" dirty="0"/>
              <a:t>Fenton and Melton (see references)</a:t>
            </a:r>
          </a:p>
        </p:txBody>
      </p:sp>
    </p:spTree>
    <p:extLst>
      <p:ext uri="{BB962C8B-B14F-4D97-AF65-F5344CB8AC3E}">
        <p14:creationId xmlns:p14="http://schemas.microsoft.com/office/powerpoint/2010/main" val="1891394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457836" cy="670891"/>
          </a:xfrm>
        </p:spPr>
        <p:txBody>
          <a:bodyPr/>
          <a:lstStyle/>
          <a:p>
            <a:r>
              <a:rPr lang="en-US" dirty="0"/>
              <a:t>Observations on Coupling</a:t>
            </a:r>
          </a:p>
        </p:txBody>
      </p:sp>
      <p:sp>
        <p:nvSpPr>
          <p:cNvPr id="3" name="Content Placeholder 2"/>
          <p:cNvSpPr>
            <a:spLocks noGrp="1"/>
          </p:cNvSpPr>
          <p:nvPr>
            <p:ph idx="1"/>
          </p:nvPr>
        </p:nvSpPr>
        <p:spPr>
          <a:xfrm>
            <a:off x="1195755" y="1005185"/>
            <a:ext cx="10020524" cy="4681870"/>
          </a:xfrm>
        </p:spPr>
        <p:txBody>
          <a:bodyPr/>
          <a:lstStyle/>
          <a:p>
            <a:pPr marL="0" indent="0" algn="ctr">
              <a:buNone/>
            </a:pPr>
            <a:r>
              <a:rPr lang="en-US" dirty="0"/>
              <a:t>There are many studies that suggest </a:t>
            </a:r>
            <a:r>
              <a:rPr lang="en-US" i="1" dirty="0">
                <a:solidFill>
                  <a:srgbClr val="0000CC"/>
                </a:solidFill>
              </a:rPr>
              <a:t>tight coupling</a:t>
            </a:r>
            <a:r>
              <a:rPr lang="en-US" dirty="0"/>
              <a:t> is associated with higher</a:t>
            </a:r>
            <a:r>
              <a:rPr lang="en-US" i="1" dirty="0">
                <a:solidFill>
                  <a:srgbClr val="0000CC"/>
                </a:solidFill>
              </a:rPr>
              <a:t> cost</a:t>
            </a:r>
            <a:r>
              <a:rPr lang="en-US" dirty="0"/>
              <a:t>, </a:t>
            </a:r>
            <a:r>
              <a:rPr lang="en-US" i="1" dirty="0"/>
              <a:t>higher </a:t>
            </a:r>
            <a:r>
              <a:rPr lang="en-US" i="1" dirty="0">
                <a:solidFill>
                  <a:srgbClr val="0000CC"/>
                </a:solidFill>
              </a:rPr>
              <a:t>error rates</a:t>
            </a:r>
            <a:r>
              <a:rPr lang="en-US" dirty="0"/>
              <a:t>, and greater </a:t>
            </a:r>
            <a:r>
              <a:rPr lang="en-US" i="1" dirty="0">
                <a:solidFill>
                  <a:srgbClr val="0000CC"/>
                </a:solidFill>
              </a:rPr>
              <a:t>difficulty in developing, testing and maintaining</a:t>
            </a:r>
            <a:r>
              <a:rPr lang="en-US" dirty="0"/>
              <a:t> software</a:t>
            </a:r>
          </a:p>
          <a:p>
            <a:pPr marL="0" indent="0" algn="ctr">
              <a:spcBef>
                <a:spcPts val="1800"/>
              </a:spcBef>
              <a:buNone/>
            </a:pPr>
            <a:r>
              <a:rPr lang="en-US" dirty="0"/>
              <a:t>However there are many variations on exactly how to measure coupling</a:t>
            </a:r>
          </a:p>
        </p:txBody>
      </p:sp>
      <p:sp>
        <p:nvSpPr>
          <p:cNvPr id="4" name="Rounded Rectangle 3"/>
          <p:cNvSpPr/>
          <p:nvPr/>
        </p:nvSpPr>
        <p:spPr bwMode="auto">
          <a:xfrm>
            <a:off x="2034363" y="3722088"/>
            <a:ext cx="8123274" cy="2232836"/>
          </a:xfrm>
          <a:prstGeom prst="roundRect">
            <a:avLst/>
          </a:prstGeom>
          <a:solidFill>
            <a:schemeClr val="accent2"/>
          </a:solidFill>
          <a:ln w="38100"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dirty="0">
                <a:latin typeface="Arial Narrow" panose="020B0606020202030204" pitchFamily="34" charset="0"/>
              </a:rPr>
              <a:t>This is an example of the kind of situation where the engineer finds something that works and uses it whereas the researcher spends countless hours trying to define a superior approach.</a:t>
            </a:r>
          </a:p>
          <a:p>
            <a:pPr algn="ctr">
              <a:spcBef>
                <a:spcPts val="1200"/>
              </a:spcBef>
            </a:pPr>
            <a:r>
              <a:rPr lang="en-US" i="1" dirty="0">
                <a:solidFill>
                  <a:srgbClr val="0000CC"/>
                </a:solidFill>
                <a:latin typeface="Arial Narrow" panose="020B0606020202030204" pitchFamily="34" charset="0"/>
              </a:rPr>
              <a:t>Advice: always use common sense.</a:t>
            </a:r>
            <a:r>
              <a:rPr lang="en-US" dirty="0">
                <a:latin typeface="Arial Narrow" panose="020B0606020202030204" pitchFamily="34" charset="0"/>
              </a:rPr>
              <a:t>  Don’t put blind trust in any measurement that is as imprecise as this one.</a:t>
            </a:r>
          </a:p>
        </p:txBody>
      </p:sp>
    </p:spTree>
    <p:extLst>
      <p:ext uri="{BB962C8B-B14F-4D97-AF65-F5344CB8AC3E}">
        <p14:creationId xmlns:p14="http://schemas.microsoft.com/office/powerpoint/2010/main" val="46251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609334" cy="1038845"/>
          </a:xfrm>
        </p:spPr>
        <p:txBody>
          <a:bodyPr/>
          <a:lstStyle/>
          <a:p>
            <a:r>
              <a:rPr lang="en-US" dirty="0"/>
              <a:t>Use of Coupling in</a:t>
            </a:r>
            <a:br>
              <a:rPr lang="en-US" dirty="0"/>
            </a:br>
            <a:r>
              <a:rPr lang="en-US" dirty="0"/>
              <a:t>Real Software Development</a:t>
            </a:r>
          </a:p>
        </p:txBody>
      </p:sp>
      <p:sp>
        <p:nvSpPr>
          <p:cNvPr id="3" name="Content Placeholder 2"/>
          <p:cNvSpPr>
            <a:spLocks noGrp="1"/>
          </p:cNvSpPr>
          <p:nvPr>
            <p:ph idx="1"/>
          </p:nvPr>
        </p:nvSpPr>
        <p:spPr>
          <a:xfrm>
            <a:off x="1168701" y="1314788"/>
            <a:ext cx="9787867" cy="4579193"/>
          </a:xfrm>
        </p:spPr>
        <p:txBody>
          <a:bodyPr/>
          <a:lstStyle/>
          <a:p>
            <a:r>
              <a:rPr lang="en-US" dirty="0"/>
              <a:t>As a principle of good design, programmers should </a:t>
            </a:r>
            <a:r>
              <a:rPr lang="en-US" i="1" dirty="0">
                <a:solidFill>
                  <a:srgbClr val="0000CC"/>
                </a:solidFill>
              </a:rPr>
              <a:t>always seek to have loose coupling</a:t>
            </a:r>
            <a:r>
              <a:rPr lang="en-US" dirty="0"/>
              <a:t>.</a:t>
            </a:r>
          </a:p>
          <a:p>
            <a:pPr>
              <a:spcBef>
                <a:spcPts val="1800"/>
              </a:spcBef>
            </a:pPr>
            <a:r>
              <a:rPr lang="en-US" dirty="0"/>
              <a:t>When coupling is needed, programmers should always </a:t>
            </a:r>
            <a:r>
              <a:rPr lang="en-US" i="1" dirty="0">
                <a:solidFill>
                  <a:srgbClr val="0000CC"/>
                </a:solidFill>
              </a:rPr>
              <a:t>document what modules are affected by any messages, variables, parameters, etc.</a:t>
            </a:r>
          </a:p>
          <a:p>
            <a:pPr>
              <a:spcBef>
                <a:spcPts val="1800"/>
              </a:spcBef>
            </a:pPr>
            <a:r>
              <a:rPr lang="en-US" i="1" dirty="0">
                <a:solidFill>
                  <a:srgbClr val="0000CC"/>
                </a:solidFill>
              </a:rPr>
              <a:t>Measurements of coupling </a:t>
            </a:r>
            <a:r>
              <a:rPr lang="en-US" dirty="0"/>
              <a:t>can help you </a:t>
            </a:r>
            <a:r>
              <a:rPr lang="en-US" i="1" dirty="0">
                <a:solidFill>
                  <a:srgbClr val="0000CC"/>
                </a:solidFill>
              </a:rPr>
              <a:t>identify areas of the code </a:t>
            </a:r>
            <a:r>
              <a:rPr lang="en-US" dirty="0"/>
              <a:t>that should be </a:t>
            </a:r>
            <a:r>
              <a:rPr lang="en-US" i="1" dirty="0">
                <a:solidFill>
                  <a:srgbClr val="0000CC"/>
                </a:solidFill>
              </a:rPr>
              <a:t>redesigned or refactored </a:t>
            </a:r>
            <a:r>
              <a:rPr lang="en-US" dirty="0"/>
              <a:t>to make them simpler and less coupled, if possible.</a:t>
            </a:r>
          </a:p>
          <a:p>
            <a:pPr>
              <a:spcBef>
                <a:spcPts val="1800"/>
              </a:spcBef>
            </a:pPr>
            <a:r>
              <a:rPr lang="en-US" dirty="0"/>
              <a:t>Identifying the degree and nature of coupling can help you </a:t>
            </a:r>
            <a:r>
              <a:rPr lang="en-US" i="1" dirty="0">
                <a:solidFill>
                  <a:srgbClr val="0000CC"/>
                </a:solidFill>
              </a:rPr>
              <a:t>define more appropriate test approaches.</a:t>
            </a:r>
          </a:p>
        </p:txBody>
      </p:sp>
    </p:spTree>
    <p:extLst>
      <p:ext uri="{BB962C8B-B14F-4D97-AF65-F5344CB8AC3E}">
        <p14:creationId xmlns:p14="http://schemas.microsoft.com/office/powerpoint/2010/main" val="363603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4693" y="152401"/>
            <a:ext cx="8664707" cy="496878"/>
          </a:xfrm>
        </p:spPr>
        <p:txBody>
          <a:bodyPr/>
          <a:lstStyle/>
          <a:p>
            <a:r>
              <a:rPr lang="en-US" dirty="0"/>
              <a:t>Contents</a:t>
            </a:r>
          </a:p>
        </p:txBody>
      </p:sp>
      <p:sp>
        <p:nvSpPr>
          <p:cNvPr id="3" name="Content Placeholder 2"/>
          <p:cNvSpPr>
            <a:spLocks noGrp="1"/>
          </p:cNvSpPr>
          <p:nvPr>
            <p:ph idx="1"/>
          </p:nvPr>
        </p:nvSpPr>
        <p:spPr/>
        <p:txBody>
          <a:bodyPr/>
          <a:lstStyle/>
          <a:p>
            <a:pPr>
              <a:spcBef>
                <a:spcPts val="1800"/>
              </a:spcBef>
            </a:pPr>
            <a:r>
              <a:rPr lang="en-US" dirty="0">
                <a:solidFill>
                  <a:schemeClr val="bg1">
                    <a:lumMod val="75000"/>
                  </a:schemeClr>
                </a:solidFill>
              </a:rPr>
              <a:t>Introduction</a:t>
            </a:r>
          </a:p>
          <a:p>
            <a:pPr>
              <a:spcBef>
                <a:spcPts val="1800"/>
              </a:spcBef>
            </a:pPr>
            <a:r>
              <a:rPr lang="en-US" dirty="0">
                <a:solidFill>
                  <a:schemeClr val="bg1">
                    <a:lumMod val="75000"/>
                  </a:schemeClr>
                </a:solidFill>
              </a:rPr>
              <a:t>Some Popular Structure Metrics</a:t>
            </a:r>
          </a:p>
          <a:p>
            <a:pPr>
              <a:spcBef>
                <a:spcPts val="1800"/>
              </a:spcBef>
              <a:buFont typeface="Wingdings" panose="05000000000000000000" pitchFamily="2" charset="2"/>
              <a:buChar char="Ø"/>
            </a:pPr>
            <a:r>
              <a:rPr lang="en-US" i="1" dirty="0">
                <a:solidFill>
                  <a:srgbClr val="0000CC"/>
                </a:solidFill>
              </a:rPr>
              <a:t>Cohesion and Coupling</a:t>
            </a:r>
          </a:p>
          <a:p>
            <a:pPr lvl="1">
              <a:spcBef>
                <a:spcPts val="1800"/>
              </a:spcBef>
            </a:pPr>
            <a:r>
              <a:rPr lang="en-US" dirty="0">
                <a:solidFill>
                  <a:schemeClr val="bg1">
                    <a:lumMod val="75000"/>
                  </a:schemeClr>
                </a:solidFill>
              </a:rPr>
              <a:t>Coupling</a:t>
            </a:r>
          </a:p>
          <a:p>
            <a:pPr lvl="1">
              <a:spcBef>
                <a:spcPts val="1800"/>
              </a:spcBef>
              <a:buFont typeface="Wingdings" panose="05000000000000000000" pitchFamily="2" charset="2"/>
              <a:buChar char="Ø"/>
            </a:pPr>
            <a:r>
              <a:rPr lang="en-US" b="1" dirty="0">
                <a:solidFill>
                  <a:srgbClr val="C00000"/>
                </a:solidFill>
              </a:rPr>
              <a:t>Cohesion</a:t>
            </a:r>
          </a:p>
          <a:p>
            <a:pPr>
              <a:spcBef>
                <a:spcPts val="1800"/>
              </a:spcBef>
            </a:pPr>
            <a:r>
              <a:rPr lang="en-US" dirty="0">
                <a:solidFill>
                  <a:schemeClr val="bg1">
                    <a:lumMod val="75000"/>
                  </a:schemeClr>
                </a:solidFill>
              </a:rPr>
              <a:t>Measures of Data Flow</a:t>
            </a:r>
          </a:p>
          <a:p>
            <a:pPr marL="0" indent="0">
              <a:spcBef>
                <a:spcPts val="1800"/>
              </a:spcBef>
              <a:buNone/>
            </a:pPr>
            <a:endParaRPr lang="en-US" dirty="0">
              <a:solidFill>
                <a:schemeClr val="bg1">
                  <a:lumMod val="75000"/>
                </a:schemeClr>
              </a:solidFill>
            </a:endParaRPr>
          </a:p>
          <a:p>
            <a:pPr>
              <a:spcBef>
                <a:spcPts val="1800"/>
              </a:spcBef>
            </a:pPr>
            <a:endParaRPr lang="en-US" dirty="0"/>
          </a:p>
          <a:p>
            <a:pPr lvl="1"/>
            <a:endParaRPr lang="en-US" dirty="0"/>
          </a:p>
        </p:txBody>
      </p:sp>
    </p:spTree>
    <p:extLst>
      <p:ext uri="{BB962C8B-B14F-4D97-AF65-F5344CB8AC3E}">
        <p14:creationId xmlns:p14="http://schemas.microsoft.com/office/powerpoint/2010/main" val="3816724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Cohesion</a:t>
            </a:r>
          </a:p>
        </p:txBody>
      </p:sp>
      <p:sp>
        <p:nvSpPr>
          <p:cNvPr id="3" name="Content Placeholder 2"/>
          <p:cNvSpPr>
            <a:spLocks noGrp="1"/>
          </p:cNvSpPr>
          <p:nvPr>
            <p:ph idx="1"/>
          </p:nvPr>
        </p:nvSpPr>
        <p:spPr>
          <a:xfrm>
            <a:off x="1130825" y="1064893"/>
            <a:ext cx="9879849" cy="4391245"/>
          </a:xfrm>
        </p:spPr>
        <p:txBody>
          <a:bodyPr/>
          <a:lstStyle/>
          <a:p>
            <a:pPr marL="0" indent="0">
              <a:buNone/>
            </a:pPr>
            <a:r>
              <a:rPr lang="en-US" sz="2200" dirty="0"/>
              <a:t>Cohesion refers to </a:t>
            </a:r>
            <a:r>
              <a:rPr lang="en-US" sz="2200" i="1" dirty="0">
                <a:solidFill>
                  <a:srgbClr val="0000CC"/>
                </a:solidFill>
              </a:rPr>
              <a:t>how well the parts of the module</a:t>
            </a:r>
            <a:r>
              <a:rPr lang="en-US" sz="2200" dirty="0"/>
              <a:t> or the </a:t>
            </a:r>
            <a:r>
              <a:rPr lang="en-US" sz="2200" i="1" dirty="0">
                <a:solidFill>
                  <a:srgbClr val="0000CC"/>
                </a:solidFill>
              </a:rPr>
              <a:t>methods of a class</a:t>
            </a:r>
            <a:r>
              <a:rPr lang="en-US" sz="2200" dirty="0"/>
              <a:t> </a:t>
            </a:r>
            <a:r>
              <a:rPr lang="en-US" sz="2200" dirty="0">
                <a:solidFill>
                  <a:srgbClr val="C00000"/>
                </a:solidFill>
              </a:rPr>
              <a:t>relate to each other</a:t>
            </a:r>
            <a:r>
              <a:rPr lang="en-US" sz="2200" dirty="0"/>
              <a:t>.  </a:t>
            </a:r>
          </a:p>
          <a:p>
            <a:pPr lvl="1">
              <a:spcBef>
                <a:spcPts val="600"/>
              </a:spcBef>
            </a:pPr>
            <a:r>
              <a:rPr lang="en-US" sz="2100" dirty="0"/>
              <a:t>A module/class is cohesive if all of its functions are closely related to each other.</a:t>
            </a:r>
          </a:p>
          <a:p>
            <a:pPr marL="0" indent="0">
              <a:spcBef>
                <a:spcPts val="1200"/>
              </a:spcBef>
              <a:buNone/>
            </a:pPr>
            <a:r>
              <a:rPr lang="en-US" sz="2200" dirty="0"/>
              <a:t>Cohesion is desirable because it is </a:t>
            </a:r>
            <a:r>
              <a:rPr lang="en-US" sz="2200" i="1" dirty="0">
                <a:solidFill>
                  <a:srgbClr val="0000CC"/>
                </a:solidFill>
              </a:rPr>
              <a:t>easier to understand</a:t>
            </a:r>
            <a:r>
              <a:rPr lang="en-US" sz="2200" dirty="0"/>
              <a:t> the module or class if there is a </a:t>
            </a:r>
            <a:r>
              <a:rPr lang="en-US" sz="2200" i="1" dirty="0">
                <a:solidFill>
                  <a:srgbClr val="0000CC"/>
                </a:solidFill>
              </a:rPr>
              <a:t>single, unifying theme</a:t>
            </a:r>
            <a:r>
              <a:rPr lang="en-US" sz="2200" dirty="0"/>
              <a:t> for what it does.</a:t>
            </a:r>
            <a:r>
              <a:rPr lang="en-US" dirty="0"/>
              <a:t>  </a:t>
            </a:r>
          </a:p>
          <a:p>
            <a:pPr lvl="1">
              <a:spcBef>
                <a:spcPts val="600"/>
              </a:spcBef>
            </a:pPr>
            <a:r>
              <a:rPr lang="en-US" sz="2100" dirty="0"/>
              <a:t>The module or class makes sense as a meaningful unit</a:t>
            </a:r>
          </a:p>
          <a:p>
            <a:pPr lvl="1">
              <a:spcBef>
                <a:spcPts val="600"/>
              </a:spcBef>
            </a:pPr>
            <a:r>
              <a:rPr lang="en-US" sz="2100" dirty="0"/>
              <a:t>Various functions related to that theme would tend to use the same terminology, have the same sorts of exceptions, the same data types, and the same sorts of errors.</a:t>
            </a:r>
          </a:p>
        </p:txBody>
      </p:sp>
      <p:sp>
        <p:nvSpPr>
          <p:cNvPr id="4" name="Rounded Rectangle 3"/>
          <p:cNvSpPr/>
          <p:nvPr/>
        </p:nvSpPr>
        <p:spPr bwMode="auto">
          <a:xfrm>
            <a:off x="2076894" y="5720314"/>
            <a:ext cx="8293395" cy="637954"/>
          </a:xfrm>
          <a:prstGeom prst="roundRect">
            <a:avLst/>
          </a:prstGeom>
          <a:solidFill>
            <a:schemeClr val="accent2"/>
          </a:solidFill>
          <a:ln w="28575" cap="flat" cmpd="sng" algn="ctr">
            <a:solidFill>
              <a:srgbClr val="0000C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000" dirty="0">
                <a:latin typeface="Arial Narrow" panose="020B0606020202030204" pitchFamily="34" charset="0"/>
              </a:rPr>
              <a:t>Most work on cohesion has been focused on object oriented methods rather than procedural methods.</a:t>
            </a:r>
          </a:p>
        </p:txBody>
      </p:sp>
    </p:spTree>
    <p:extLst>
      <p:ext uri="{BB962C8B-B14F-4D97-AF65-F5344CB8AC3E}">
        <p14:creationId xmlns:p14="http://schemas.microsoft.com/office/powerpoint/2010/main" val="22324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Cohesion</a:t>
            </a:r>
          </a:p>
        </p:txBody>
      </p:sp>
      <p:sp>
        <p:nvSpPr>
          <p:cNvPr id="3" name="Content Placeholder 2"/>
          <p:cNvSpPr>
            <a:spLocks noGrp="1"/>
          </p:cNvSpPr>
          <p:nvPr>
            <p:ph idx="1"/>
          </p:nvPr>
        </p:nvSpPr>
        <p:spPr>
          <a:xfrm>
            <a:off x="1184933" y="903579"/>
            <a:ext cx="9879848" cy="5550384"/>
          </a:xfrm>
        </p:spPr>
        <p:txBody>
          <a:bodyPr/>
          <a:lstStyle/>
          <a:p>
            <a:pPr marL="0" indent="0" algn="ctr">
              <a:spcBef>
                <a:spcPts val="1200"/>
              </a:spcBef>
              <a:buNone/>
            </a:pPr>
            <a:r>
              <a:rPr lang="en-US" dirty="0"/>
              <a:t>A simple way to judge cohesion is to determine how succinctly the module can be described.</a:t>
            </a:r>
          </a:p>
          <a:p>
            <a:pPr marL="508000" lvl="1">
              <a:spcBef>
                <a:spcPts val="1200"/>
              </a:spcBef>
            </a:pPr>
            <a:r>
              <a:rPr lang="en-US" dirty="0"/>
              <a:t>A </a:t>
            </a:r>
            <a:r>
              <a:rPr lang="en-US" b="1" i="1" dirty="0">
                <a:solidFill>
                  <a:srgbClr val="0000CC"/>
                </a:solidFill>
              </a:rPr>
              <a:t>short and precise</a:t>
            </a:r>
            <a:r>
              <a:rPr lang="en-US" dirty="0"/>
              <a:t> sentence generally describes a </a:t>
            </a:r>
            <a:r>
              <a:rPr lang="en-US" b="1" dirty="0">
                <a:solidFill>
                  <a:srgbClr val="C00000"/>
                </a:solidFill>
              </a:rPr>
              <a:t>cohesive</a:t>
            </a:r>
            <a:r>
              <a:rPr lang="en-US" dirty="0"/>
              <a:t> module.</a:t>
            </a:r>
          </a:p>
          <a:p>
            <a:pPr marL="919163" lvl="2">
              <a:spcBef>
                <a:spcPts val="600"/>
              </a:spcBef>
            </a:pPr>
            <a:r>
              <a:rPr lang="en-US" b="1" i="1" dirty="0">
                <a:solidFill>
                  <a:srgbClr val="0000CC"/>
                </a:solidFill>
              </a:rPr>
              <a:t>“This module handles input/output”</a:t>
            </a:r>
          </a:p>
          <a:p>
            <a:pPr marL="919163" lvl="2">
              <a:spcBef>
                <a:spcPts val="600"/>
              </a:spcBef>
            </a:pPr>
            <a:r>
              <a:rPr lang="en-US" dirty="0"/>
              <a:t>The above module could easily have a descriptive name, such as “</a:t>
            </a:r>
            <a:r>
              <a:rPr lang="en-US" b="1" dirty="0" err="1">
                <a:solidFill>
                  <a:srgbClr val="0000CC"/>
                </a:solidFill>
              </a:rPr>
              <a:t>InputOutputFunctions</a:t>
            </a:r>
            <a:r>
              <a:rPr lang="en-US" dirty="0"/>
              <a:t>”</a:t>
            </a:r>
          </a:p>
          <a:p>
            <a:pPr marL="633413" lvl="1" indent="-342900">
              <a:spcBef>
                <a:spcPts val="1200"/>
              </a:spcBef>
            </a:pPr>
            <a:r>
              <a:rPr lang="en-US" dirty="0"/>
              <a:t>A </a:t>
            </a:r>
            <a:r>
              <a:rPr lang="en-US" b="1" i="1" dirty="0">
                <a:solidFill>
                  <a:srgbClr val="0000CC"/>
                </a:solidFill>
              </a:rPr>
              <a:t>longer and less precise</a:t>
            </a:r>
            <a:r>
              <a:rPr lang="en-US" dirty="0"/>
              <a:t> sentence suggests a </a:t>
            </a:r>
            <a:r>
              <a:rPr lang="en-US" b="1" dirty="0">
                <a:solidFill>
                  <a:srgbClr val="C00000"/>
                </a:solidFill>
              </a:rPr>
              <a:t>non-cohesive module</a:t>
            </a:r>
            <a:r>
              <a:rPr lang="en-US" dirty="0"/>
              <a:t>.</a:t>
            </a:r>
          </a:p>
          <a:p>
            <a:pPr marL="1033463" lvl="2" indent="-342900">
              <a:spcBef>
                <a:spcPts val="600"/>
              </a:spcBef>
            </a:pPr>
            <a:r>
              <a:rPr lang="en-US" b="1" i="1" dirty="0">
                <a:solidFill>
                  <a:srgbClr val="0000CC"/>
                </a:solidFill>
              </a:rPr>
              <a:t>“This module factors the data, performs various services and handles the I/O”</a:t>
            </a:r>
          </a:p>
          <a:p>
            <a:pPr marL="1033463" lvl="2" indent="-342900">
              <a:spcBef>
                <a:spcPts val="600"/>
              </a:spcBef>
            </a:pPr>
            <a:r>
              <a:rPr lang="en-US" dirty="0"/>
              <a:t>Words such as “various” and “assorted” and “variety” in the description are typical of non-cohesive modules</a:t>
            </a:r>
          </a:p>
          <a:p>
            <a:pPr lvl="1">
              <a:spcBef>
                <a:spcPts val="600"/>
              </a:spcBef>
            </a:pPr>
            <a:endParaRPr lang="en-US" dirty="0"/>
          </a:p>
        </p:txBody>
      </p:sp>
    </p:spTree>
    <p:extLst>
      <p:ext uri="{BB962C8B-B14F-4D97-AF65-F5344CB8AC3E}">
        <p14:creationId xmlns:p14="http://schemas.microsoft.com/office/powerpoint/2010/main" val="128103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8" y="0"/>
            <a:ext cx="10398318" cy="670891"/>
          </a:xfrm>
        </p:spPr>
        <p:txBody>
          <a:bodyPr/>
          <a:lstStyle/>
          <a:p>
            <a:r>
              <a:rPr lang="en-US" dirty="0"/>
              <a:t>Example</a:t>
            </a:r>
          </a:p>
        </p:txBody>
      </p:sp>
      <p:pic>
        <p:nvPicPr>
          <p:cNvPr id="3076" name="Picture 4" descr="http://www.aivosto.com/project/help/pm-oo-lcom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763" y="1314781"/>
            <a:ext cx="6604590" cy="34312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664" y="4811518"/>
            <a:ext cx="3274827" cy="1323439"/>
          </a:xfrm>
          <a:prstGeom prst="rect">
            <a:avLst/>
          </a:prstGeom>
          <a:noFill/>
        </p:spPr>
        <p:txBody>
          <a:bodyPr wrap="square" rtlCol="0" anchor="ctr">
            <a:spAutoFit/>
          </a:bodyPr>
          <a:lstStyle/>
          <a:p>
            <a:pPr algn="ctr"/>
            <a:r>
              <a:rPr lang="en-US" sz="2000" dirty="0">
                <a:latin typeface="Arial Narrow" panose="020B0606020202030204" pitchFamily="34" charset="0"/>
              </a:rPr>
              <a:t>LOW COHESION</a:t>
            </a:r>
          </a:p>
          <a:p>
            <a:pPr algn="ctr"/>
            <a:r>
              <a:rPr lang="en-US" sz="2000" dirty="0">
                <a:latin typeface="Arial Narrow" panose="020B0606020202030204" pitchFamily="34" charset="0"/>
              </a:rPr>
              <a:t>This module or class has two separate functions or groups of methods that are unrelated.</a:t>
            </a:r>
          </a:p>
        </p:txBody>
      </p:sp>
      <p:sp>
        <p:nvSpPr>
          <p:cNvPr id="7" name="TextBox 6"/>
          <p:cNvSpPr txBox="1"/>
          <p:nvPr/>
        </p:nvSpPr>
        <p:spPr>
          <a:xfrm>
            <a:off x="6119004" y="4804422"/>
            <a:ext cx="3491909" cy="1323439"/>
          </a:xfrm>
          <a:prstGeom prst="rect">
            <a:avLst/>
          </a:prstGeom>
          <a:noFill/>
        </p:spPr>
        <p:txBody>
          <a:bodyPr wrap="square" rtlCol="0" anchor="ctr">
            <a:spAutoFit/>
          </a:bodyPr>
          <a:lstStyle/>
          <a:p>
            <a:pPr algn="ctr"/>
            <a:r>
              <a:rPr lang="en-US" sz="2000" dirty="0">
                <a:latin typeface="Arial Narrow" panose="020B0606020202030204" pitchFamily="34" charset="0"/>
              </a:rPr>
              <a:t>HIGHER COHESION</a:t>
            </a:r>
          </a:p>
          <a:p>
            <a:pPr algn="ctr"/>
            <a:r>
              <a:rPr lang="en-US" sz="2000" dirty="0">
                <a:latin typeface="Arial Narrow" panose="020B0606020202030204" pitchFamily="34" charset="0"/>
              </a:rPr>
              <a:t>This module or class has functions or methods that are strongly related</a:t>
            </a:r>
          </a:p>
        </p:txBody>
      </p:sp>
    </p:spTree>
    <p:extLst>
      <p:ext uri="{BB962C8B-B14F-4D97-AF65-F5344CB8AC3E}">
        <p14:creationId xmlns:p14="http://schemas.microsoft.com/office/powerpoint/2010/main" val="42705241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Cohesion</a:t>
            </a:r>
          </a:p>
        </p:txBody>
      </p:sp>
      <p:sp>
        <p:nvSpPr>
          <p:cNvPr id="3" name="Content Placeholder 2"/>
          <p:cNvSpPr>
            <a:spLocks noGrp="1"/>
          </p:cNvSpPr>
          <p:nvPr>
            <p:ph idx="1"/>
          </p:nvPr>
        </p:nvSpPr>
        <p:spPr>
          <a:xfrm>
            <a:off x="1244450" y="995560"/>
            <a:ext cx="9614726" cy="5394607"/>
          </a:xfrm>
        </p:spPr>
        <p:txBody>
          <a:bodyPr/>
          <a:lstStyle/>
          <a:p>
            <a:r>
              <a:rPr lang="en-US" i="1" dirty="0">
                <a:solidFill>
                  <a:srgbClr val="0000CC"/>
                </a:solidFill>
              </a:rPr>
              <a:t>If you need to replace</a:t>
            </a:r>
            <a:r>
              <a:rPr lang="en-US" dirty="0"/>
              <a:t> part of the module or class it is likely that you will replace most or all of it</a:t>
            </a:r>
          </a:p>
          <a:p>
            <a:pPr lvl="1"/>
            <a:r>
              <a:rPr lang="en-US" dirty="0"/>
              <a:t>So you can simply replace the whole thing rather than removing parts of it and leaving other parts alone</a:t>
            </a:r>
          </a:p>
          <a:p>
            <a:pPr lvl="1"/>
            <a:r>
              <a:rPr lang="en-US" dirty="0"/>
              <a:t>You avoid inadvertently damaging one part while modifying another part</a:t>
            </a:r>
          </a:p>
          <a:p>
            <a:pPr>
              <a:spcBef>
                <a:spcPts val="1800"/>
              </a:spcBef>
            </a:pPr>
            <a:r>
              <a:rPr lang="en-US" i="1" dirty="0">
                <a:solidFill>
                  <a:srgbClr val="0000CC"/>
                </a:solidFill>
              </a:rPr>
              <a:t>Interfaces</a:t>
            </a:r>
            <a:r>
              <a:rPr lang="en-US" dirty="0"/>
              <a:t> to cohesive modules tend to be </a:t>
            </a:r>
            <a:r>
              <a:rPr lang="en-US" i="1" dirty="0">
                <a:solidFill>
                  <a:srgbClr val="0000CC"/>
                </a:solidFill>
              </a:rPr>
              <a:t>cleaner and more coherent</a:t>
            </a:r>
          </a:p>
          <a:p>
            <a:pPr>
              <a:spcBef>
                <a:spcPts val="1800"/>
              </a:spcBef>
            </a:pPr>
            <a:r>
              <a:rPr lang="en-US" dirty="0"/>
              <a:t>High cohesion promotes </a:t>
            </a:r>
            <a:r>
              <a:rPr lang="en-US" i="1" dirty="0">
                <a:solidFill>
                  <a:srgbClr val="0000CC"/>
                </a:solidFill>
              </a:rPr>
              <a:t>encapsulation</a:t>
            </a:r>
          </a:p>
          <a:p>
            <a:pPr lvl="1">
              <a:spcBef>
                <a:spcPts val="600"/>
              </a:spcBef>
            </a:pPr>
            <a:r>
              <a:rPr lang="en-US" dirty="0"/>
              <a:t>Placing of related data and functions into a single component</a:t>
            </a:r>
          </a:p>
          <a:p>
            <a:pPr>
              <a:spcBef>
                <a:spcPts val="1800"/>
              </a:spcBef>
            </a:pPr>
            <a:r>
              <a:rPr lang="en-US" i="1" dirty="0">
                <a:solidFill>
                  <a:srgbClr val="0000CC"/>
                </a:solidFill>
              </a:rPr>
              <a:t>Low cohesion</a:t>
            </a:r>
            <a:r>
              <a:rPr lang="en-US" dirty="0"/>
              <a:t> generally means inappropriate design with </a:t>
            </a:r>
            <a:r>
              <a:rPr lang="en-US" i="1" dirty="0">
                <a:solidFill>
                  <a:srgbClr val="0000CC"/>
                </a:solidFill>
              </a:rPr>
              <a:t>high complexity</a:t>
            </a:r>
          </a:p>
          <a:p>
            <a:endParaRPr lang="en-US" dirty="0"/>
          </a:p>
        </p:txBody>
      </p:sp>
    </p:spTree>
    <p:extLst>
      <p:ext uri="{BB962C8B-B14F-4D97-AF65-F5344CB8AC3E}">
        <p14:creationId xmlns:p14="http://schemas.microsoft.com/office/powerpoint/2010/main" val="73276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About Cohesion</a:t>
            </a:r>
          </a:p>
        </p:txBody>
      </p:sp>
      <p:sp>
        <p:nvSpPr>
          <p:cNvPr id="3" name="Content Placeholder 2"/>
          <p:cNvSpPr>
            <a:spLocks noGrp="1"/>
          </p:cNvSpPr>
          <p:nvPr>
            <p:ph idx="1"/>
          </p:nvPr>
        </p:nvSpPr>
        <p:spPr>
          <a:xfrm>
            <a:off x="1358073" y="978112"/>
            <a:ext cx="9419944" cy="5043377"/>
          </a:xfrm>
        </p:spPr>
        <p:txBody>
          <a:bodyPr/>
          <a:lstStyle/>
          <a:p>
            <a:pPr marL="0" indent="0">
              <a:spcBef>
                <a:spcPts val="1800"/>
              </a:spcBef>
              <a:buNone/>
            </a:pPr>
            <a:r>
              <a:rPr lang="en-US" dirty="0"/>
              <a:t>Generally speaking, </a:t>
            </a:r>
            <a:r>
              <a:rPr lang="en-US" i="1" dirty="0">
                <a:solidFill>
                  <a:srgbClr val="0000CC"/>
                </a:solidFill>
              </a:rPr>
              <a:t>high cohesion and low coupling tend to go together</a:t>
            </a:r>
          </a:p>
          <a:p>
            <a:pPr lvl="1">
              <a:spcBef>
                <a:spcPts val="1200"/>
              </a:spcBef>
            </a:pPr>
            <a:r>
              <a:rPr lang="en-US" dirty="0"/>
              <a:t>But not always</a:t>
            </a:r>
          </a:p>
          <a:p>
            <a:pPr marL="0" indent="0">
              <a:spcBef>
                <a:spcPts val="1800"/>
              </a:spcBef>
              <a:buNone/>
            </a:pPr>
            <a:r>
              <a:rPr lang="en-US" dirty="0"/>
              <a:t>Cohesion of a class may mean that </a:t>
            </a:r>
            <a:r>
              <a:rPr lang="en-US" i="1" dirty="0">
                <a:solidFill>
                  <a:srgbClr val="0000CC"/>
                </a:solidFill>
              </a:rPr>
              <a:t>the methods in that class are strongly coupled</a:t>
            </a:r>
            <a:r>
              <a:rPr lang="en-US" dirty="0"/>
              <a:t>, which may make it </a:t>
            </a:r>
            <a:r>
              <a:rPr lang="en-US" i="1" dirty="0">
                <a:solidFill>
                  <a:srgbClr val="0000CC"/>
                </a:solidFill>
              </a:rPr>
              <a:t>harder to test and maintain</a:t>
            </a:r>
          </a:p>
          <a:p>
            <a:pPr lvl="1" indent="-342900"/>
            <a:r>
              <a:rPr lang="en-US" dirty="0"/>
              <a:t>This is a potential drawback, which illustrates why one should not always insist on high cohesion</a:t>
            </a:r>
          </a:p>
          <a:p>
            <a:pPr marL="0" indent="0">
              <a:spcBef>
                <a:spcPts val="1800"/>
              </a:spcBef>
              <a:buNone/>
            </a:pPr>
            <a:r>
              <a:rPr lang="en-US" dirty="0"/>
              <a:t>Cohesion of a procedure has similar drawbacks regarding its internal components.</a:t>
            </a:r>
          </a:p>
        </p:txBody>
      </p:sp>
    </p:spTree>
    <p:extLst>
      <p:ext uri="{BB962C8B-B14F-4D97-AF65-F5344CB8AC3E}">
        <p14:creationId xmlns:p14="http://schemas.microsoft.com/office/powerpoint/2010/main" val="22025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SE8314 Template">
  <a:themeElements>
    <a:clrScheme name="">
      <a:dk1>
        <a:srgbClr val="000000"/>
      </a:dk1>
      <a:lt1>
        <a:srgbClr val="FFFFFF"/>
      </a:lt1>
      <a:dk2>
        <a:srgbClr val="000000"/>
      </a:dk2>
      <a:lt2>
        <a:srgbClr val="808080"/>
      </a:lt2>
      <a:accent1>
        <a:srgbClr val="FFCC66"/>
      </a:accent1>
      <a:accent2>
        <a:srgbClr val="99FFCC"/>
      </a:accent2>
      <a:accent3>
        <a:srgbClr val="FFFFFF"/>
      </a:accent3>
      <a:accent4>
        <a:srgbClr val="000000"/>
      </a:accent4>
      <a:accent5>
        <a:srgbClr val="FFE2B8"/>
      </a:accent5>
      <a:accent6>
        <a:srgbClr val="8AE7B9"/>
      </a:accent6>
      <a:hlink>
        <a:srgbClr val="AFD7FF"/>
      </a:hlink>
      <a:folHlink>
        <a:srgbClr val="99CC00"/>
      </a:folHlink>
    </a:clrScheme>
    <a:fontScheme name="CSE8314 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rgbClr val="FF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CSE8314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SE8314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SE8314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SE8314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SE8314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SE8314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SE8314 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SE8314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SE8314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SE8314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SE8314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SE8314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3924</TotalTime>
  <Words>10709</Words>
  <Application>Microsoft Office PowerPoint</Application>
  <PresentationFormat>Widescreen</PresentationFormat>
  <Paragraphs>1631</Paragraphs>
  <Slides>178</Slides>
  <Notes>55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178</vt:i4>
      </vt:variant>
    </vt:vector>
  </HeadingPairs>
  <TitlesOfParts>
    <vt:vector size="194" baseType="lpstr">
      <vt:lpstr>Arial Unicode MS</vt:lpstr>
      <vt:lpstr>Verdana</vt:lpstr>
      <vt:lpstr>Times New Roman</vt:lpstr>
      <vt:lpstr>Wingdings</vt:lpstr>
      <vt:lpstr>Abadi MT Condensed</vt:lpstr>
      <vt:lpstr>Times</vt:lpstr>
      <vt:lpstr>Arial</vt:lpstr>
      <vt:lpstr>Arial Narrow</vt:lpstr>
      <vt:lpstr>Symbol</vt:lpstr>
      <vt:lpstr>Cambria Math</vt:lpstr>
      <vt:lpstr>SymbolProp BT</vt:lpstr>
      <vt:lpstr>Comic Sans MS</vt:lpstr>
      <vt:lpstr>CSE8314 Template</vt:lpstr>
      <vt:lpstr>Worksheet</vt:lpstr>
      <vt:lpstr>Document</vt:lpstr>
      <vt:lpstr>Equation</vt:lpstr>
      <vt:lpstr>UT Dallas   Software Quality and Software Testing  Part 1 – The Big Picture (How Quality Relates to Testing) Part 2 – Fundamental Concepts of Measurement and Data Analysis Part 3 – Defect Containment Part 4 – Measuring Software Structure Part 5 – Measuring Software Complexity </vt:lpstr>
      <vt:lpstr>Dennis J. Frailey Retired Principal Fellow - Raytheon Company</vt:lpstr>
      <vt:lpstr>Part 3  Defect Containment (Phase Containment)  </vt:lpstr>
      <vt:lpstr>Defect Containment (Phase Containment)</vt:lpstr>
      <vt:lpstr>Note on Defect Containment</vt:lpstr>
      <vt:lpstr>Example of Defect Containment</vt:lpstr>
      <vt:lpstr>In-Phase Defects</vt:lpstr>
      <vt:lpstr>Out-of-Phase (Leaking)  Defects</vt:lpstr>
      <vt:lpstr>Defect Containment Analysis Step 1 – Collect the Data</vt:lpstr>
      <vt:lpstr>Defect Containment Analysis Step 2 – Record and Display the Data</vt:lpstr>
      <vt:lpstr>Defect Containment Analysis Step 2 – Record and Display the Data</vt:lpstr>
      <vt:lpstr>Defect Containment Analysis Step 3 - Using the Data</vt:lpstr>
      <vt:lpstr>Defect Containment Analysis Step 4 - Using the Data to Provide  Additional Insight</vt:lpstr>
      <vt:lpstr>Issues with This Method</vt:lpstr>
      <vt:lpstr>A Key Lesson Learned from Measuring Defect Containment</vt:lpstr>
      <vt:lpstr>Contained and Leaking Defects</vt:lpstr>
      <vt:lpstr>Large Numbers Indicate Software Development Process Problems</vt:lpstr>
      <vt:lpstr>A Typical Defect Containment Chart</vt:lpstr>
      <vt:lpstr>Escaping Defects are Those Not Detected until After Release</vt:lpstr>
      <vt:lpstr>Other Uses of Defect Containment Data</vt:lpstr>
      <vt:lpstr>Defect Repair Cost</vt:lpstr>
      <vt:lpstr>Total Repair Cost</vt:lpstr>
      <vt:lpstr>Total Repair Cost Example</vt:lpstr>
      <vt:lpstr>Rework Costs Are  The Portion Of the Prior Chart That Are Not On The Diagonal</vt:lpstr>
      <vt:lpstr>This Concept Applies Throughout the Product Lifetime</vt:lpstr>
      <vt:lpstr>This Can Help You Justify Process Improvements</vt:lpstr>
      <vt:lpstr>Analyzing Defect Data at the Organizational Level</vt:lpstr>
      <vt:lpstr>Organizational Analysis of Defect Containment Data</vt:lpstr>
      <vt:lpstr>Example: Determining an Organizational Process Metric</vt:lpstr>
      <vt:lpstr>Overview of the Cost Data Collection Process for an Organization</vt:lpstr>
      <vt:lpstr>Before We Discuss Additional Uses of Defect Containment …</vt:lpstr>
      <vt:lpstr>Contents</vt:lpstr>
      <vt:lpstr>Recall We Introduced Distributions in the Previous Lecture</vt:lpstr>
      <vt:lpstr>Exponential Distribution Formula</vt:lpstr>
      <vt:lpstr>Poisson Distribution Formula</vt:lpstr>
      <vt:lpstr>Uses of Poisson Distribution</vt:lpstr>
      <vt:lpstr>Poisson Formula is Often Written Using the Letter k rather than t</vt:lpstr>
      <vt:lpstr>Poisson Distributions</vt:lpstr>
      <vt:lpstr>Advantages of Poisson Distribution</vt:lpstr>
      <vt:lpstr>A Practical Note about Calculating Poisson Distributions on a Computer</vt:lpstr>
      <vt:lpstr>A Mathematically Equivalent But Computationally More Stable Equation</vt:lpstr>
      <vt:lpstr>Contents</vt:lpstr>
      <vt:lpstr>We Can Predict Rework and Other Costs from Defect Level</vt:lpstr>
      <vt:lpstr>Predicting Quality A Model Based on Defect Containment</vt:lpstr>
      <vt:lpstr>Continuation of the Model</vt:lpstr>
      <vt:lpstr>The Model</vt:lpstr>
      <vt:lpstr>More of the Model</vt:lpstr>
      <vt:lpstr>Distribution of Detected Defects</vt:lpstr>
      <vt:lpstr>Distribution of Detected Defects (continued)</vt:lpstr>
      <vt:lpstr>Distribution of Escaping Defects</vt:lpstr>
      <vt:lpstr>Distribution of Escaping Defects (continued)</vt:lpstr>
      <vt:lpstr>Total Escaping Defects</vt:lpstr>
      <vt:lpstr>Leaking and Escaping Defects</vt:lpstr>
      <vt:lpstr>Total Detected Defects</vt:lpstr>
      <vt:lpstr>Estimating Escaping Defects</vt:lpstr>
      <vt:lpstr>Uses of the Model Defect Predictive Engine</vt:lpstr>
      <vt:lpstr>You Can Manage the Process to Achieve a Desired Defect Level</vt:lpstr>
      <vt:lpstr>Example: Quantifying the Warranty Cost for a Software Product (1 of 3)</vt:lpstr>
      <vt:lpstr>Example: Quantifying the Warranty Cost for a Software Product (2 of 3)</vt:lpstr>
      <vt:lpstr>Example: Quantifying the Warranty Cost for a Software Product (3 of 3)</vt:lpstr>
      <vt:lpstr>Other Ways to Use the Information from the Model and the Engine</vt:lpstr>
      <vt:lpstr>Contents</vt:lpstr>
      <vt:lpstr>Defects and Reliability are Related, Although Not Always Strongly</vt:lpstr>
      <vt:lpstr>Capers Jones’ Data</vt:lpstr>
      <vt:lpstr>Escaping Defects and Reliability</vt:lpstr>
      <vt:lpstr>In Your Own Organization ...</vt:lpstr>
      <vt:lpstr>Part 4  Measuring the Structure of a Program  </vt:lpstr>
      <vt:lpstr>Contents</vt:lpstr>
      <vt:lpstr>Contents</vt:lpstr>
      <vt:lpstr>Possible Goals for Measuring Software Structure (1 of 5)</vt:lpstr>
      <vt:lpstr>Possible Goals for Measuring Software Structure (2 of 5)</vt:lpstr>
      <vt:lpstr>Possible Goals for Measuring Software Structure (3 of 5)</vt:lpstr>
      <vt:lpstr>Possible Goals for Measuring Software Structure (4 of 5)</vt:lpstr>
      <vt:lpstr>Possible Goals for Measuring Software Structure (5 of 5)</vt:lpstr>
      <vt:lpstr>Does Structure Relate to These Things?</vt:lpstr>
      <vt:lpstr>How Can We Measure Software Structure?</vt:lpstr>
      <vt:lpstr>There are Many Things We Could Measure</vt:lpstr>
      <vt:lpstr>Flow Can Also be Measured</vt:lpstr>
      <vt:lpstr>Contents</vt:lpstr>
      <vt:lpstr>Structural Fan-in and Fan-out</vt:lpstr>
      <vt:lpstr>Contents</vt:lpstr>
      <vt:lpstr>Coupling of Modules or Methods -- Overview</vt:lpstr>
      <vt:lpstr>Coupling Diagrams</vt:lpstr>
      <vt:lpstr>Disadvantages of Tight Coupling</vt:lpstr>
      <vt:lpstr>Degrees of Coupling (Myers’ Classification)</vt:lpstr>
      <vt:lpstr>Degrees of Coupling Defined (slide 1 of 2)</vt:lpstr>
      <vt:lpstr>Degrees of Coupling Defined (slide 2 of 2)</vt:lpstr>
      <vt:lpstr>Coupling Measures for OO Designs</vt:lpstr>
      <vt:lpstr>How to Measure Coupling  (slide 1 of 2)</vt:lpstr>
      <vt:lpstr>How to Measure Coupling  (slide 2 of 2)</vt:lpstr>
      <vt:lpstr>Fenton and Melton’s Measure of Coupling1 for a Pair of Modules or Methods</vt:lpstr>
      <vt:lpstr>Observations on Coupling</vt:lpstr>
      <vt:lpstr>Use of Coupling in Real Software Development</vt:lpstr>
      <vt:lpstr>Contents</vt:lpstr>
      <vt:lpstr>Cohesion</vt:lpstr>
      <vt:lpstr>Evaluating Cohesion</vt:lpstr>
      <vt:lpstr>Example</vt:lpstr>
      <vt:lpstr>Advantages of Cohesion</vt:lpstr>
      <vt:lpstr>Observations About Cohesion</vt:lpstr>
      <vt:lpstr>How to Measure Cohesion</vt:lpstr>
      <vt:lpstr>Drawbacks of LCOM1</vt:lpstr>
      <vt:lpstr>LCOM2 and LCOM3 Both measure the degree of cohesion</vt:lpstr>
      <vt:lpstr>LCOM4</vt:lpstr>
      <vt:lpstr>Interpreting LCOM4</vt:lpstr>
      <vt:lpstr>Summing Up Cohesion</vt:lpstr>
      <vt:lpstr>Contents</vt:lpstr>
      <vt:lpstr>A Fundamental Issue with Data Flow Measures</vt:lpstr>
      <vt:lpstr>Measures of Data Flow</vt:lpstr>
      <vt:lpstr>Additional Measures of Data Flow - IFIO</vt:lpstr>
      <vt:lpstr>Additional Measures of Data Flow - IFC</vt:lpstr>
      <vt:lpstr>Information Flow Observations</vt:lpstr>
      <vt:lpstr>Things You Can Discover from Information Flow Metrics</vt:lpstr>
      <vt:lpstr>Functional Complexity</vt:lpstr>
      <vt:lpstr>PowerPoint Presentation</vt:lpstr>
      <vt:lpstr>Part 5  Measuring Software Complexity </vt:lpstr>
      <vt:lpstr>Contents</vt:lpstr>
      <vt:lpstr>Contents</vt:lpstr>
      <vt:lpstr>Complexity</vt:lpstr>
      <vt:lpstr>Complex vs Complicated</vt:lpstr>
      <vt:lpstr>Changing Complex Software</vt:lpstr>
      <vt:lpstr>Can We Measure Complexity?</vt:lpstr>
      <vt:lpstr>How Can We Measure Complexity?</vt:lpstr>
      <vt:lpstr>Compound Measures</vt:lpstr>
      <vt:lpstr>What Can We Measure?</vt:lpstr>
      <vt:lpstr>One Problem Is That There are Many Systems for Describing Software Structure</vt:lpstr>
      <vt:lpstr>Generally Speaking We Measure Complexity of Systems and of Components that Make up Systems</vt:lpstr>
      <vt:lpstr>With Object Oriented Systems, the Nature of the Components Varies with the Methodology</vt:lpstr>
      <vt:lpstr>Order of Presentation</vt:lpstr>
      <vt:lpstr>System Level Complexity</vt:lpstr>
      <vt:lpstr>Contents</vt:lpstr>
      <vt:lpstr>Control Flow Captures Major Complexity-related Attributes</vt:lpstr>
      <vt:lpstr>Control Flow is Often Modeled with Directed Graphs</vt:lpstr>
      <vt:lpstr>In Many Notations, the Shape of the Node Conveys the Nature of What it Represents</vt:lpstr>
      <vt:lpstr>Notation To Be Used Here (in these slides)</vt:lpstr>
      <vt:lpstr>A FlowGraph</vt:lpstr>
      <vt:lpstr>Example: Code, Flowchart, and Flowgraph</vt:lpstr>
      <vt:lpstr>What is a Structured Program?</vt:lpstr>
      <vt:lpstr>Structured Program Notation</vt:lpstr>
      <vt:lpstr>These Three are Sufficient to Represent Any Program</vt:lpstr>
      <vt:lpstr>Why Are Structured Programs Important?</vt:lpstr>
      <vt:lpstr>There May Be More Than One Flowgraph Representing A Particular Kind of Control Structure</vt:lpstr>
      <vt:lpstr>Two Prime Flowgraphs for Iteration</vt:lpstr>
      <vt:lpstr>Prime Flowgraphs and D Notation</vt:lpstr>
      <vt:lpstr>The Flowgraphs D0-D3 (and sequencing) Can Be Used To Represent Any Program</vt:lpstr>
      <vt:lpstr>Structured Program Flowgraphs: What Is Common and What Is Not</vt:lpstr>
      <vt:lpstr>An Example of Why Additional Prime Flowgraphs are Useful</vt:lpstr>
      <vt:lpstr>D5 Was Introduced To Allow Common Boolean Selection Decisions</vt:lpstr>
      <vt:lpstr>D4 Was Introduced to Allow Middle-Exit Loops</vt:lpstr>
      <vt:lpstr>C Flowgraphs are Prime Flowgraphs for CASE Statements</vt:lpstr>
      <vt:lpstr>L Structured Flowgraphs Represent Multi-Exit Loops</vt:lpstr>
      <vt:lpstr>Why Use Flowgraphs to Measure Complexity?</vt:lpstr>
      <vt:lpstr>Combining Flowgraphs</vt:lpstr>
      <vt:lpstr>Sequencing Example</vt:lpstr>
      <vt:lpstr>Nesting Example</vt:lpstr>
      <vt:lpstr>Reduction Example 1</vt:lpstr>
      <vt:lpstr>Reduction Example 2</vt:lpstr>
      <vt:lpstr>McCabe Cyclomatic Complexity</vt:lpstr>
      <vt:lpstr>Examples of Cyclomatic Complexity</vt:lpstr>
      <vt:lpstr>Why Is Cyclomatic Complexity Useful?</vt:lpstr>
      <vt:lpstr>The Higher the Cyclomatic Complexity, the Harder the Code Is to Maintain</vt:lpstr>
      <vt:lpstr>What Do We Mean by Linearly Independent Paths?</vt:lpstr>
      <vt:lpstr>A Graph with Five Connected Components</vt:lpstr>
      <vt:lpstr>Why Would We Care About Graphs with Many Connected Components?</vt:lpstr>
      <vt:lpstr>McCabe Essential Complexity</vt:lpstr>
      <vt:lpstr>Some Issues with Essential Complexity (slide 1 of 2)</vt:lpstr>
      <vt:lpstr>Some Issues with Essential Complexity (slide 2 of 2)</vt:lpstr>
      <vt:lpstr>Contents</vt:lpstr>
      <vt:lpstr>There is No Single Measure of Complexity</vt:lpstr>
      <vt:lpstr>PowerPoint Presentation</vt:lpstr>
      <vt:lpstr>Any Questions?</vt:lpstr>
      <vt:lpstr>PowerPoint Presentation</vt:lpstr>
      <vt:lpstr>References Part 3 (1 of 2)</vt:lpstr>
      <vt:lpstr>References Part 3 (2 of 2)</vt:lpstr>
      <vt:lpstr>References Part 4 (1 of 2)</vt:lpstr>
      <vt:lpstr>References Part 4 (2 of 2)</vt:lpstr>
      <vt:lpstr>References Part 5</vt:lpstr>
      <vt:lpstr>Exercise</vt:lpstr>
      <vt:lpstr>Instructions</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M00 - Administrative Details and Overview of the Course</dc:title>
  <dc:subject>Software Project Planning and Management</dc:subject>
  <dc:creator>Dennis J. Frailey</dc:creator>
  <dc:description>Version 10.01</dc:description>
  <cp:lastModifiedBy>Admin</cp:lastModifiedBy>
  <cp:revision>364</cp:revision>
  <cp:lastPrinted>2014-08-24T17:25:13Z</cp:lastPrinted>
  <dcterms:created xsi:type="dcterms:W3CDTF">1998-08-13T03:07:25Z</dcterms:created>
  <dcterms:modified xsi:type="dcterms:W3CDTF">2019-06-09T22:51:51Z</dcterms:modified>
</cp:coreProperties>
</file>